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550" r:id="rId3"/>
    <p:sldId id="551" r:id="rId4"/>
    <p:sldId id="552" r:id="rId5"/>
    <p:sldId id="553" r:id="rId6"/>
    <p:sldId id="557" r:id="rId7"/>
    <p:sldId id="554" r:id="rId8"/>
    <p:sldId id="555" r:id="rId9"/>
    <p:sldId id="556" r:id="rId10"/>
    <p:sldId id="294" r:id="rId11"/>
    <p:sldId id="53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E9EDF4"/>
    <a:srgbClr val="000066"/>
    <a:srgbClr val="49B756"/>
    <a:srgbClr val="CC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61041" autoAdjust="0"/>
  </p:normalViewPr>
  <p:slideViewPr>
    <p:cSldViewPr snapToGrid="0" snapToObjects="1">
      <p:cViewPr varScale="1">
        <p:scale>
          <a:sx n="44" d="100"/>
          <a:sy n="44" d="100"/>
        </p:scale>
        <p:origin x="5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notesViewPr>
    <p:cSldViewPr snapToGrid="0" snapToObjects="1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01AA1-DBF9-453B-B101-4D7A8680324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1C7A3-6E59-45B9-A41F-5DF70E2C5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CCC872-776E-4146-B62A-39BEEFA9441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306CD-9862-4B6D-9291-706D30C94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FDA8B-3B0C-4C99-874A-443F5632A0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5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06CD-9862-4B6D-9291-706D30C948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5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B09F-D8BE-4635-A24B-3336A951217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3DA1-7DF7-454B-B28F-7AF482A962B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4E49-DAEF-48BE-AF66-4D7C7ABC780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EA5-A2D3-4728-B54C-8F8F1E76F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407-E4CD-4920-91C5-04CF62DAC1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8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70F5-2C3B-4A1C-A168-5594FAE8F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2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8AE-1C41-4446-A302-4F46515AE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5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FAA1-5107-4597-A9CE-B4738C1EF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8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9CF-E883-49A3-A9BB-0A9635987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3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FAB-CAAE-4893-A1E3-A14B1B863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3EA0-F55E-4753-934D-9DD385854F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2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1F1A-1BA5-4FE9-9FA7-1A12028944B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822B-A205-4EB7-8138-157FBD2D78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59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6F4-0A1E-47A3-804F-E7B2070679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0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19CC-FCDE-4E7A-B1A8-E7D657AC1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AAE4-6A26-4655-B3F3-AAEE1F5E32E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C7FE-4260-4804-B383-768492E0B5AB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182F-E482-4601-A66F-FFB4E1277EA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ED9-BA10-47E8-82A0-430B70AC59E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E7DF-4D29-437E-A3B8-C2EDD32F780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439-37E2-4FB7-A983-AAAD6EF078F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549-AAAB-4277-B701-5F9A3F717C4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E6AA-B9C3-41B7-8E64-5E85AB47BCE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3126-C1B5-294B-9B16-C01D21081D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33B36D6-9110-4F5D-9BFF-FDC1006E76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98CEA3C-0C2B-4C30-BCCB-6DE80A2F26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Street@hhs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fedmine.us/fedconnect_bizopps/contractorSearchDisplay.php?aid=7524&amp;year=2021&amp;name=HEALTH%20AND%20HUMAN%20SERVICES=&amp;select_year_str=2021,2020,2019&amp;showByAgentType=1&amp;showByIDVPIID=4&amp;modNumberCheck=0&amp;level2=23" TargetMode="External"/><Relationship Id="rId13" Type="http://schemas.openxmlformats.org/officeDocument/2006/relationships/hyperlink" Target="https://app.fedmine.us/fedconnect_bizopps/contractorSearchDisplay.php?aid=7527&amp;year=2019&amp;name=HEALTH%20AND%20HUMAN%20SERVICES=&amp;select_year_str=2021,2020,2019&amp;showByAgentType=1&amp;showByIDVPIID=4&amp;modNumberCheck=0&amp;level2=23" TargetMode="External"/><Relationship Id="rId18" Type="http://schemas.openxmlformats.org/officeDocument/2006/relationships/hyperlink" Target="https://app.fedmine.us/fedconnect_bizopps/contractorSearchDisplay.php?aid=7505&amp;year=2020&amp;name=HEALTH%20AND%20HUMAN%20SERVICES=&amp;select_year_str=2021,2020,2019&amp;showByAgentType=1&amp;showByIDVPIID=4&amp;modNumberCheck=0&amp;level2=23" TargetMode="External"/><Relationship Id="rId3" Type="http://schemas.openxmlformats.org/officeDocument/2006/relationships/hyperlink" Target="https://app.fedmine.us/fedconnect_bizopps/contractorSearchDisplay.php?aid=7504&amp;year=2020&amp;name=HEALTH%20AND%20HUMAN%20SERVICES=&amp;select_year_str=2021,2020,2019&amp;showByAgentType=1&amp;showByIDVPIID=4&amp;modNumberCheck=0&amp;level2=23" TargetMode="External"/><Relationship Id="rId21" Type="http://schemas.openxmlformats.org/officeDocument/2006/relationships/hyperlink" Target="https://app.fedmine.us/fedconnect_bizopps/contractorSearchDisplay.php?aid=7570&amp;year=2020&amp;name=HEALTH%20AND%20HUMAN%20SERVICES=&amp;select_year_str=2021,2020,2019&amp;showByAgentType=1&amp;showByIDVPIID=4&amp;modNumberCheck=0&amp;level2=23" TargetMode="External"/><Relationship Id="rId7" Type="http://schemas.openxmlformats.org/officeDocument/2006/relationships/hyperlink" Target="https://app.fedmine.us/fedconnect_bizopps/contractorSearchDisplay.php?aid=7523&amp;year=2019&amp;name=HEALTH%20AND%20HUMAN%20SERVICES=&amp;select_year_str=2021,2020,2019&amp;showByAgentType=1&amp;showByIDVPIID=4&amp;modNumberCheck=0&amp;level2=23" TargetMode="External"/><Relationship Id="rId12" Type="http://schemas.openxmlformats.org/officeDocument/2006/relationships/hyperlink" Target="https://app.fedmine.us/fedconnect_bizopps/contractorSearchDisplay.php?aid=7527&amp;year=2020&amp;name=HEALTH%20AND%20HUMAN%20SERVICES=&amp;select_year_str=2021,2020,2019&amp;showByAgentType=1&amp;showByIDVPIID=4&amp;modNumberCheck=0&amp;level2=23" TargetMode="External"/><Relationship Id="rId17" Type="http://schemas.openxmlformats.org/officeDocument/2006/relationships/hyperlink" Target="https://app.fedmine.us/fedconnect_bizopps/contractorSearchDisplay.php?aid=7505&amp;year=2021&amp;name=HEALTH%20AND%20HUMAN%20SERVICES=&amp;select_year_str=2021,2020,2019&amp;showByAgentType=1&amp;showByIDVPIID=4&amp;modNumberCheck=0&amp;level2=23" TargetMode="External"/><Relationship Id="rId2" Type="http://schemas.openxmlformats.org/officeDocument/2006/relationships/hyperlink" Target="https://app.fedmine.us/fedconnect_bizopps/contractorSearchDisplay.php?aid=7504&amp;year=2021&amp;name=HEALTH%20AND%20HUMAN%20SERVICES=&amp;select_year_str=2021,2020,2019&amp;showByAgentType=1&amp;showByIDVPIID=4&amp;modNumberCheck=0&amp;level2=23" TargetMode="External"/><Relationship Id="rId16" Type="http://schemas.openxmlformats.org/officeDocument/2006/relationships/hyperlink" Target="https://app.fedmine.us/fedconnect_bizopps/contractorSearchDisplay.php?aid=7529&amp;year=2019&amp;name=HEALTH%20AND%20HUMAN%20SERVICES=&amp;select_year_str=2021,2020,2019&amp;showByAgentType=1&amp;showByIDVPIID=4&amp;modNumberCheck=0&amp;level2=23" TargetMode="External"/><Relationship Id="rId20" Type="http://schemas.openxmlformats.org/officeDocument/2006/relationships/hyperlink" Target="https://app.fedmine.us/fedconnect_bizopps/contractorSearchDisplay.php?aid=7570&amp;year=2021&amp;name=HEALTH%20AND%20HUMAN%20SERVICES=&amp;select_year_str=2021,2020,2019&amp;showByAgentType=1&amp;showByIDVPIID=4&amp;modNumberCheck=0&amp;level2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fedmine.us/fedconnect_bizopps/contractorSearchDisplay.php?aid=7523&amp;year=2020&amp;name=HEALTH%20AND%20HUMAN%20SERVICES=&amp;select_year_str=2021,2020,2019&amp;showByAgentType=1&amp;showByIDVPIID=4&amp;modNumberCheck=0&amp;level2=23" TargetMode="External"/><Relationship Id="rId11" Type="http://schemas.openxmlformats.org/officeDocument/2006/relationships/hyperlink" Target="https://app.fedmine.us/fedconnect_bizopps/contractorSearchDisplay.php?aid=7527&amp;year=2021&amp;name=HEALTH%20AND%20HUMAN%20SERVICES=&amp;select_year_str=2021,2020,2019&amp;showByAgentType=1&amp;showByIDVPIID=4&amp;modNumberCheck=0&amp;level2=23" TargetMode="External"/><Relationship Id="rId5" Type="http://schemas.openxmlformats.org/officeDocument/2006/relationships/hyperlink" Target="https://app.fedmine.us/fedconnect_bizopps/contractorSearchDisplay.php?aid=7523&amp;year=2021&amp;name=HEALTH%20AND%20HUMAN%20SERVICES=&amp;select_year_str=2021,2020,2019&amp;showByAgentType=1&amp;showByIDVPIID=4&amp;modNumberCheck=0&amp;level2=23" TargetMode="External"/><Relationship Id="rId15" Type="http://schemas.openxmlformats.org/officeDocument/2006/relationships/hyperlink" Target="https://app.fedmine.us/fedconnect_bizopps/contractorSearchDisplay.php?aid=7529&amp;year=2020&amp;name=HEALTH%20AND%20HUMAN%20SERVICES=&amp;select_year_str=2021,2020,2019&amp;showByAgentType=1&amp;showByIDVPIID=4&amp;modNumberCheck=0&amp;level2=23" TargetMode="External"/><Relationship Id="rId10" Type="http://schemas.openxmlformats.org/officeDocument/2006/relationships/hyperlink" Target="https://app.fedmine.us/fedconnect_bizopps/contractorSearchDisplay.php?aid=7524&amp;year=2019&amp;name=HEALTH%20AND%20HUMAN%20SERVICES=&amp;select_year_str=2021,2020,2019&amp;showByAgentType=1&amp;showByIDVPIID=4&amp;modNumberCheck=0&amp;level2=23" TargetMode="External"/><Relationship Id="rId19" Type="http://schemas.openxmlformats.org/officeDocument/2006/relationships/hyperlink" Target="https://app.fedmine.us/fedconnect_bizopps/contractorSearchDisplay.php?aid=7505&amp;year=2019&amp;name=HEALTH%20AND%20HUMAN%20SERVICES=&amp;select_year_str=2021,2020,2019&amp;showByAgentType=1&amp;showByIDVPIID=4&amp;modNumberCheck=0&amp;level2=23" TargetMode="External"/><Relationship Id="rId4" Type="http://schemas.openxmlformats.org/officeDocument/2006/relationships/hyperlink" Target="https://app.fedmine.us/fedconnect_bizopps/contractorSearchDisplay.php?aid=7504&amp;year=2019&amp;name=HEALTH%20AND%20HUMAN%20SERVICES=&amp;select_year_str=2021,2020,2019&amp;showByAgentType=1&amp;showByIDVPIID=4&amp;modNumberCheck=0&amp;level2=23" TargetMode="External"/><Relationship Id="rId9" Type="http://schemas.openxmlformats.org/officeDocument/2006/relationships/hyperlink" Target="https://app.fedmine.us/fedconnect_bizopps/contractorSearchDisplay.php?aid=7524&amp;year=2020&amp;name=HEALTH%20AND%20HUMAN%20SERVICES=&amp;select_year_str=2021,2020,2019&amp;showByAgentType=1&amp;showByIDVPIID=4&amp;modNumberCheck=0&amp;level2=23" TargetMode="External"/><Relationship Id="rId14" Type="http://schemas.openxmlformats.org/officeDocument/2006/relationships/hyperlink" Target="https://app.fedmine.us/fedconnect_bizopps/contractorSearchDisplay.php?aid=7529&amp;year=2021&amp;name=HEALTH%20AND%20HUMAN%20SERVICES=&amp;select_year_str=2021,2020,2019&amp;showByAgentType=1&amp;showByIDVPIID=4&amp;modNumberCheck=0&amp;level2=23" TargetMode="External"/><Relationship Id="rId22" Type="http://schemas.openxmlformats.org/officeDocument/2006/relationships/hyperlink" Target="https://app.fedmine.us/fedconnect_bizopps/contractorSearchDisplay.php?aid=7570&amp;year=2019&amp;name=HEALTH%20AND%20HUMAN%20SERVICES=&amp;select_year_str=2021,2020,2019&amp;showByAgentType=1&amp;showByIDVPIID=4&amp;modNumberCheck=0&amp;level2=2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fedmine.us/fedconnect_bizopps/contractorSearchDisplay.php?aid=7524&amp;year=2021&amp;name=HEALTH%20AND%20HUMAN%20SERVICES=&amp;select_year_str=2021,2020,2019&amp;showByAgentType=1&amp;showByIDVPIID=4&amp;flagArrStr=isSmallBusiness&amp;modNumberCheck=0&amp;level2=23" TargetMode="External"/><Relationship Id="rId13" Type="http://schemas.openxmlformats.org/officeDocument/2006/relationships/hyperlink" Target="https://app.fedmine.us/fedconnect_bizopps/contractorSearchDisplay.php?aid=7527&amp;year=2019&amp;name=HEALTH%20AND%20HUMAN%20SERVICES=&amp;select_year_str=2021,2020,2019&amp;showByAgentType=1&amp;showByIDVPIID=4&amp;flagArrStr=isSmallBusiness&amp;modNumberCheck=0&amp;level2=23" TargetMode="External"/><Relationship Id="rId18" Type="http://schemas.openxmlformats.org/officeDocument/2006/relationships/hyperlink" Target="https://app.fedmine.us/fedconnect_bizopps/contractorSearchDisplay.php?aid=7570&amp;year=2020&amp;name=HEALTH%20AND%20HUMAN%20SERVICES=&amp;select_year_str=2021,2020,2019&amp;showByAgentType=1&amp;showByIDVPIID=4&amp;flagArrStr=isSmallBusiness&amp;modNumberCheck=0&amp;level2=23" TargetMode="External"/><Relationship Id="rId3" Type="http://schemas.openxmlformats.org/officeDocument/2006/relationships/hyperlink" Target="https://app.fedmine.us/fedconnect_bizopps/contractorSearchDisplay.php?aid=7504&amp;year=2020&amp;name=HEALTH%20AND%20HUMAN%20SERVICES=&amp;select_year_str=2021,2020,2019&amp;showByAgentType=1&amp;showByIDVPIID=4&amp;flagArrStr=isSmallBusiness&amp;modNumberCheck=0&amp;level2=23" TargetMode="External"/><Relationship Id="rId7" Type="http://schemas.openxmlformats.org/officeDocument/2006/relationships/hyperlink" Target="https://app.fedmine.us/fedconnect_bizopps/contractorSearchDisplay.php?aid=7523&amp;year=2019&amp;name=HEALTH%20AND%20HUMAN%20SERVICES=&amp;select_year_str=2021,2020,2019&amp;showByAgentType=1&amp;showByIDVPIID=4&amp;flagArrStr=isSmallBusiness&amp;modNumberCheck=0&amp;level2=23" TargetMode="External"/><Relationship Id="rId12" Type="http://schemas.openxmlformats.org/officeDocument/2006/relationships/hyperlink" Target="https://app.fedmine.us/fedconnect_bizopps/contractorSearchDisplay.php?aid=7527&amp;year=2020&amp;name=HEALTH%20AND%20HUMAN%20SERVICES=&amp;select_year_str=2021,2020,2019&amp;showByAgentType=1&amp;showByIDVPIID=4&amp;flagArrStr=isSmallBusiness&amp;modNumberCheck=0&amp;level2=23" TargetMode="External"/><Relationship Id="rId17" Type="http://schemas.openxmlformats.org/officeDocument/2006/relationships/hyperlink" Target="https://app.fedmine.us/fedconnect_bizopps/contractorSearchDisplay.php?aid=7570&amp;year=2021&amp;name=HEALTH%20AND%20HUMAN%20SERVICES=&amp;select_year_str=2021,2020,2019&amp;showByAgentType=1&amp;showByIDVPIID=4&amp;flagArrStr=isSmallBusiness&amp;modNumberCheck=0&amp;level2=23" TargetMode="External"/><Relationship Id="rId2" Type="http://schemas.openxmlformats.org/officeDocument/2006/relationships/hyperlink" Target="https://app.fedmine.us/fedconnect_bizopps/contractorSearchDisplay.php?aid=7504&amp;year=2021&amp;name=HEALTH%20AND%20HUMAN%20SERVICES=&amp;select_year_str=2021,2020,2019&amp;showByAgentType=1&amp;showByIDVPIID=4&amp;flagArrStr=isSmallBusiness&amp;modNumberCheck=0&amp;level2=23" TargetMode="External"/><Relationship Id="rId16" Type="http://schemas.openxmlformats.org/officeDocument/2006/relationships/hyperlink" Target="https://app.fedmine.us/fedconnect_bizopps/contractorSearchDisplay.php?aid=7529&amp;year=2019&amp;name=HEALTH%20AND%20HUMAN%20SERVICES=&amp;select_year_str=2021,2020,2019&amp;showByAgentType=1&amp;showByIDVPIID=4&amp;flagArrStr=isSmallBusiness&amp;modNumberCheck=0&amp;level2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fedmine.us/fedconnect_bizopps/contractorSearchDisplay.php?aid=7523&amp;year=2020&amp;name=HEALTH%20AND%20HUMAN%20SERVICES=&amp;select_year_str=2021,2020,2019&amp;showByAgentType=1&amp;showByIDVPIID=4&amp;flagArrStr=isSmallBusiness&amp;modNumberCheck=0&amp;level2=23" TargetMode="External"/><Relationship Id="rId11" Type="http://schemas.openxmlformats.org/officeDocument/2006/relationships/hyperlink" Target="https://app.fedmine.us/fedconnect_bizopps/contractorSearchDisplay.php?aid=7527&amp;year=2021&amp;name=HEALTH%20AND%20HUMAN%20SERVICES=&amp;select_year_str=2021,2020,2019&amp;showByAgentType=1&amp;showByIDVPIID=4&amp;flagArrStr=isSmallBusiness&amp;modNumberCheck=0&amp;level2=23" TargetMode="External"/><Relationship Id="rId5" Type="http://schemas.openxmlformats.org/officeDocument/2006/relationships/hyperlink" Target="https://app.fedmine.us/fedconnect_bizopps/contractorSearchDisplay.php?aid=7523&amp;year=2021&amp;name=HEALTH%20AND%20HUMAN%20SERVICES=&amp;select_year_str=2021,2020,2019&amp;showByAgentType=1&amp;showByIDVPIID=4&amp;flagArrStr=isSmallBusiness&amp;modNumberCheck=0&amp;level2=23" TargetMode="External"/><Relationship Id="rId15" Type="http://schemas.openxmlformats.org/officeDocument/2006/relationships/hyperlink" Target="https://app.fedmine.us/fedconnect_bizopps/contractorSearchDisplay.php?aid=7529&amp;year=2020&amp;name=HEALTH%20AND%20HUMAN%20SERVICES=&amp;select_year_str=2021,2020,2019&amp;showByAgentType=1&amp;showByIDVPIID=4&amp;flagArrStr=isSmallBusiness&amp;modNumberCheck=0&amp;level2=23" TargetMode="External"/><Relationship Id="rId10" Type="http://schemas.openxmlformats.org/officeDocument/2006/relationships/hyperlink" Target="https://app.fedmine.us/fedconnect_bizopps/contractorSearchDisplay.php?aid=7524&amp;year=2019&amp;name=HEALTH%20AND%20HUMAN%20SERVICES=&amp;select_year_str=2021,2020,2019&amp;showByAgentType=1&amp;showByIDVPIID=4&amp;flagArrStr=isSmallBusiness&amp;modNumberCheck=0&amp;level2=23" TargetMode="External"/><Relationship Id="rId19" Type="http://schemas.openxmlformats.org/officeDocument/2006/relationships/hyperlink" Target="https://app.fedmine.us/fedconnect_bizopps/contractorSearchDisplay.php?aid=7570&amp;year=2019&amp;name=HEALTH%20AND%20HUMAN%20SERVICES=&amp;select_year_str=2021,2020,2019&amp;showByAgentType=1&amp;showByIDVPIID=4&amp;flagArrStr=isSmallBusiness&amp;modNumberCheck=0&amp;level2=23" TargetMode="External"/><Relationship Id="rId4" Type="http://schemas.openxmlformats.org/officeDocument/2006/relationships/hyperlink" Target="https://app.fedmine.us/fedconnect_bizopps/contractorSearchDisplay.php?aid=7504&amp;year=2019&amp;name=HEALTH%20AND%20HUMAN%20SERVICES=&amp;select_year_str=2021,2020,2019&amp;showByAgentType=1&amp;showByIDVPIID=4&amp;flagArrStr=isSmallBusiness&amp;modNumberCheck=0&amp;level2=23" TargetMode="External"/><Relationship Id="rId9" Type="http://schemas.openxmlformats.org/officeDocument/2006/relationships/hyperlink" Target="https://app.fedmine.us/fedconnect_bizopps/contractorSearchDisplay.php?aid=7524&amp;year=2020&amp;name=HEALTH%20AND%20HUMAN%20SERVICES=&amp;select_year_str=2021,2020,2019&amp;showByAgentType=1&amp;showByIDVPIID=4&amp;flagArrStr=isSmallBusiness&amp;modNumberCheck=0&amp;level2=23" TargetMode="External"/><Relationship Id="rId14" Type="http://schemas.openxmlformats.org/officeDocument/2006/relationships/hyperlink" Target="https://app.fedmine.us/fedconnect_bizopps/contractorSearchDisplay.php?aid=7529&amp;year=2021&amp;name=HEALTH%20AND%20HUMAN%20SERVICES=&amp;select_year_str=2021,2020,2019&amp;showByAgentType=1&amp;showByIDVPIID=4&amp;flagArrStr=isSmallBusiness&amp;modNumberCheck=0&amp;level2=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f.od.nih.gov/AboutORF/Organization/Pages/drpas_info.aspx" TargetMode="External"/><Relationship Id="rId2" Type="http://schemas.openxmlformats.org/officeDocument/2006/relationships/hyperlink" Target="https://www.orf.od.nih.gov/Pages/defaul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bcx.hhs.gov/#static/checklist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mysbcx.hhs.gov/#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sbcx.hhs.gov/#osdbu-events" TargetMode="External"/><Relationship Id="rId5" Type="http://schemas.openxmlformats.org/officeDocument/2006/relationships/hyperlink" Target="https://mysbcx.hhs.gov/#search-opportunities" TargetMode="External"/><Relationship Id="rId4" Type="http://schemas.openxmlformats.org/officeDocument/2006/relationships/hyperlink" Target="https://mysbcx.hhs.gov/#static/databa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s.gov/grants/grants-business-contacts/small-business-staff/specialists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4119-EA37-444D-9CB7-8722FFA85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1458686"/>
            <a:ext cx="8447314" cy="3722914"/>
          </a:xfrm>
        </p:spPr>
        <p:txBody>
          <a:bodyPr>
            <a:normAutofit/>
          </a:bodyPr>
          <a:lstStyle/>
          <a:p>
            <a:r>
              <a:rPr lang="en-US" dirty="0"/>
              <a:t>Construction Services and Small Business at the Department of Health and Human Services</a:t>
            </a:r>
            <a:br>
              <a:rPr lang="en-US" dirty="0"/>
            </a:br>
            <a:r>
              <a:rPr lang="en-US" dirty="0"/>
              <a:t>For SAME Mid-MD Monthly Educational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D928D-70C2-41F3-AC90-ADD82C729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5399313"/>
            <a:ext cx="8294914" cy="74022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Wayne Berry, Small Business Specialist</a:t>
            </a:r>
          </a:p>
          <a:p>
            <a:r>
              <a:rPr lang="en-US" dirty="0">
                <a:solidFill>
                  <a:schemeClr val="tx1"/>
                </a:solidFill>
              </a:rPr>
              <a:t>March 25,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EE757-7A19-48BC-AABB-BEE4C7A7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1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/>
              <a:t>OSDBU DIRECTOR (Acting)</a:t>
            </a:r>
          </a:p>
          <a:p>
            <a:pPr marL="0" indent="0" algn="ctr">
              <a:buNone/>
            </a:pPr>
            <a:r>
              <a:rPr lang="en-US" sz="1800" b="1" dirty="0"/>
              <a:t>Michelle Street</a:t>
            </a:r>
          </a:p>
          <a:p>
            <a:pPr marL="0" indent="0" algn="ctr">
              <a:buNone/>
            </a:pPr>
            <a:r>
              <a:rPr lang="en-US" sz="1800" dirty="0"/>
              <a:t>202-568-0820</a:t>
            </a:r>
          </a:p>
          <a:p>
            <a:pPr marL="0" indent="0" algn="ctr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3"/>
              </a:rPr>
              <a:t>Michelle.Street@hhs.gov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OSDBU DEPUTY DIRECTOR</a:t>
            </a:r>
          </a:p>
          <a:p>
            <a:pPr marL="0" indent="0" algn="ctr">
              <a:buNone/>
            </a:pPr>
            <a:r>
              <a:rPr lang="en-US" sz="1800" b="1" dirty="0"/>
              <a:t>For Operations</a:t>
            </a:r>
          </a:p>
          <a:p>
            <a:pPr marL="0" indent="0" algn="ctr">
              <a:buNone/>
            </a:pPr>
            <a:r>
              <a:rPr lang="en-US" sz="1800" b="1" dirty="0"/>
              <a:t>Michelle Street</a:t>
            </a:r>
          </a:p>
          <a:p>
            <a:pPr marL="0" indent="0" algn="ctr">
              <a:buNone/>
            </a:pPr>
            <a:r>
              <a:rPr lang="en-US" sz="1800" dirty="0"/>
              <a:t>202-568-0820</a:t>
            </a:r>
          </a:p>
          <a:p>
            <a:pPr marL="0" indent="0" algn="ctr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3"/>
              </a:rPr>
              <a:t>Michelle.Street@hhs.gov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SMALL BUSINESS SPECIALIST</a:t>
            </a:r>
          </a:p>
          <a:p>
            <a:pPr marL="0" indent="0" algn="ctr">
              <a:buNone/>
            </a:pPr>
            <a:r>
              <a:rPr lang="en-US" sz="1800" b="1" dirty="0"/>
              <a:t>Wayne Berry</a:t>
            </a:r>
          </a:p>
          <a:p>
            <a:pPr marL="0" indent="0" algn="ctr">
              <a:buNone/>
            </a:pPr>
            <a:r>
              <a:rPr lang="en-US" sz="1800" dirty="0"/>
              <a:t>202-390-5801</a:t>
            </a:r>
          </a:p>
          <a:p>
            <a:pPr marL="0" indent="0" algn="ctr">
              <a:buNone/>
            </a:pPr>
            <a:r>
              <a:rPr lang="en-US" sz="1800" dirty="0"/>
              <a:t>Email: wayne.berry@hhs.gov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9F939-0886-44C9-93F8-2B2C9F5B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EA3C-0C2B-4C30-BCCB-6DE80A2F26FD}" type="slidenum">
              <a:rPr lang="en-US" sz="1600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332B-C0FD-49B6-AD85-61C44A77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5" y="989127"/>
            <a:ext cx="2518455" cy="47569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Wayne Berry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Small Business Specialist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Department of Health and Human Services (HHS)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Office of Small and Disadvantaged Business Utilization (OSDBU)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April 2011-present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Department of Veterans Affairs OSDBU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May 2008-May 2011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FAC P/PM Level II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Formerly FAC-Contracting Level III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37A7E-FD2A-41F6-A102-589D4422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images.politico.com/global/news/100617_hhs_ap_218.jpg">
            <a:extLst>
              <a:ext uri="{FF2B5EF4-FFF2-40B4-BE49-F238E27FC236}">
                <a16:creationId xmlns:a16="http://schemas.microsoft.com/office/drawing/2014/main" id="{DFFCE246-E7D6-4AFE-ACE3-348FE6917BC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t="287" b="287"/>
          <a:stretch/>
        </p:blipFill>
        <p:spPr bwMode="auto">
          <a:xfrm>
            <a:off x="159430" y="1063201"/>
            <a:ext cx="6201341" cy="465100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4731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0F89-075F-41A2-8392-04EC6BEE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5867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HHS Construction (NAICS 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12002-119D-4B9C-95BC-3A7AC15F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032582-1BBA-4469-8390-3CB1E1C8C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89859"/>
              </p:ext>
            </p:extLst>
          </p:nvPr>
        </p:nvGraphicFramePr>
        <p:xfrm>
          <a:off x="195943" y="2307771"/>
          <a:ext cx="8773885" cy="3678020"/>
        </p:xfrm>
        <a:graphic>
          <a:graphicData uri="http://schemas.openxmlformats.org/drawingml/2006/table">
            <a:tbl>
              <a:tblPr/>
              <a:tblGrid>
                <a:gridCol w="5274561">
                  <a:extLst>
                    <a:ext uri="{9D8B030D-6E8A-4147-A177-3AD203B41FA5}">
                      <a16:colId xmlns:a16="http://schemas.microsoft.com/office/drawing/2014/main" val="3331302999"/>
                    </a:ext>
                  </a:extLst>
                </a:gridCol>
                <a:gridCol w="1192568">
                  <a:extLst>
                    <a:ext uri="{9D8B030D-6E8A-4147-A177-3AD203B41FA5}">
                      <a16:colId xmlns:a16="http://schemas.microsoft.com/office/drawing/2014/main" val="3624231583"/>
                    </a:ext>
                  </a:extLst>
                </a:gridCol>
                <a:gridCol w="1114124">
                  <a:extLst>
                    <a:ext uri="{9D8B030D-6E8A-4147-A177-3AD203B41FA5}">
                      <a16:colId xmlns:a16="http://schemas.microsoft.com/office/drawing/2014/main" val="2375909147"/>
                    </a:ext>
                  </a:extLst>
                </a:gridCol>
                <a:gridCol w="1192632">
                  <a:extLst>
                    <a:ext uri="{9D8B030D-6E8A-4147-A177-3AD203B41FA5}">
                      <a16:colId xmlns:a16="http://schemas.microsoft.com/office/drawing/2014/main" val="79001588"/>
                    </a:ext>
                  </a:extLst>
                </a:gridCol>
              </a:tblGrid>
              <a:tr h="30910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OPERATING DIVISION (OpDiv)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25218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7504 - Office of the Inspector General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$113.42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$803.28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$504.29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33654"/>
                  </a:ext>
                </a:extLst>
              </a:tr>
              <a:tr h="52689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7523 - Centers for Disease Control and Prevention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$202.05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$26.44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$133.61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38563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7524 - Food and Drug Administration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$5.36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$10.98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$3.33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79169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7527 - Indian Health Service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$16.07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$68.68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$147.63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81566"/>
                  </a:ext>
                </a:extLst>
              </a:tr>
              <a:tr h="52689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7529 - National Institutes of Health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$14.31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$138.03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$235.19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69023"/>
                  </a:ext>
                </a:extLst>
              </a:tr>
              <a:tr h="53935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7505 - Office of Assistant Secretary For Preparedness and Response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$937.50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$2.20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98066"/>
                  </a:ext>
                </a:extLst>
              </a:tr>
              <a:tr h="53935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7570 - Office of the Assistant Secretary For Administration (ASA)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$10.06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08061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Totals: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$237.90M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$1.18B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$532.52M</a:t>
                      </a:r>
                    </a:p>
                  </a:txBody>
                  <a:tcPr marL="36531" marR="36531" marT="36531" marB="365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4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8B27-36DB-4AB3-89D5-D91CF71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810"/>
            <a:ext cx="9144000" cy="911905"/>
          </a:xfrm>
        </p:spPr>
        <p:txBody>
          <a:bodyPr/>
          <a:lstStyle/>
          <a:p>
            <a:r>
              <a:rPr lang="en-US" dirty="0"/>
              <a:t>Small Business Construction Awards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C196-2F95-4A78-9EAA-CA537178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020957-7BC7-47A2-82D0-6C6813610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35423"/>
              </p:ext>
            </p:extLst>
          </p:nvPr>
        </p:nvGraphicFramePr>
        <p:xfrm>
          <a:off x="217714" y="2387374"/>
          <a:ext cx="8686799" cy="3752169"/>
        </p:xfrm>
        <a:graphic>
          <a:graphicData uri="http://schemas.openxmlformats.org/drawingml/2006/table">
            <a:tbl>
              <a:tblPr/>
              <a:tblGrid>
                <a:gridCol w="5237935">
                  <a:extLst>
                    <a:ext uri="{9D8B030D-6E8A-4147-A177-3AD203B41FA5}">
                      <a16:colId xmlns:a16="http://schemas.microsoft.com/office/drawing/2014/main" val="2115965543"/>
                    </a:ext>
                  </a:extLst>
                </a:gridCol>
                <a:gridCol w="1009950">
                  <a:extLst>
                    <a:ext uri="{9D8B030D-6E8A-4147-A177-3AD203B41FA5}">
                      <a16:colId xmlns:a16="http://schemas.microsoft.com/office/drawing/2014/main" val="3398351621"/>
                    </a:ext>
                  </a:extLst>
                </a:gridCol>
                <a:gridCol w="1280472">
                  <a:extLst>
                    <a:ext uri="{9D8B030D-6E8A-4147-A177-3AD203B41FA5}">
                      <a16:colId xmlns:a16="http://schemas.microsoft.com/office/drawing/2014/main" val="781174323"/>
                    </a:ext>
                  </a:extLst>
                </a:gridCol>
                <a:gridCol w="1158442">
                  <a:extLst>
                    <a:ext uri="{9D8B030D-6E8A-4147-A177-3AD203B41FA5}">
                      <a16:colId xmlns:a16="http://schemas.microsoft.com/office/drawing/2014/main" val="862447093"/>
                    </a:ext>
                  </a:extLst>
                </a:gridCol>
              </a:tblGrid>
              <a:tr h="4901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OpDiv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30938"/>
                  </a:ext>
                </a:extLst>
              </a:tr>
              <a:tr h="51205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7504 - Office of the Inspector General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$113.42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$803.28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$504.29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48756"/>
                  </a:ext>
                </a:extLst>
              </a:tr>
              <a:tr h="51300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7523 - Centers for Disease Control and Prevention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$763.00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$20.52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$22.45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75349"/>
                  </a:ext>
                </a:extLst>
              </a:tr>
              <a:tr h="4300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7524 - Food and Drug Administration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$2.80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$6.02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$3.31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55023"/>
                  </a:ext>
                </a:extLst>
              </a:tr>
              <a:tr h="35548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7527 - Indian Health Service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$15.81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$53.64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$38.03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36807"/>
                  </a:ext>
                </a:extLst>
              </a:tr>
              <a:tr h="4740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7529 - National Institutes of Health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$11.71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$100.78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$118.13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06765"/>
                  </a:ext>
                </a:extLst>
              </a:tr>
              <a:tr h="62188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7570 - Office of the Assistant Secretary For Administration (ASA)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0.00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$10.03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27565"/>
                  </a:ext>
                </a:extLst>
              </a:tr>
              <a:tr h="35548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Totals: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$28.39M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$181.76M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$192.46M</a:t>
                      </a:r>
                    </a:p>
                  </a:txBody>
                  <a:tcPr marL="33155" marR="33155" marT="33155" marB="331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3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3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E268-B2C4-43C5-BE42-041FD402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NIH Office of Research Facilities (ORF)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4BFA-F673-4C2D-8351-018484F0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04457"/>
            <a:ext cx="8229600" cy="312170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https://www.orf.od.nih.gov/Pages/default.aspx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https://www.orf.od.nih.gov/AboutORF/Organization/Pages/drpas_info.aspx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39CC7-E48A-46AD-BA5C-11641F79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85E1-1147-4612-A8E5-666E361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371"/>
            <a:ext cx="9144000" cy="886733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HHS Engineering Awards (NAICS 54)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066F8-7B8B-4C25-94B1-2BC785DC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0B671-4345-44AE-B159-196B6D00E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95421"/>
              </p:ext>
            </p:extLst>
          </p:nvPr>
        </p:nvGraphicFramePr>
        <p:xfrm>
          <a:off x="0" y="2438400"/>
          <a:ext cx="9144000" cy="391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511">
                  <a:extLst>
                    <a:ext uri="{9D8B030D-6E8A-4147-A177-3AD203B41FA5}">
                      <a16:colId xmlns:a16="http://schemas.microsoft.com/office/drawing/2014/main" val="1586898811"/>
                    </a:ext>
                  </a:extLst>
                </a:gridCol>
                <a:gridCol w="2333386">
                  <a:extLst>
                    <a:ext uri="{9D8B030D-6E8A-4147-A177-3AD203B41FA5}">
                      <a16:colId xmlns:a16="http://schemas.microsoft.com/office/drawing/2014/main" val="821864736"/>
                    </a:ext>
                  </a:extLst>
                </a:gridCol>
                <a:gridCol w="1739103">
                  <a:extLst>
                    <a:ext uri="{9D8B030D-6E8A-4147-A177-3AD203B41FA5}">
                      <a16:colId xmlns:a16="http://schemas.microsoft.com/office/drawing/2014/main" val="482268670"/>
                    </a:ext>
                  </a:extLst>
                </a:gridCol>
              </a:tblGrid>
              <a:tr h="10500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Indian Health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than 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120873"/>
                  </a:ext>
                </a:extLst>
              </a:tr>
              <a:tr h="955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Architectural Services 541310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$392,893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40155"/>
                  </a:ext>
                </a:extLst>
              </a:tr>
              <a:tr h="955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Engineering Services 541330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$1,727,081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000731"/>
                  </a:ext>
                </a:extLst>
              </a:tr>
              <a:tr h="955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Testing Services 541380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$886,973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$45,423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73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3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3C3C-FC7D-4CD0-9ED4-4A135D19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94266"/>
            <a:ext cx="8229600" cy="223189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https://mysbcx.hhs.gov/#home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https://mysbcx.hhs.gov/#static/checklist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https://mysbcx.hhs.gov/#static/database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https://mysbcx.hhs.gov/#search-opportunities</a:t>
            </a:r>
            <a:endParaRPr lang="en-US" dirty="0"/>
          </a:p>
          <a:p>
            <a:r>
              <a:rPr lang="en-US" dirty="0">
                <a:hlinkClick r:id="rId6"/>
              </a:rPr>
              <a:t>https://mysbcx.hhs.gov/#osdbu-events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A8592-F1DE-4062-AD70-B44C64D2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Banner">
            <a:extLst>
              <a:ext uri="{FF2B5EF4-FFF2-40B4-BE49-F238E27FC236}">
                <a16:creationId xmlns:a16="http://schemas.microsoft.com/office/drawing/2014/main" id="{79882788-F584-4D68-BF53-415AEF28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47275"/>
            <a:ext cx="8229599" cy="22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2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F670-1E1B-4ADF-B826-90822C3D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HHS OSDBU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CD57-7F19-40E2-9CCC-A4036D4A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709057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https://www.hhs.gov/grants/grants-business-contacts/small-business-staff/specialists/index.html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95772-857C-4FFC-9693-EB2F0FD5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67488" y="2895600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288340"/>
            <a:ext cx="464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b="1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3" y="5303955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12" name="Picture 2" descr="http://images.politico.com/global/news/100617_hhs_ap_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4" y="1368950"/>
            <a:ext cx="9147132" cy="5043001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3818315"/>
            <a:ext cx="9144000" cy="147002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Garamond" pitchFamily="18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61A75-649F-471D-A894-A2E811D1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126-C1B5-294B-9B16-C01D21081DF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93740</TotalTime>
  <Words>516</Words>
  <Application>Microsoft Office PowerPoint</Application>
  <PresentationFormat>On-screen Show (4:3)</PresentationFormat>
  <Paragraphs>127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Office Theme</vt:lpstr>
      <vt:lpstr>2_Office Theme</vt:lpstr>
      <vt:lpstr>Construction Services and Small Business at the Department of Health and Human Services For SAME Mid-MD Monthly Educational Session</vt:lpstr>
      <vt:lpstr>Wayne Berry Small Business Specialist  Department of Health and Human Services (HHS)  Office of Small and Disadvantaged Business Utilization (OSDBU) April 2011-present  Department of Veterans Affairs OSDBU May 2008-May 2011  FAC P/PM Level II Formerly FAC-Contracting Level III</vt:lpstr>
      <vt:lpstr>Total HHS Construction (NAICS 23)</vt:lpstr>
      <vt:lpstr>Small Business Construction Awards</vt:lpstr>
      <vt:lpstr>NIH Office of Research Facilities (ORF)</vt:lpstr>
      <vt:lpstr>Recent HHS Engineering Awards (NAICS 54)</vt:lpstr>
      <vt:lpstr>PowerPoint Presentation</vt:lpstr>
      <vt:lpstr>HHS OSDBU Contacts</vt:lpstr>
      <vt:lpstr>QUESTIONS</vt:lpstr>
      <vt:lpstr>Contact Information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Robinson</dc:creator>
  <cp:lastModifiedBy>Berry, Wayne (NIH/OD) [E]</cp:lastModifiedBy>
  <cp:revision>856</cp:revision>
  <cp:lastPrinted>2018-02-14T23:29:18Z</cp:lastPrinted>
  <dcterms:created xsi:type="dcterms:W3CDTF">2012-07-06T19:52:29Z</dcterms:created>
  <dcterms:modified xsi:type="dcterms:W3CDTF">2021-03-25T04:55:12Z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