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5" r:id="rId4"/>
    <p:sldId id="264" r:id="rId5"/>
    <p:sldId id="274" r:id="rId6"/>
    <p:sldId id="268" r:id="rId7"/>
    <p:sldId id="271" r:id="rId8"/>
    <p:sldId id="269" r:id="rId9"/>
    <p:sldId id="270" r:id="rId10"/>
    <p:sldId id="273" r:id="rId11"/>
    <p:sldId id="272" r:id="rId12"/>
    <p:sldId id="26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13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8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5899-6C7C-4643-AD49-0F16ED8EC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779563-0675-4365-93F6-014D07513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5A423-9A0C-48D2-87ED-1198C05E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FED1-08FA-4D2A-94B9-059F12F17475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22AE1-FFEB-4597-BBE3-082B4E089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27450-5736-4A40-BB30-E60E35125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F185-0448-4DB6-8310-B5C5ED09B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8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76EA-F6C0-482A-93A7-4C9A1926B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83FB4-5E67-40B4-8F8D-59D8D3325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482D9-23D5-4B2D-A4E2-A8A10690A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FED1-08FA-4D2A-94B9-059F12F17475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CBB07-1238-4273-8257-D3E321D98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7DC89-10BA-4883-8021-3539A6E5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F185-0448-4DB6-8310-B5C5ED09B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1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91E941-97D5-491A-9569-C1B12B23C7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5B4A9-C810-4763-805F-62960A3DC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0261A-67C7-4AA6-8DAB-4244ACB60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FED1-08FA-4D2A-94B9-059F12F17475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3B53D-DCD1-455D-980A-541FAE79A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BB76C-543F-4D55-97E7-35C36C8AE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F185-0448-4DB6-8310-B5C5ED09B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3A573-74D0-4117-9579-BF0D41A3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8F8A9-93D4-4175-AD41-5CB896148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48776-1168-453F-9F55-3E72AB4A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FED1-08FA-4D2A-94B9-059F12F17475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EA91B-7685-43F8-8F33-E91010F4E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2F9D2-514F-4E04-89C7-75ABBFAC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F185-0448-4DB6-8310-B5C5ED09B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3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465D9-21BE-4196-B750-F65BA96B4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E091F-B655-47D0-8810-F1559A41C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99E31-0E4B-4144-83A9-BBA424981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FED1-08FA-4D2A-94B9-059F12F17475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441A6-0B97-40F3-9A32-406FFAECF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4B8F4-7884-49DB-862A-B7F9EA227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F185-0448-4DB6-8310-B5C5ED09B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5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3500F-62C3-4801-807F-3C31BE5A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7C1E8-D8EA-49DB-8B05-399EF7D58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0A6CA-13E6-4ECA-8E85-D01720BAF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D14C0-9D98-467F-90CB-FCDCB6BC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FED1-08FA-4D2A-94B9-059F12F17475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E470D-FC91-464C-AE19-84020A1B4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A7A08-C1A3-4C4A-BC12-D5BF5F8C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F185-0448-4DB6-8310-B5C5ED09B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9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431AE-78BC-4925-8E09-B8B7F72E7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D3D22-C20A-409C-84C7-401C85C64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97B50-BCAE-481E-9396-E0A409390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F44B7-49CC-4422-ABB6-F60D1374D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F01AE6-5231-44D4-88F2-C386193AE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864AAD-5A9D-4932-8A19-34B9BEA73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FED1-08FA-4D2A-94B9-059F12F17475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9EFF82-032B-430C-9EF4-0B70827A6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D3FB15-4C84-475C-AE41-E9B58913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F185-0448-4DB6-8310-B5C5ED09B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4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DD67A-F8E5-4D95-A171-8D74EC01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BBF92B-BC88-4D1F-AFBB-4A6DC861A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FED1-08FA-4D2A-94B9-059F12F17475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1BFFE8-368A-4001-889D-7BC6338CE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7F55D-3712-4755-946A-EDBD25E0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F185-0448-4DB6-8310-B5C5ED09B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10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AB372A-1D58-41A0-977F-E5A3EEFA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FED1-08FA-4D2A-94B9-059F12F17475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231A74-39A6-4D55-ABDC-67D1D8746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3D4AA-E198-4E42-A46D-3FA32ECEB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F185-0448-4DB6-8310-B5C5ED09B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4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C2D8D-7FE7-4981-9611-0D15CF34E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59B0C-6C44-4202-BC8F-458C4020A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BECC4-3864-4F63-B93E-60E69949A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0BE46-5F66-4328-AAFE-56E66ED8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FED1-08FA-4D2A-94B9-059F12F17475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E3CBD-597E-430A-A74A-85C87270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FDFD5-8571-4150-883E-9D3F13DF5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F185-0448-4DB6-8310-B5C5ED09B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5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632EB-8CE2-47A5-9AF7-CA0D8E8CA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3CE1A2-548F-4B2A-9E65-FEA46A28C6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284A2-31ED-45D8-BAB9-37F5CF3A4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62D35-49BE-4F6B-9F17-81268709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FED1-08FA-4D2A-94B9-059F12F17475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B2605-0A26-41DB-AB24-2BC67D952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88A3C-A5BE-4EB7-8486-B2765624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F185-0448-4DB6-8310-B5C5ED09B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3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796BAD-FEDF-49CA-9231-17F6482F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C6C98-6689-4596-97E4-CE6665188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CCF86-7B50-456B-9F96-8725981D0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2FED1-08FA-4D2A-94B9-059F12F17475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60743-36E8-4DDD-9686-01DEDB1D8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8ED50-FF57-426E-8373-8774D490C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2F185-0448-4DB6-8310-B5C5ED09B9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3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07A7DA-BDD3-0C22-B7DD-9564158DFA3F}"/>
              </a:ext>
            </a:extLst>
          </p:cNvPr>
          <p:cNvSpPr txBox="1"/>
          <p:nvPr/>
        </p:nvSpPr>
        <p:spPr>
          <a:xfrm>
            <a:off x="3675757" y="2150170"/>
            <a:ext cx="7638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Segoe Print" panose="02000600000000000000" pitchFamily="2" charset="0"/>
              </a:rPr>
              <a:t>2023-2024 </a:t>
            </a:r>
          </a:p>
          <a:p>
            <a:pPr algn="ctr"/>
            <a:r>
              <a:rPr lang="en-US" sz="4000" dirty="0">
                <a:latin typeface="Segoe Print" panose="02000600000000000000" pitchFamily="2" charset="0"/>
              </a:rPr>
              <a:t>SAME </a:t>
            </a:r>
          </a:p>
          <a:p>
            <a:pPr algn="ctr"/>
            <a:r>
              <a:rPr lang="en-US" sz="4000" dirty="0">
                <a:latin typeface="Segoe Print" panose="02000600000000000000" pitchFamily="2" charset="0"/>
              </a:rPr>
              <a:t>Charlie Corn Scholarship</a:t>
            </a:r>
          </a:p>
          <a:p>
            <a:pPr algn="ctr"/>
            <a:r>
              <a:rPr lang="en-US" sz="4000" dirty="0">
                <a:latin typeface="Segoe Print" panose="02000600000000000000" pitchFamily="2" charset="0"/>
              </a:rPr>
              <a:t>Award Ceremony </a:t>
            </a:r>
            <a:endParaRPr lang="en-GU" sz="4000" dirty="0">
              <a:latin typeface="Segoe Print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0E5480-532B-2362-176E-3C7A40750B1B}"/>
              </a:ext>
            </a:extLst>
          </p:cNvPr>
          <p:cNvSpPr txBox="1"/>
          <p:nvPr/>
        </p:nvSpPr>
        <p:spPr>
          <a:xfrm>
            <a:off x="6059195" y="4547820"/>
            <a:ext cx="2588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Bodoni MT" panose="02070603080606020203" pitchFamily="18" charset="0"/>
              </a:rPr>
              <a:t>Thursday - May 18, 2023</a:t>
            </a:r>
            <a:endParaRPr lang="en-GU" i="1" dirty="0">
              <a:latin typeface="Bodoni MT" panose="02070603080606020203" pitchFamily="18" charset="0"/>
            </a:endParaRPr>
          </a:p>
        </p:txBody>
      </p:sp>
      <p:pic>
        <p:nvPicPr>
          <p:cNvPr id="8" name="Picture 7" descr="A child smiling in front of a palm tree&#10;&#10;Description automatically generated with low confidence">
            <a:extLst>
              <a:ext uri="{FF2B5EF4-FFF2-40B4-BE49-F238E27FC236}">
                <a16:creationId xmlns:a16="http://schemas.microsoft.com/office/drawing/2014/main" id="{ED4D673C-3908-2602-0661-F0A57A6FDD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9" t="34722" r="20834" b="1"/>
          <a:stretch/>
        </p:blipFill>
        <p:spPr>
          <a:xfrm>
            <a:off x="717178" y="2080108"/>
            <a:ext cx="905767" cy="134889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A person smiling at the camera&#10;&#10;Description automatically generated with medium confidence">
            <a:extLst>
              <a:ext uri="{FF2B5EF4-FFF2-40B4-BE49-F238E27FC236}">
                <a16:creationId xmlns:a16="http://schemas.microsoft.com/office/drawing/2014/main" id="{E789B004-C9C3-C54B-AE81-13C0F2A91B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 t="7361" r="9862"/>
          <a:stretch/>
        </p:blipFill>
        <p:spPr>
          <a:xfrm>
            <a:off x="2105268" y="3476782"/>
            <a:ext cx="1194008" cy="127833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A picture containing emblem, crest, badge, symbol&#10;&#10;Description automatically generated">
            <a:extLst>
              <a:ext uri="{FF2B5EF4-FFF2-40B4-BE49-F238E27FC236}">
                <a16:creationId xmlns:a16="http://schemas.microsoft.com/office/drawing/2014/main" id="{9C754485-D59E-6413-B346-14AFBFE2C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89" y="649419"/>
            <a:ext cx="1788433" cy="1644076"/>
          </a:xfrm>
          <a:prstGeom prst="rect">
            <a:avLst/>
          </a:prstGeom>
        </p:spPr>
      </p:pic>
      <p:pic>
        <p:nvPicPr>
          <p:cNvPr id="21" name="Picture 20" descr="A person in a graduation gown pointing at a book&#10;&#10;Description automatically generated with low confidence">
            <a:extLst>
              <a:ext uri="{FF2B5EF4-FFF2-40B4-BE49-F238E27FC236}">
                <a16:creationId xmlns:a16="http://schemas.microsoft.com/office/drawing/2014/main" id="{E77880EB-A2D8-088F-D87E-FA14043718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3" r="7556"/>
          <a:stretch/>
        </p:blipFill>
        <p:spPr>
          <a:xfrm>
            <a:off x="688140" y="3476782"/>
            <a:ext cx="1302719" cy="127833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 descr="A person wearing a graduation gown and holding a graduation cap&#10;&#10;Description automatically generated with low confidence">
            <a:extLst>
              <a:ext uri="{FF2B5EF4-FFF2-40B4-BE49-F238E27FC236}">
                <a16:creationId xmlns:a16="http://schemas.microsoft.com/office/drawing/2014/main" id="{BBA77A46-40F6-EE1C-F8F6-8188894F7DD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2" t="13750" r="11140" b="21805"/>
          <a:stretch/>
        </p:blipFill>
        <p:spPr>
          <a:xfrm>
            <a:off x="2069016" y="4837271"/>
            <a:ext cx="1051359" cy="1306009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 descr="A person in a suit and tie&#10;&#10;Description automatically generated">
            <a:extLst>
              <a:ext uri="{FF2B5EF4-FFF2-40B4-BE49-F238E27FC236}">
                <a16:creationId xmlns:a16="http://schemas.microsoft.com/office/drawing/2014/main" id="{075B6115-A299-6F3A-1376-6D5C8038DC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38" y="4862951"/>
            <a:ext cx="1030957" cy="128901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 descr="A picture containing human face, person, clothing, outdoor&#10;&#10;Description automatically generated">
            <a:extLst>
              <a:ext uri="{FF2B5EF4-FFF2-40B4-BE49-F238E27FC236}">
                <a16:creationId xmlns:a16="http://schemas.microsoft.com/office/drawing/2014/main" id="{9B2FF8B2-C562-8852-2167-0BAF59D54F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7"/>
          <a:stretch/>
        </p:blipFill>
        <p:spPr>
          <a:xfrm>
            <a:off x="2046496" y="685059"/>
            <a:ext cx="1096401" cy="128901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5B821DA5-14D7-318C-DF45-E099CC6B65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9" t="4692" r="22684"/>
          <a:stretch/>
        </p:blipFill>
        <p:spPr>
          <a:xfrm>
            <a:off x="1792038" y="2105618"/>
            <a:ext cx="1251001" cy="128901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30" descr="A person smiling in front of a ferris wheel&#10;&#10;Description automatically generated with medium confidence">
            <a:extLst>
              <a:ext uri="{FF2B5EF4-FFF2-40B4-BE49-F238E27FC236}">
                <a16:creationId xmlns:a16="http://schemas.microsoft.com/office/drawing/2014/main" id="{42F0676B-327B-52B1-6FCD-F54C720488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8" t="18056" r="11668"/>
          <a:stretch/>
        </p:blipFill>
        <p:spPr>
          <a:xfrm>
            <a:off x="711310" y="685059"/>
            <a:ext cx="1233414" cy="127833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32" descr="A person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620BAFB1-A182-1C12-4E0C-5D1AA983450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2" t="18750" r="18037"/>
          <a:stretch/>
        </p:blipFill>
        <p:spPr>
          <a:xfrm>
            <a:off x="3197981" y="2122399"/>
            <a:ext cx="852235" cy="125544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 descr="A person smiling for a selfie&#10;&#10;Description automatically generated with low confidence">
            <a:extLst>
              <a:ext uri="{FF2B5EF4-FFF2-40B4-BE49-F238E27FC236}">
                <a16:creationId xmlns:a16="http://schemas.microsoft.com/office/drawing/2014/main" id="{66D4D5E9-21ED-9D55-9157-EEE6469561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46" y="668701"/>
            <a:ext cx="1011407" cy="134889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0510A2-70A7-9F2D-0DD3-FE793E21BC93}"/>
              </a:ext>
            </a:extLst>
          </p:cNvPr>
          <p:cNvSpPr txBox="1"/>
          <p:nvPr/>
        </p:nvSpPr>
        <p:spPr>
          <a:xfrm>
            <a:off x="3698356" y="4878598"/>
            <a:ext cx="6740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odoni MT" panose="02070603080606020203" pitchFamily="18" charset="0"/>
              </a:rPr>
              <a:t>Presentation: Tor Gudmundsen, PE – Scholarship Committee Chariman</a:t>
            </a:r>
            <a:endParaRPr lang="en-GU" sz="16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02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15477A-FB49-4558-A807-B8E62C89D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" r="362"/>
          <a:stretch/>
        </p:blipFill>
        <p:spPr>
          <a:xfrm>
            <a:off x="4234051" y="10"/>
            <a:ext cx="8668512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A67DDD-8420-4EC6-8711-3888C345DE18}"/>
              </a:ext>
            </a:extLst>
          </p:cNvPr>
          <p:cNvSpPr txBox="1">
            <a:spLocks/>
          </p:cNvSpPr>
          <p:nvPr/>
        </p:nvSpPr>
        <p:spPr>
          <a:xfrm>
            <a:off x="367474" y="1007619"/>
            <a:ext cx="3614166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cap="all" dirty="0"/>
              <a:t>CHRISTIAN Joseph I. LOBATON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E043DC-6574-4F90-B6DB-004091A91473}"/>
              </a:ext>
            </a:extLst>
          </p:cNvPr>
          <p:cNvSpPr txBox="1">
            <a:spLocks/>
          </p:cNvSpPr>
          <p:nvPr/>
        </p:nvSpPr>
        <p:spPr>
          <a:xfrm>
            <a:off x="112426" y="2351699"/>
            <a:ext cx="5369306" cy="4286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" indent="0">
              <a:spcBef>
                <a:spcPts val="0"/>
              </a:spcBef>
              <a:buNone/>
            </a:pPr>
            <a:endParaRPr lang="en-US" sz="135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</a:rPr>
              <a:t>2023 graduate from Father Duenas Memorial School (FDMS)</a:t>
            </a:r>
          </a:p>
          <a:p>
            <a:pPr marL="54864" indent="0">
              <a:spcBef>
                <a:spcPts val="0"/>
              </a:spcBef>
              <a:buNone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</a:rPr>
              <a:t>Attending the University of Portland in Fall 2023 to major in Mechanical Engineering</a:t>
            </a:r>
          </a:p>
          <a:p>
            <a:pPr marL="54864" indent="0">
              <a:spcBef>
                <a:spcPts val="0"/>
              </a:spcBef>
              <a:buNone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</a:rPr>
              <a:t>Member of the FDMS National Honor Society and NJROTC </a:t>
            </a:r>
          </a:p>
          <a:p>
            <a:pPr marL="54864" indent="0">
              <a:spcBef>
                <a:spcPts val="0"/>
              </a:spcBef>
              <a:buNone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</a:rPr>
              <a:t>Received the American Veterans Award (4/2022), Legion of Valor Bronze Cross Award (9/2022), 2</a:t>
            </a:r>
            <a:r>
              <a:rPr lang="en-US" sz="1400" baseline="30000" dirty="0">
                <a:latin typeface="Century Gothic" panose="020B0502020202020204" pitchFamily="34" charset="0"/>
              </a:rPr>
              <a:t>nd</a:t>
            </a:r>
            <a:r>
              <a:rPr lang="en-US" sz="1400" dirty="0">
                <a:latin typeface="Century Gothic" panose="020B0502020202020204" pitchFamily="34" charset="0"/>
              </a:rPr>
              <a:t> place for the Chemistry Titration Competition (5/2022), </a:t>
            </a:r>
          </a:p>
          <a:p>
            <a:pPr marL="283464">
              <a:spcBef>
                <a:spcPts val="0"/>
              </a:spcBef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</a:rPr>
              <a:t>Involved in various sports and activities such as, Volleyball, Cross Country, Tennis, and Taekwondo.</a:t>
            </a:r>
          </a:p>
          <a:p>
            <a:pPr marL="283464">
              <a:spcBef>
                <a:spcPts val="0"/>
              </a:spcBef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</a:rPr>
              <a:t>Part of his Church Ministry as an alter server and a guitarist for the church choir.</a:t>
            </a:r>
          </a:p>
          <a:p>
            <a:pPr marL="283464"/>
            <a:r>
              <a:rPr lang="en-US" sz="1400" b="1" dirty="0">
                <a:latin typeface="Century Gothic" panose="020B0502020202020204" pitchFamily="34" charset="0"/>
              </a:rPr>
              <a:t>Rank No. 02 – Scholarship Amount = $4,000</a:t>
            </a:r>
          </a:p>
        </p:txBody>
      </p:sp>
    </p:spTree>
    <p:extLst>
      <p:ext uri="{BB962C8B-B14F-4D97-AF65-F5344CB8AC3E}">
        <p14:creationId xmlns:p14="http://schemas.microsoft.com/office/powerpoint/2010/main" val="231755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15477A-FB49-4558-A807-B8E62C89D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5" b="20425"/>
          <a:stretch/>
        </p:blipFill>
        <p:spPr>
          <a:xfrm>
            <a:off x="4234051" y="10"/>
            <a:ext cx="8668512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A67DDD-8420-4EC6-8711-3888C345DE18}"/>
              </a:ext>
            </a:extLst>
          </p:cNvPr>
          <p:cNvSpPr txBox="1">
            <a:spLocks/>
          </p:cNvSpPr>
          <p:nvPr/>
        </p:nvSpPr>
        <p:spPr>
          <a:xfrm>
            <a:off x="359664" y="915924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cap="all" dirty="0"/>
              <a:t>MAYA L. TAMNGIG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E043DC-6574-4F90-B6DB-004091A91473}"/>
              </a:ext>
            </a:extLst>
          </p:cNvPr>
          <p:cNvSpPr txBox="1">
            <a:spLocks/>
          </p:cNvSpPr>
          <p:nvPr/>
        </p:nvSpPr>
        <p:spPr>
          <a:xfrm>
            <a:off x="0" y="2486795"/>
            <a:ext cx="5369306" cy="43418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>
              <a:spcBef>
                <a:spcPts val="0"/>
              </a:spcBef>
            </a:pPr>
            <a:r>
              <a:rPr lang="en-US" sz="1500" dirty="0">
                <a:latin typeface="Century Gothic" panose="020B0502020202020204" pitchFamily="34" charset="0"/>
              </a:rPr>
              <a:t>Attending the Guam Community College, majoring in Civil Engineering.</a:t>
            </a:r>
          </a:p>
          <a:p>
            <a:pPr marL="0">
              <a:spcBef>
                <a:spcPts val="0"/>
              </a:spcBef>
            </a:pPr>
            <a:endParaRPr lang="en-US" sz="15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500" dirty="0">
                <a:latin typeface="Century Gothic" panose="020B0502020202020204" pitchFamily="34" charset="0"/>
              </a:rPr>
              <a:t>Charlie Corn Scholarship Recipient for year 2022-2023</a:t>
            </a:r>
          </a:p>
          <a:p>
            <a:pPr marL="283464">
              <a:spcBef>
                <a:spcPts val="0"/>
              </a:spcBef>
            </a:pPr>
            <a:endParaRPr lang="en-US" sz="15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500" dirty="0">
                <a:latin typeface="Century Gothic" panose="020B0502020202020204" pitchFamily="34" charset="0"/>
              </a:rPr>
              <a:t>Recent 2022 graduate from Yap Catholic High School, ranked #4 in her class.</a:t>
            </a:r>
          </a:p>
          <a:p>
            <a:pPr marL="283464">
              <a:spcBef>
                <a:spcPts val="0"/>
              </a:spcBef>
            </a:pPr>
            <a:endParaRPr lang="en-US" sz="15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500" dirty="0">
                <a:latin typeface="Century Gothic" panose="020B0502020202020204" pitchFamily="34" charset="0"/>
              </a:rPr>
              <a:t>Vice President for her school’s Student Government.</a:t>
            </a:r>
          </a:p>
          <a:p>
            <a:pPr marL="283464">
              <a:spcBef>
                <a:spcPts val="0"/>
              </a:spcBef>
            </a:pPr>
            <a:endParaRPr lang="en-US" sz="15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500" dirty="0">
                <a:latin typeface="Century Gothic" panose="020B0502020202020204" pitchFamily="34" charset="0"/>
              </a:rPr>
              <a:t>Participated in the Marine Island Ecology Course (MIEC)</a:t>
            </a:r>
          </a:p>
          <a:p>
            <a:pPr marL="283464">
              <a:spcBef>
                <a:spcPts val="0"/>
              </a:spcBef>
            </a:pPr>
            <a:endParaRPr lang="en-US" sz="15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500" dirty="0">
                <a:latin typeface="Century Gothic" panose="020B0502020202020204" pitchFamily="34" charset="0"/>
              </a:rPr>
              <a:t>Won first place in her school’s Academic Bowl.</a:t>
            </a:r>
          </a:p>
          <a:p>
            <a:pPr marL="283464">
              <a:spcBef>
                <a:spcPts val="0"/>
              </a:spcBef>
            </a:pPr>
            <a:endParaRPr lang="en-US" sz="15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500" dirty="0">
                <a:latin typeface="Century Gothic" panose="020B0502020202020204" pitchFamily="34" charset="0"/>
              </a:rPr>
              <a:t>Received the Magis Award, Fr. David Ciancimino, S.J Scholar Award, First Honors and Second Honors.</a:t>
            </a:r>
          </a:p>
          <a:p>
            <a:pPr marL="283464">
              <a:spcBef>
                <a:spcPts val="0"/>
              </a:spcBef>
            </a:pPr>
            <a:endParaRPr lang="en-US" sz="1500" dirty="0">
              <a:latin typeface="Century Gothic" panose="020B0502020202020204" pitchFamily="34" charset="0"/>
            </a:endParaRPr>
          </a:p>
          <a:p>
            <a:pPr marL="283464"/>
            <a:r>
              <a:rPr lang="en-US" sz="1500" b="1" dirty="0">
                <a:latin typeface="Century Gothic" panose="020B0502020202020204" pitchFamily="34" charset="0"/>
              </a:rPr>
              <a:t>Rank No. 01 – Scholarship Amount = $4,500</a:t>
            </a:r>
          </a:p>
        </p:txBody>
      </p:sp>
    </p:spTree>
    <p:extLst>
      <p:ext uri="{BB962C8B-B14F-4D97-AF65-F5344CB8AC3E}">
        <p14:creationId xmlns:p14="http://schemas.microsoft.com/office/powerpoint/2010/main" val="598682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15477A-FB49-4558-A807-B8E62C89D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96" t="19920" r="13096" b="19920"/>
          <a:stretch/>
        </p:blipFill>
        <p:spPr>
          <a:xfrm>
            <a:off x="4234051" y="10"/>
            <a:ext cx="8668512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A67DDD-8420-4EC6-8711-3888C345DE18}"/>
              </a:ext>
            </a:extLst>
          </p:cNvPr>
          <p:cNvSpPr txBox="1">
            <a:spLocks/>
          </p:cNvSpPr>
          <p:nvPr/>
        </p:nvSpPr>
        <p:spPr>
          <a:xfrm>
            <a:off x="269365" y="916687"/>
            <a:ext cx="3964686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cap="all" dirty="0"/>
              <a:t>Andrea d.m. Gutierrez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E043DC-6574-4F90-B6DB-004091A91473}"/>
              </a:ext>
            </a:extLst>
          </p:cNvPr>
          <p:cNvSpPr txBox="1">
            <a:spLocks/>
          </p:cNvSpPr>
          <p:nvPr/>
        </p:nvSpPr>
        <p:spPr>
          <a:xfrm>
            <a:off x="0" y="2471230"/>
            <a:ext cx="5369306" cy="4690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</a:rPr>
              <a:t>Attending her 3</a:t>
            </a:r>
            <a:r>
              <a:rPr lang="en-US" sz="1400" baseline="30000" dirty="0">
                <a:latin typeface="Century Gothic" panose="020B0502020202020204" pitchFamily="34" charset="0"/>
              </a:rPr>
              <a:t>rd</a:t>
            </a:r>
            <a:r>
              <a:rPr lang="en-US" sz="1400" dirty="0">
                <a:latin typeface="Century Gothic" panose="020B0502020202020204" pitchFamily="34" charset="0"/>
              </a:rPr>
              <a:t> year at the University of Guam, majoring in Civil Engineering </a:t>
            </a:r>
          </a:p>
          <a:p>
            <a:pPr marL="0">
              <a:spcBef>
                <a:spcPts val="0"/>
              </a:spcBef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</a:rPr>
              <a:t>Charlie Corn Scholarship Recipient for 2020-2021, 2021-2022 and 2022-20023</a:t>
            </a:r>
          </a:p>
          <a:p>
            <a:pPr marL="283464">
              <a:spcBef>
                <a:spcPts val="0"/>
              </a:spcBef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</a:rPr>
              <a:t>Received a certificate of award for Matson Navigation Scholarship Recipient, year 2022-2023</a:t>
            </a:r>
          </a:p>
          <a:p>
            <a:pPr marL="283464">
              <a:spcBef>
                <a:spcPts val="0"/>
              </a:spcBef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</a:rPr>
              <a:t>National Association of Women in Construction Scholarship for year 2021-2022</a:t>
            </a:r>
          </a:p>
          <a:p>
            <a:pPr marL="283464">
              <a:spcBef>
                <a:spcPts val="0"/>
              </a:spcBef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</a:rPr>
              <a:t>Volunteered for the 42</a:t>
            </a:r>
            <a:r>
              <a:rPr lang="en-US" sz="1400" baseline="30000" dirty="0">
                <a:latin typeface="Century Gothic" panose="020B0502020202020204" pitchFamily="34" charset="0"/>
              </a:rPr>
              <a:t>nd</a:t>
            </a:r>
            <a:r>
              <a:rPr lang="en-US" sz="1400" dirty="0">
                <a:latin typeface="Century Gothic" panose="020B0502020202020204" pitchFamily="34" charset="0"/>
              </a:rPr>
              <a:t> and 43</a:t>
            </a:r>
            <a:r>
              <a:rPr lang="en-US" sz="1400" baseline="30000" dirty="0">
                <a:latin typeface="Century Gothic" panose="020B0502020202020204" pitchFamily="34" charset="0"/>
              </a:rPr>
              <a:t>rd</a:t>
            </a:r>
            <a:r>
              <a:rPr lang="en-US" sz="1400" dirty="0">
                <a:latin typeface="Century Gothic" panose="020B0502020202020204" pitchFamily="34" charset="0"/>
              </a:rPr>
              <a:t> Charlie Corn Scholarship Golf Tournaments</a:t>
            </a:r>
          </a:p>
          <a:p>
            <a:pPr marL="283464">
              <a:spcBef>
                <a:spcPts val="0"/>
              </a:spcBef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</a:rPr>
              <a:t>Volunteered for Catholic Social Services Back to School Drive in Summer 2021</a:t>
            </a:r>
          </a:p>
          <a:p>
            <a:pPr marL="54864" indent="0">
              <a:spcBef>
                <a:spcPts val="0"/>
              </a:spcBef>
              <a:buNone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</a:rPr>
              <a:t>Over the years Ms. Gutierrez has volunteered at multiple events, clean ups and other community out reaches.</a:t>
            </a:r>
          </a:p>
          <a:p>
            <a:pPr marL="283464"/>
            <a:r>
              <a:rPr lang="en-US" sz="1400" b="1" dirty="0">
                <a:latin typeface="Century Gothic" panose="020B0502020202020204" pitchFamily="34" charset="0"/>
              </a:rPr>
              <a:t>Rank No. 01 – Scholarship Amount = $4,500</a:t>
            </a:r>
          </a:p>
        </p:txBody>
      </p:sp>
    </p:spTree>
    <p:extLst>
      <p:ext uri="{BB962C8B-B14F-4D97-AF65-F5344CB8AC3E}">
        <p14:creationId xmlns:p14="http://schemas.microsoft.com/office/powerpoint/2010/main" val="560097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emblem, crest, badge, symbol&#10;&#10;Description automatically generated">
            <a:extLst>
              <a:ext uri="{FF2B5EF4-FFF2-40B4-BE49-F238E27FC236}">
                <a16:creationId xmlns:a16="http://schemas.microsoft.com/office/drawing/2014/main" id="{9C754485-D59E-6413-B346-14AFBFE2C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337" y="4892191"/>
            <a:ext cx="1788433" cy="16440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13A7AE-BF1B-8916-23E4-8246D429A863}"/>
              </a:ext>
            </a:extLst>
          </p:cNvPr>
          <p:cNvSpPr txBox="1"/>
          <p:nvPr/>
        </p:nvSpPr>
        <p:spPr>
          <a:xfrm>
            <a:off x="2538730" y="2247320"/>
            <a:ext cx="74110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Segoe Print" panose="02000600000000000000" pitchFamily="2" charset="0"/>
              </a:rPr>
              <a:t>Congratulations to all the recipients!</a:t>
            </a:r>
            <a:endParaRPr lang="en-GU" sz="5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2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0E5480-532B-2362-176E-3C7A40750B1B}"/>
              </a:ext>
            </a:extLst>
          </p:cNvPr>
          <p:cNvSpPr txBox="1"/>
          <p:nvPr/>
        </p:nvSpPr>
        <p:spPr>
          <a:xfrm>
            <a:off x="719897" y="1152771"/>
            <a:ext cx="10750495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700" b="0" i="0" dirty="0">
                <a:solidFill>
                  <a:srgbClr val="222222"/>
                </a:solidFill>
                <a:effectLst/>
                <a:latin typeface="Bodoni MT" panose="02070603080606020203" pitchFamily="18" charset="0"/>
              </a:rPr>
              <a:t>Who is Scholarship Program Namesake Charlie Corn?</a:t>
            </a:r>
          </a:p>
          <a:p>
            <a:pPr algn="l"/>
            <a:endParaRPr lang="en-US" sz="1700" b="0" i="0" dirty="0">
              <a:solidFill>
                <a:srgbClr val="222222"/>
              </a:solidFill>
              <a:effectLst/>
              <a:latin typeface="Bodoni MT" panose="02070603080606020203" pitchFamily="18" charset="0"/>
            </a:endParaRPr>
          </a:p>
          <a:p>
            <a:pPr algn="l"/>
            <a:r>
              <a:rPr lang="en-US" sz="1700" b="0" i="0" dirty="0">
                <a:solidFill>
                  <a:srgbClr val="222222"/>
                </a:solidFill>
                <a:effectLst/>
                <a:latin typeface="Bodoni MT" panose="02070603080606020203" pitchFamily="18" charset="0"/>
              </a:rPr>
              <a:t>SAME Guam Post Annual Scholarship Program typically makes 10+ awards in the range of $1,500 - $5,000 every year!</a:t>
            </a:r>
          </a:p>
          <a:p>
            <a:pPr algn="l"/>
            <a:r>
              <a:rPr lang="en-US" sz="1700" b="0" i="0" dirty="0">
                <a:solidFill>
                  <a:srgbClr val="222222"/>
                </a:solidFill>
                <a:effectLst/>
                <a:latin typeface="Bodoni MT" panose="02070603080606020203" pitchFamily="18" charset="0"/>
              </a:rPr>
              <a:t> </a:t>
            </a:r>
          </a:p>
          <a:p>
            <a:pPr algn="l"/>
            <a:r>
              <a:rPr lang="en-US" sz="1700" b="0" i="0" dirty="0">
                <a:solidFill>
                  <a:srgbClr val="222222"/>
                </a:solidFill>
                <a:effectLst/>
                <a:latin typeface="Bodoni MT" panose="02070603080606020203" pitchFamily="18" charset="0"/>
              </a:rPr>
              <a:t>Scholarship program is funded by our annual SAME Golf Tournament all sponsors and individuals who join are appreciated!</a:t>
            </a:r>
          </a:p>
          <a:p>
            <a:pPr algn="l"/>
            <a:r>
              <a:rPr lang="en-US" sz="1700" b="0" i="0" dirty="0">
                <a:solidFill>
                  <a:srgbClr val="222222"/>
                </a:solidFill>
                <a:effectLst/>
                <a:latin typeface="Bodoni MT" panose="02070603080606020203" pitchFamily="18" charset="0"/>
              </a:rPr>
              <a:t> </a:t>
            </a:r>
          </a:p>
          <a:p>
            <a:pPr algn="l"/>
            <a:r>
              <a:rPr lang="en-US" sz="1700" b="0" i="0" u="sng" dirty="0">
                <a:solidFill>
                  <a:srgbClr val="222222"/>
                </a:solidFill>
                <a:effectLst/>
                <a:latin typeface="Bodoni MT" panose="02070603080606020203" pitchFamily="18" charset="0"/>
              </a:rPr>
              <a:t>This year 13-Applicants and 10-Awards</a:t>
            </a:r>
            <a:endParaRPr lang="en-US" sz="1700" b="0" i="0" dirty="0">
              <a:solidFill>
                <a:srgbClr val="222222"/>
              </a:solidFill>
              <a:effectLst/>
              <a:latin typeface="Bodoni MT" panose="02070603080606020203" pitchFamily="18" charset="0"/>
            </a:endParaRPr>
          </a:p>
          <a:p>
            <a:pPr algn="l"/>
            <a:r>
              <a:rPr lang="en-US" sz="1700" b="0" i="0" dirty="0">
                <a:solidFill>
                  <a:srgbClr val="222222"/>
                </a:solidFill>
                <a:effectLst/>
                <a:latin typeface="Bodoni MT" panose="02070603080606020203" pitchFamily="18" charset="0"/>
              </a:rPr>
              <a:t>1-Recipient – 4x Scholarship Awards</a:t>
            </a:r>
          </a:p>
          <a:p>
            <a:pPr algn="l"/>
            <a:r>
              <a:rPr lang="en-US" sz="1700" b="0" i="0" dirty="0">
                <a:solidFill>
                  <a:srgbClr val="222222"/>
                </a:solidFill>
                <a:effectLst/>
                <a:latin typeface="Bodoni MT" panose="02070603080606020203" pitchFamily="18" charset="0"/>
              </a:rPr>
              <a:t>2-Recipients – 3x Scholarship Awards</a:t>
            </a:r>
          </a:p>
          <a:p>
            <a:pPr algn="l"/>
            <a:r>
              <a:rPr lang="en-US" sz="1700" b="0" i="0" dirty="0">
                <a:solidFill>
                  <a:srgbClr val="222222"/>
                </a:solidFill>
                <a:effectLst/>
                <a:latin typeface="Bodoni MT" panose="02070603080606020203" pitchFamily="18" charset="0"/>
              </a:rPr>
              <a:t>1-Recipient – 2x Scholarship Awards</a:t>
            </a:r>
          </a:p>
          <a:p>
            <a:pPr algn="l"/>
            <a:r>
              <a:rPr lang="en-US" sz="1700" b="0" i="0" dirty="0">
                <a:solidFill>
                  <a:srgbClr val="222222"/>
                </a:solidFill>
                <a:effectLst/>
                <a:latin typeface="Bodoni MT" panose="02070603080606020203" pitchFamily="18" charset="0"/>
              </a:rPr>
              <a:t>6-Recipients – First Awards</a:t>
            </a:r>
          </a:p>
          <a:p>
            <a:pPr algn="l"/>
            <a:r>
              <a:rPr lang="en-US" sz="1700" b="0" i="0" dirty="0">
                <a:solidFill>
                  <a:srgbClr val="222222"/>
                </a:solidFill>
                <a:effectLst/>
                <a:latin typeface="Bodoni MT" panose="02070603080606020203" pitchFamily="18" charset="0"/>
              </a:rPr>
              <a:t> </a:t>
            </a:r>
          </a:p>
          <a:p>
            <a:pPr algn="l"/>
            <a:r>
              <a:rPr lang="en-US" sz="1700" b="0" i="0" dirty="0">
                <a:solidFill>
                  <a:srgbClr val="222222"/>
                </a:solidFill>
                <a:effectLst/>
                <a:latin typeface="Bodoni MT" panose="02070603080606020203" pitchFamily="18" charset="0"/>
              </a:rPr>
              <a:t>3-Recipients – Attending UOG</a:t>
            </a:r>
          </a:p>
          <a:p>
            <a:pPr algn="l"/>
            <a:r>
              <a:rPr lang="en-US" sz="1700" b="0" i="0" dirty="0">
                <a:solidFill>
                  <a:srgbClr val="222222"/>
                </a:solidFill>
                <a:effectLst/>
                <a:latin typeface="Bodoni MT" panose="02070603080606020203" pitchFamily="18" charset="0"/>
              </a:rPr>
              <a:t>1-Recipient – Attending GCC</a:t>
            </a:r>
          </a:p>
          <a:p>
            <a:pPr algn="l"/>
            <a:r>
              <a:rPr lang="en-US" sz="1700" b="0" i="0" dirty="0">
                <a:solidFill>
                  <a:srgbClr val="222222"/>
                </a:solidFill>
                <a:effectLst/>
                <a:latin typeface="Bodoni MT" panose="02070603080606020203" pitchFamily="18" charset="0"/>
              </a:rPr>
              <a:t> </a:t>
            </a:r>
          </a:p>
          <a:p>
            <a:pPr algn="l"/>
            <a:r>
              <a:rPr lang="en-US" sz="1700" b="0" i="0" dirty="0">
                <a:solidFill>
                  <a:srgbClr val="222222"/>
                </a:solidFill>
                <a:effectLst/>
                <a:latin typeface="Bodoni MT" panose="02070603080606020203" pitchFamily="18" charset="0"/>
              </a:rPr>
              <a:t>2023 – 2024:  10-Awards &gt;&gt;&gt;&gt;&gt; $2,500 - $4,500</a:t>
            </a:r>
          </a:p>
          <a:p>
            <a:pPr algn="l"/>
            <a:r>
              <a:rPr lang="en-US" sz="1700" b="0" i="0" dirty="0">
                <a:solidFill>
                  <a:srgbClr val="222222"/>
                </a:solidFill>
                <a:effectLst/>
                <a:latin typeface="Bodoni MT" panose="02070603080606020203" pitchFamily="18" charset="0"/>
              </a:rPr>
              <a:t>1</a:t>
            </a:r>
            <a:r>
              <a:rPr lang="en-US" sz="1700" b="0" i="0" baseline="30000" dirty="0">
                <a:solidFill>
                  <a:srgbClr val="222222"/>
                </a:solidFill>
                <a:effectLst/>
                <a:latin typeface="Bodoni MT" panose="02070603080606020203" pitchFamily="18" charset="0"/>
              </a:rPr>
              <a:t>st</a:t>
            </a:r>
            <a:r>
              <a:rPr lang="en-US" sz="1700" b="0" i="0" dirty="0">
                <a:solidFill>
                  <a:srgbClr val="222222"/>
                </a:solidFill>
                <a:effectLst/>
                <a:latin typeface="Bodoni MT" panose="02070603080606020203" pitchFamily="18" charset="0"/>
              </a:rPr>
              <a:t> Place is a Tie with 2-Awards</a:t>
            </a:r>
          </a:p>
        </p:txBody>
      </p:sp>
      <p:pic>
        <p:nvPicPr>
          <p:cNvPr id="16" name="Picture 15" descr="A picture containing emblem, crest, badge, symbol&#10;&#10;Description automatically generated">
            <a:extLst>
              <a:ext uri="{FF2B5EF4-FFF2-40B4-BE49-F238E27FC236}">
                <a16:creationId xmlns:a16="http://schemas.microsoft.com/office/drawing/2014/main" id="{9C754485-D59E-6413-B346-14AFBFE2C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337" y="4892191"/>
            <a:ext cx="1788433" cy="16440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ACD4A9-D7B9-28FC-1765-36D630E8BD4F}"/>
              </a:ext>
            </a:extLst>
          </p:cNvPr>
          <p:cNvSpPr txBox="1"/>
          <p:nvPr/>
        </p:nvSpPr>
        <p:spPr>
          <a:xfrm>
            <a:off x="4535504" y="642305"/>
            <a:ext cx="3119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>
                <a:latin typeface="Bodoni MT" panose="02070603080606020203" pitchFamily="18" charset="0"/>
              </a:rPr>
              <a:t>Scholarship Notes</a:t>
            </a:r>
            <a:endParaRPr lang="en-GU" sz="2800" i="1" u="sng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175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15477A-FB49-4558-A807-B8E62C89D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90" t="7251" r="9185" b="13740"/>
          <a:stretch/>
        </p:blipFill>
        <p:spPr>
          <a:xfrm>
            <a:off x="3557734" y="9144"/>
            <a:ext cx="8634264" cy="684885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A67DDD-8420-4EC6-8711-3888C345DE18}"/>
              </a:ext>
            </a:extLst>
          </p:cNvPr>
          <p:cNvSpPr txBox="1">
            <a:spLocks/>
          </p:cNvSpPr>
          <p:nvPr/>
        </p:nvSpPr>
        <p:spPr>
          <a:xfrm>
            <a:off x="359664" y="756407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cap="all" dirty="0"/>
              <a:t>Kaia g.c damian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E043DC-6574-4F90-B6DB-004091A91473}"/>
              </a:ext>
            </a:extLst>
          </p:cNvPr>
          <p:cNvSpPr txBox="1">
            <a:spLocks/>
          </p:cNvSpPr>
          <p:nvPr/>
        </p:nvSpPr>
        <p:spPr>
          <a:xfrm>
            <a:off x="118596" y="2637516"/>
            <a:ext cx="4759706" cy="38608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>
              <a:spcBef>
                <a:spcPts val="0"/>
              </a:spcBef>
            </a:pPr>
            <a:r>
              <a:rPr lang="en-US" sz="1600" dirty="0">
                <a:latin typeface="Century Gothic" panose="020B0502020202020204" pitchFamily="34" charset="0"/>
              </a:rPr>
              <a:t>Currently attending the University of Notre Dame, Indiana majoring in Civil Engineering</a:t>
            </a:r>
          </a:p>
          <a:p>
            <a:pPr marL="283464">
              <a:spcBef>
                <a:spcPts val="0"/>
              </a:spcBef>
            </a:pPr>
            <a:endParaRPr lang="en-US" sz="16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600" dirty="0">
                <a:latin typeface="Century Gothic" panose="020B0502020202020204" pitchFamily="34" charset="0"/>
              </a:rPr>
              <a:t>Class Valedictorian for Notre Dame High School Guam, Class of 2022</a:t>
            </a:r>
          </a:p>
          <a:p>
            <a:pPr marL="283464">
              <a:spcBef>
                <a:spcPts val="0"/>
              </a:spcBef>
            </a:pPr>
            <a:endParaRPr lang="en-US" sz="16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600" dirty="0">
                <a:latin typeface="Century Gothic" panose="020B0502020202020204" pitchFamily="34" charset="0"/>
              </a:rPr>
              <a:t>She is a current member of the Engineers without Borders-USA and the Society of Women Engineers.</a:t>
            </a:r>
          </a:p>
          <a:p>
            <a:pPr marL="54864" indent="0">
              <a:spcBef>
                <a:spcPts val="0"/>
              </a:spcBef>
              <a:buNone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283464"/>
            <a:r>
              <a:rPr lang="en-US" sz="1600" b="1" dirty="0">
                <a:latin typeface="Century Gothic" panose="020B0502020202020204" pitchFamily="34" charset="0"/>
              </a:rPr>
              <a:t>Rank No. 09 – Scholarship Amount = $2,500</a:t>
            </a:r>
          </a:p>
        </p:txBody>
      </p:sp>
    </p:spTree>
    <p:extLst>
      <p:ext uri="{BB962C8B-B14F-4D97-AF65-F5344CB8AC3E}">
        <p14:creationId xmlns:p14="http://schemas.microsoft.com/office/powerpoint/2010/main" val="231615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15477A-FB49-4558-A807-B8E62C89D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r="28491" b="909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A67DDD-8420-4EC6-8711-3888C345DE18}"/>
              </a:ext>
            </a:extLst>
          </p:cNvPr>
          <p:cNvSpPr txBox="1">
            <a:spLocks/>
          </p:cNvSpPr>
          <p:nvPr/>
        </p:nvSpPr>
        <p:spPr>
          <a:xfrm>
            <a:off x="247079" y="776219"/>
            <a:ext cx="4002786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cap="all" dirty="0"/>
              <a:t>Thuy dao ngoc nguyen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E043DC-6574-4F90-B6DB-004091A91473}"/>
              </a:ext>
            </a:extLst>
          </p:cNvPr>
          <p:cNvSpPr txBox="1">
            <a:spLocks/>
          </p:cNvSpPr>
          <p:nvPr/>
        </p:nvSpPr>
        <p:spPr>
          <a:xfrm>
            <a:off x="118596" y="2677140"/>
            <a:ext cx="4759706" cy="38494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>
              <a:spcBef>
                <a:spcPts val="0"/>
              </a:spcBef>
            </a:pPr>
            <a:r>
              <a:rPr lang="en-US" sz="1600" dirty="0">
                <a:latin typeface="Century Gothic" panose="020B0502020202020204" pitchFamily="34" charset="0"/>
              </a:rPr>
              <a:t>Currently in her 3</a:t>
            </a:r>
            <a:r>
              <a:rPr lang="en-US" sz="1600" baseline="30000" dirty="0">
                <a:latin typeface="Century Gothic" panose="020B0502020202020204" pitchFamily="34" charset="0"/>
              </a:rPr>
              <a:t>rd</a:t>
            </a:r>
            <a:r>
              <a:rPr lang="en-US" sz="1600" dirty="0">
                <a:latin typeface="Century Gothic" panose="020B0502020202020204" pitchFamily="34" charset="0"/>
              </a:rPr>
              <a:t> year attending the University of Guam majoring in Civil Engineering</a:t>
            </a:r>
          </a:p>
          <a:p>
            <a:pPr marL="283464">
              <a:spcBef>
                <a:spcPts val="0"/>
              </a:spcBef>
            </a:pPr>
            <a:endParaRPr lang="en-US" sz="16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600" dirty="0">
                <a:latin typeface="Century Gothic" panose="020B0502020202020204" pitchFamily="34" charset="0"/>
              </a:rPr>
              <a:t>Attended the University of California, Los Angeles - Bachelor of Arts and majored in Asian American Studies</a:t>
            </a:r>
          </a:p>
          <a:p>
            <a:pPr marL="283464">
              <a:spcBef>
                <a:spcPts val="0"/>
              </a:spcBef>
            </a:pPr>
            <a:endParaRPr lang="en-US" sz="16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600" dirty="0">
                <a:latin typeface="Century Gothic" panose="020B0502020202020204" pitchFamily="34" charset="0"/>
              </a:rPr>
              <a:t>Vice President for SAME at UOG</a:t>
            </a:r>
          </a:p>
          <a:p>
            <a:pPr marL="283464">
              <a:spcBef>
                <a:spcPts val="0"/>
              </a:spcBef>
            </a:pPr>
            <a:endParaRPr lang="en-US" sz="16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600" dirty="0">
                <a:latin typeface="Century Gothic" panose="020B0502020202020204" pitchFamily="34" charset="0"/>
              </a:rPr>
              <a:t>Senator for the UOG Student Government Association</a:t>
            </a:r>
          </a:p>
          <a:p>
            <a:pPr marL="283464">
              <a:spcBef>
                <a:spcPts val="0"/>
              </a:spcBef>
            </a:pPr>
            <a:endParaRPr lang="en-US" sz="16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600" dirty="0">
                <a:latin typeface="Century Gothic" panose="020B0502020202020204" pitchFamily="34" charset="0"/>
              </a:rPr>
              <a:t>Treasurer for the Tourism Awareness Group</a:t>
            </a:r>
          </a:p>
          <a:p>
            <a:pPr marL="54864">
              <a:spcBef>
                <a:spcPts val="0"/>
              </a:spcBef>
            </a:pPr>
            <a:endParaRPr lang="en-US" sz="1600" dirty="0">
              <a:latin typeface="Century Gothic" panose="020B0502020202020204" pitchFamily="34" charset="0"/>
            </a:endParaRPr>
          </a:p>
          <a:p>
            <a:pPr marL="283464"/>
            <a:r>
              <a:rPr lang="en-US" sz="1600" b="1" dirty="0">
                <a:latin typeface="Century Gothic" panose="020B0502020202020204" pitchFamily="34" charset="0"/>
              </a:rPr>
              <a:t>Rank No. 08 – Scholarship Amount = $2,500</a:t>
            </a:r>
          </a:p>
        </p:txBody>
      </p:sp>
    </p:spTree>
    <p:extLst>
      <p:ext uri="{BB962C8B-B14F-4D97-AF65-F5344CB8AC3E}">
        <p14:creationId xmlns:p14="http://schemas.microsoft.com/office/powerpoint/2010/main" val="1041114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15477A-FB49-4558-A807-B8E62C89D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09" t="6175" r="-344" b="23331"/>
          <a:stretch/>
        </p:blipFill>
        <p:spPr>
          <a:xfrm>
            <a:off x="3605833" y="0"/>
            <a:ext cx="8611192" cy="6858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A67DDD-8420-4EC6-8711-3888C345DE18}"/>
              </a:ext>
            </a:extLst>
          </p:cNvPr>
          <p:cNvSpPr txBox="1">
            <a:spLocks/>
          </p:cNvSpPr>
          <p:nvPr/>
        </p:nvSpPr>
        <p:spPr>
          <a:xfrm>
            <a:off x="359664" y="843534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cap="all" dirty="0"/>
              <a:t>Lola M. martin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E043DC-6574-4F90-B6DB-004091A91473}"/>
              </a:ext>
            </a:extLst>
          </p:cNvPr>
          <p:cNvSpPr txBox="1">
            <a:spLocks/>
          </p:cNvSpPr>
          <p:nvPr/>
        </p:nvSpPr>
        <p:spPr>
          <a:xfrm>
            <a:off x="138577" y="2461768"/>
            <a:ext cx="4748215" cy="40858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>
              <a:spcBef>
                <a:spcPts val="0"/>
              </a:spcBef>
            </a:pPr>
            <a:r>
              <a:rPr lang="en-US" sz="1600" dirty="0">
                <a:latin typeface="Century Gothic" panose="020B0502020202020204" pitchFamily="34" charset="0"/>
              </a:rPr>
              <a:t>Attending her sophomore year at the Colorado School of Mines, majoring in Environmental Engineering.</a:t>
            </a:r>
          </a:p>
          <a:p>
            <a:pPr marL="54864" indent="0">
              <a:spcBef>
                <a:spcPts val="0"/>
              </a:spcBef>
              <a:buNone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600" dirty="0">
                <a:latin typeface="Century Gothic" panose="020B0502020202020204" pitchFamily="34" charset="0"/>
              </a:rPr>
              <a:t>Member of the Society of Women Engineers, Society of Asian Scientists and Engineers, Zeta Pi Chapter of Sigma Kappa, and the Green team.</a:t>
            </a:r>
          </a:p>
          <a:p>
            <a:pPr marL="283464">
              <a:spcBef>
                <a:spcPts val="0"/>
              </a:spcBef>
            </a:pPr>
            <a:endParaRPr lang="en-US" sz="16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600" dirty="0">
                <a:latin typeface="Century Gothic" panose="020B0502020202020204" pitchFamily="34" charset="0"/>
              </a:rPr>
              <a:t>She volunteers for all philanthropy events held by any of the mentioned organizations, with Sigma Kappa as the most notable.</a:t>
            </a:r>
          </a:p>
          <a:p>
            <a:pPr marL="283464">
              <a:spcBef>
                <a:spcPts val="0"/>
              </a:spcBef>
            </a:pPr>
            <a:endParaRPr lang="en-US" sz="16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600" dirty="0">
                <a:latin typeface="Century Gothic" panose="020B0502020202020204" pitchFamily="34" charset="0"/>
              </a:rPr>
              <a:t> Started her internship with TG Engineers,  PC for Summer 2023.</a:t>
            </a:r>
          </a:p>
          <a:p>
            <a:pPr marL="283464"/>
            <a:r>
              <a:rPr lang="en-US" sz="1600" b="1" dirty="0">
                <a:latin typeface="Century Gothic" panose="020B0502020202020204" pitchFamily="34" charset="0"/>
              </a:rPr>
              <a:t>Rank No. 07 – Scholarship Amount = $3,000</a:t>
            </a:r>
          </a:p>
        </p:txBody>
      </p:sp>
    </p:spTree>
    <p:extLst>
      <p:ext uri="{BB962C8B-B14F-4D97-AF65-F5344CB8AC3E}">
        <p14:creationId xmlns:p14="http://schemas.microsoft.com/office/powerpoint/2010/main" val="114694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15477A-FB49-4558-A807-B8E62C89D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7" t="14277" r="11249" b="43462"/>
          <a:stretch/>
        </p:blipFill>
        <p:spPr>
          <a:xfrm>
            <a:off x="3580806" y="0"/>
            <a:ext cx="8611192" cy="6858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A67DDD-8420-4EC6-8711-3888C345DE18}"/>
              </a:ext>
            </a:extLst>
          </p:cNvPr>
          <p:cNvSpPr txBox="1">
            <a:spLocks/>
          </p:cNvSpPr>
          <p:nvPr/>
        </p:nvSpPr>
        <p:spPr>
          <a:xfrm>
            <a:off x="302514" y="880110"/>
            <a:ext cx="3697986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cap="all" dirty="0"/>
              <a:t>Miwa y. gudmundsen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E043DC-6574-4F90-B6DB-004091A91473}"/>
              </a:ext>
            </a:extLst>
          </p:cNvPr>
          <p:cNvSpPr txBox="1">
            <a:spLocks/>
          </p:cNvSpPr>
          <p:nvPr/>
        </p:nvSpPr>
        <p:spPr>
          <a:xfrm>
            <a:off x="140491" y="2518918"/>
            <a:ext cx="4277106" cy="4272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</a:rPr>
              <a:t>2023 Graduate of St. John’s School </a:t>
            </a:r>
          </a:p>
          <a:p>
            <a:pPr marL="283464">
              <a:spcBef>
                <a:spcPts val="0"/>
              </a:spcBef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</a:rPr>
              <a:t>Will be attending the University of California, Berkeley in fall 2023, majoring in Civil Engineering</a:t>
            </a:r>
          </a:p>
          <a:p>
            <a:pPr marL="283464">
              <a:spcBef>
                <a:spcPts val="0"/>
              </a:spcBef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</a:rPr>
              <a:t>Intern for the University of Guam Marine Lab</a:t>
            </a:r>
          </a:p>
          <a:p>
            <a:pPr marL="283464">
              <a:spcBef>
                <a:spcPts val="0"/>
              </a:spcBef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</a:rPr>
              <a:t>Drummer for the Dolphin Jump Wadaiko Group and plays the Cello for St. John School’s orchestra and the Guam Symphony.</a:t>
            </a:r>
          </a:p>
          <a:p>
            <a:pPr marL="283464">
              <a:spcBef>
                <a:spcPts val="0"/>
              </a:spcBef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</a:rPr>
              <a:t>National Merit Scholarship Finalist</a:t>
            </a:r>
          </a:p>
          <a:p>
            <a:pPr marL="283464">
              <a:spcBef>
                <a:spcPts val="0"/>
              </a:spcBef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</a:rPr>
              <a:t>Won 2</a:t>
            </a:r>
            <a:r>
              <a:rPr lang="en-US" sz="1400" baseline="30000" dirty="0">
                <a:latin typeface="Century Gothic" panose="020B0502020202020204" pitchFamily="34" charset="0"/>
              </a:rPr>
              <a:t>nd</a:t>
            </a:r>
            <a:r>
              <a:rPr lang="en-US" sz="1400" dirty="0">
                <a:latin typeface="Century Gothic" panose="020B0502020202020204" pitchFamily="34" charset="0"/>
              </a:rPr>
              <a:t> place in Ecology and 3</a:t>
            </a:r>
            <a:r>
              <a:rPr lang="en-US" sz="1400" baseline="30000" dirty="0">
                <a:latin typeface="Century Gothic" panose="020B0502020202020204" pitchFamily="34" charset="0"/>
              </a:rPr>
              <a:t>rd</a:t>
            </a:r>
            <a:r>
              <a:rPr lang="en-US" sz="1400" dirty="0">
                <a:latin typeface="Century Gothic" panose="020B0502020202020204" pitchFamily="34" charset="0"/>
              </a:rPr>
              <a:t> place in Plants for the 2022 Island wide Science Fair and won 2</a:t>
            </a:r>
            <a:r>
              <a:rPr lang="en-US" sz="1400" baseline="30000" dirty="0">
                <a:latin typeface="Century Gothic" panose="020B0502020202020204" pitchFamily="34" charset="0"/>
              </a:rPr>
              <a:t>nd</a:t>
            </a:r>
            <a:r>
              <a:rPr lang="en-US" sz="1400" dirty="0">
                <a:latin typeface="Century Gothic" panose="020B0502020202020204" pitchFamily="34" charset="0"/>
              </a:rPr>
              <a:t> place in Ecology for the 2022 Asia Pacific Conference of Youth Scientists</a:t>
            </a:r>
          </a:p>
          <a:p>
            <a:pPr marL="283464"/>
            <a:r>
              <a:rPr lang="en-US" sz="1400" b="1" dirty="0">
                <a:latin typeface="Century Gothic" panose="020B0502020202020204" pitchFamily="34" charset="0"/>
              </a:rPr>
              <a:t>Rank No. 06 – Scholarship Amount = $3,000</a:t>
            </a:r>
          </a:p>
        </p:txBody>
      </p:sp>
    </p:spTree>
    <p:extLst>
      <p:ext uri="{BB962C8B-B14F-4D97-AF65-F5344CB8AC3E}">
        <p14:creationId xmlns:p14="http://schemas.microsoft.com/office/powerpoint/2010/main" val="1776197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15477A-FB49-4558-A807-B8E62C89D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8" t="5428" r="1158" b="20457"/>
          <a:stretch/>
        </p:blipFill>
        <p:spPr>
          <a:xfrm>
            <a:off x="4996896" y="10"/>
            <a:ext cx="7400844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A67DDD-8420-4EC6-8711-3888C345DE18}"/>
              </a:ext>
            </a:extLst>
          </p:cNvPr>
          <p:cNvSpPr txBox="1">
            <a:spLocks/>
          </p:cNvSpPr>
          <p:nvPr/>
        </p:nvSpPr>
        <p:spPr>
          <a:xfrm>
            <a:off x="424815" y="880110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cap="all" dirty="0"/>
              <a:t>ETHAN d. GARCIA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E043DC-6574-4F90-B6DB-004091A91473}"/>
              </a:ext>
            </a:extLst>
          </p:cNvPr>
          <p:cNvSpPr txBox="1">
            <a:spLocks/>
          </p:cNvSpPr>
          <p:nvPr/>
        </p:nvSpPr>
        <p:spPr>
          <a:xfrm>
            <a:off x="0" y="2592482"/>
            <a:ext cx="4996896" cy="43020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>
              <a:spcBef>
                <a:spcPts val="0"/>
              </a:spcBef>
            </a:pPr>
            <a:r>
              <a:rPr lang="en-US" sz="1600" dirty="0">
                <a:latin typeface="Century Gothic" panose="020B0502020202020204" pitchFamily="34" charset="0"/>
              </a:rPr>
              <a:t>Junior year student at the University of Notre Dame, majoring in Mechanical Engineering and is currently studying abroad in London.</a:t>
            </a:r>
          </a:p>
          <a:p>
            <a:pPr marL="54864" indent="0">
              <a:spcBef>
                <a:spcPts val="0"/>
              </a:spcBef>
              <a:buNone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600" dirty="0">
                <a:latin typeface="Century Gothic" panose="020B0502020202020204" pitchFamily="34" charset="0"/>
              </a:rPr>
              <a:t>Charlie Corn Scholarship Recipient for 2021-2022 and 2022-2023</a:t>
            </a:r>
          </a:p>
          <a:p>
            <a:pPr marL="283464">
              <a:spcBef>
                <a:spcPts val="0"/>
              </a:spcBef>
            </a:pPr>
            <a:endParaRPr lang="en-US" sz="16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600" dirty="0">
                <a:latin typeface="Century Gothic" panose="020B0502020202020204" pitchFamily="34" charset="0"/>
              </a:rPr>
              <a:t>Was a member of the Washington University Summer Engineering Fellowship (WUSEF) program.</a:t>
            </a:r>
          </a:p>
          <a:p>
            <a:pPr marL="283464">
              <a:spcBef>
                <a:spcPts val="0"/>
              </a:spcBef>
            </a:pPr>
            <a:endParaRPr lang="en-US" sz="16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600" dirty="0">
                <a:latin typeface="Century Gothic" panose="020B0502020202020204" pitchFamily="34" charset="0"/>
              </a:rPr>
              <a:t>Involved in the Notre Dame Rocketry Team, Band of the Fighting Irish, Band Ambassador Program.</a:t>
            </a:r>
          </a:p>
          <a:p>
            <a:pPr marL="283464">
              <a:spcBef>
                <a:spcPts val="0"/>
              </a:spcBef>
            </a:pPr>
            <a:endParaRPr lang="en-US" sz="1600" dirty="0">
              <a:latin typeface="Century Gothic" panose="020B0502020202020204" pitchFamily="34" charset="0"/>
            </a:endParaRPr>
          </a:p>
          <a:p>
            <a:pPr marL="283464"/>
            <a:r>
              <a:rPr lang="en-US" sz="1600" b="1" dirty="0">
                <a:latin typeface="Century Gothic" panose="020B0502020202020204" pitchFamily="34" charset="0"/>
              </a:rPr>
              <a:t>Rank No. 05 – Scholarship Amount = $3,000</a:t>
            </a:r>
          </a:p>
        </p:txBody>
      </p:sp>
    </p:spTree>
    <p:extLst>
      <p:ext uri="{BB962C8B-B14F-4D97-AF65-F5344CB8AC3E}">
        <p14:creationId xmlns:p14="http://schemas.microsoft.com/office/powerpoint/2010/main" val="384191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15477A-FB49-4558-A807-B8E62C89D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2" b="23422"/>
          <a:stretch/>
        </p:blipFill>
        <p:spPr>
          <a:xfrm>
            <a:off x="4234051" y="10"/>
            <a:ext cx="8668512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A67DDD-8420-4EC6-8711-3888C345DE18}"/>
              </a:ext>
            </a:extLst>
          </p:cNvPr>
          <p:cNvSpPr txBox="1">
            <a:spLocks/>
          </p:cNvSpPr>
          <p:nvPr/>
        </p:nvSpPr>
        <p:spPr>
          <a:xfrm>
            <a:off x="292225" y="880110"/>
            <a:ext cx="3941826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cap="all" dirty="0"/>
              <a:t>anna lhyn o. mallari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E043DC-6574-4F90-B6DB-004091A91473}"/>
              </a:ext>
            </a:extLst>
          </p:cNvPr>
          <p:cNvSpPr txBox="1">
            <a:spLocks/>
          </p:cNvSpPr>
          <p:nvPr/>
        </p:nvSpPr>
        <p:spPr>
          <a:xfrm>
            <a:off x="77836" y="2743739"/>
            <a:ext cx="5051834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>
              <a:spcBef>
                <a:spcPts val="0"/>
              </a:spcBef>
            </a:pPr>
            <a:r>
              <a:rPr lang="en-US" sz="1600" dirty="0">
                <a:latin typeface="Century Gothic" panose="020B0502020202020204" pitchFamily="34" charset="0"/>
              </a:rPr>
              <a:t>Currently attending the University of Guam, majoring in Civil Engineering</a:t>
            </a:r>
          </a:p>
          <a:p>
            <a:pPr marL="283464">
              <a:spcBef>
                <a:spcPts val="0"/>
              </a:spcBef>
            </a:pPr>
            <a:endParaRPr lang="en-US" sz="16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600" dirty="0">
                <a:latin typeface="Century Gothic" panose="020B0502020202020204" pitchFamily="34" charset="0"/>
              </a:rPr>
              <a:t>Teaching Assistant for CEE-308/L Intro to Surveying and Lab for this Spring 2023 semester</a:t>
            </a:r>
          </a:p>
          <a:p>
            <a:pPr marL="283464">
              <a:spcBef>
                <a:spcPts val="0"/>
              </a:spcBef>
            </a:pPr>
            <a:endParaRPr lang="en-US" sz="16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600" dirty="0">
                <a:latin typeface="Century Gothic" panose="020B0502020202020204" pitchFamily="34" charset="0"/>
              </a:rPr>
              <a:t>Part of the EPSCoR Student Research Experience for 2023</a:t>
            </a:r>
          </a:p>
          <a:p>
            <a:pPr marL="54864" indent="0">
              <a:spcBef>
                <a:spcPts val="0"/>
              </a:spcBef>
              <a:buNone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283464"/>
            <a:r>
              <a:rPr lang="en-US" sz="1600" b="1" dirty="0">
                <a:latin typeface="Century Gothic" panose="020B0502020202020204" pitchFamily="34" charset="0"/>
              </a:rPr>
              <a:t>Rank No. 04 – Scholarship Amount = $3,000</a:t>
            </a:r>
          </a:p>
        </p:txBody>
      </p:sp>
    </p:spTree>
    <p:extLst>
      <p:ext uri="{BB962C8B-B14F-4D97-AF65-F5344CB8AC3E}">
        <p14:creationId xmlns:p14="http://schemas.microsoft.com/office/powerpoint/2010/main" val="3950906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15477A-FB49-4558-A807-B8E62C89D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3" b="10443"/>
          <a:stretch/>
        </p:blipFill>
        <p:spPr>
          <a:xfrm>
            <a:off x="4234051" y="10"/>
            <a:ext cx="8668512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A67DDD-8420-4EC6-8711-3888C345DE18}"/>
              </a:ext>
            </a:extLst>
          </p:cNvPr>
          <p:cNvSpPr txBox="1">
            <a:spLocks/>
          </p:cNvSpPr>
          <p:nvPr/>
        </p:nvSpPr>
        <p:spPr>
          <a:xfrm>
            <a:off x="302324" y="880110"/>
            <a:ext cx="3862957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cap="all" dirty="0"/>
              <a:t>Christian r. mariano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E043DC-6574-4F90-B6DB-004091A91473}"/>
              </a:ext>
            </a:extLst>
          </p:cNvPr>
          <p:cNvSpPr txBox="1">
            <a:spLocks/>
          </p:cNvSpPr>
          <p:nvPr/>
        </p:nvSpPr>
        <p:spPr>
          <a:xfrm>
            <a:off x="201594" y="2513964"/>
            <a:ext cx="4467606" cy="4380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</a:rPr>
              <a:t>Currently attends Seattle University, majoring in Electrical Engineering.</a:t>
            </a:r>
          </a:p>
          <a:p>
            <a:pPr marL="283464">
              <a:spcBef>
                <a:spcPts val="0"/>
              </a:spcBef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</a:rPr>
              <a:t>Charlie Corn Scholarship Recipient for 2021-2022 and 2022-2023.</a:t>
            </a:r>
          </a:p>
          <a:p>
            <a:pPr marL="283464">
              <a:spcBef>
                <a:spcPts val="0"/>
              </a:spcBef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</a:rPr>
              <a:t>Member of the Institute of Electrical and Electronics Engineers, United Filipino Club, Marianas Tao Tao Club</a:t>
            </a:r>
          </a:p>
          <a:p>
            <a:pPr marL="283464">
              <a:spcBef>
                <a:spcPts val="0"/>
              </a:spcBef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</a:rPr>
              <a:t>Interned at the Guam Power Authority, summer 2022 and at EMCE Consulting Engineers in December 2022</a:t>
            </a:r>
          </a:p>
          <a:p>
            <a:pPr marL="283464">
              <a:spcBef>
                <a:spcPts val="0"/>
              </a:spcBef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</a:rPr>
              <a:t>Deans List – Fall Qtr. 2021, Winter Qtr. 2022 and Spring Qtr. 2022</a:t>
            </a:r>
          </a:p>
          <a:p>
            <a:pPr marL="283464">
              <a:spcBef>
                <a:spcPts val="0"/>
              </a:spcBef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3464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</a:rPr>
              <a:t>President’s List – Fall Qtr. 2021 and Winter Qtr. 2022</a:t>
            </a:r>
          </a:p>
          <a:p>
            <a:pPr marL="283464">
              <a:spcBef>
                <a:spcPts val="0"/>
              </a:spcBef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3464"/>
            <a:r>
              <a:rPr lang="en-US" sz="1400" b="1" dirty="0">
                <a:latin typeface="Century Gothic" panose="020B0502020202020204" pitchFamily="34" charset="0"/>
              </a:rPr>
              <a:t>Rank No. 03 – Scholarship Amount = $3,000</a:t>
            </a:r>
          </a:p>
        </p:txBody>
      </p:sp>
    </p:spTree>
    <p:extLst>
      <p:ext uri="{BB962C8B-B14F-4D97-AF65-F5344CB8AC3E}">
        <p14:creationId xmlns:p14="http://schemas.microsoft.com/office/powerpoint/2010/main" val="867820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974</TotalTime>
  <Words>991</Words>
  <Application>Microsoft Office PowerPoint</Application>
  <PresentationFormat>Widescreen</PresentationFormat>
  <Paragraphs>144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Bodoni MT</vt:lpstr>
      <vt:lpstr>Calibri</vt:lpstr>
      <vt:lpstr>Calibri Light</vt:lpstr>
      <vt:lpstr>Century Gothic</vt:lpstr>
      <vt:lpstr>Segoe Print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– Maegan Gabrielle A. Catahay</dc:title>
  <dc:creator>Malou Castro</dc:creator>
  <cp:lastModifiedBy>Janessa Borja</cp:lastModifiedBy>
  <cp:revision>57</cp:revision>
  <dcterms:created xsi:type="dcterms:W3CDTF">2020-06-17T23:48:41Z</dcterms:created>
  <dcterms:modified xsi:type="dcterms:W3CDTF">2023-05-18T00:09:18Z</dcterms:modified>
</cp:coreProperties>
</file>