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42"/>
  </p:notesMasterIdLst>
  <p:sldIdLst>
    <p:sldId id="256" r:id="rId2"/>
    <p:sldId id="273" r:id="rId3"/>
    <p:sldId id="310" r:id="rId4"/>
    <p:sldId id="288" r:id="rId5"/>
    <p:sldId id="289" r:id="rId6"/>
    <p:sldId id="258" r:id="rId7"/>
    <p:sldId id="267" r:id="rId8"/>
    <p:sldId id="296" r:id="rId9"/>
    <p:sldId id="303" r:id="rId10"/>
    <p:sldId id="259" r:id="rId11"/>
    <p:sldId id="275" r:id="rId12"/>
    <p:sldId id="276" r:id="rId13"/>
    <p:sldId id="277" r:id="rId14"/>
    <p:sldId id="278" r:id="rId15"/>
    <p:sldId id="280" r:id="rId16"/>
    <p:sldId id="287" r:id="rId17"/>
    <p:sldId id="261" r:id="rId18"/>
    <p:sldId id="295" r:id="rId19"/>
    <p:sldId id="304" r:id="rId20"/>
    <p:sldId id="305" r:id="rId21"/>
    <p:sldId id="308" r:id="rId22"/>
    <p:sldId id="309" r:id="rId23"/>
    <p:sldId id="297" r:id="rId24"/>
    <p:sldId id="281" r:id="rId25"/>
    <p:sldId id="283" r:id="rId26"/>
    <p:sldId id="290" r:id="rId27"/>
    <p:sldId id="291" r:id="rId28"/>
    <p:sldId id="292" r:id="rId29"/>
    <p:sldId id="298" r:id="rId30"/>
    <p:sldId id="284" r:id="rId31"/>
    <p:sldId id="293" r:id="rId32"/>
    <p:sldId id="286" r:id="rId33"/>
    <p:sldId id="294" r:id="rId34"/>
    <p:sldId id="299" r:id="rId35"/>
    <p:sldId id="301" r:id="rId36"/>
    <p:sldId id="300" r:id="rId37"/>
    <p:sldId id="306" r:id="rId38"/>
    <p:sldId id="307" r:id="rId39"/>
    <p:sldId id="302" r:id="rId40"/>
    <p:sldId id="274" r:id="rId41"/>
  </p:sldIdLst>
  <p:sldSz cx="9144000" cy="5143500" type="screen16x9"/>
  <p:notesSz cx="7010400" cy="9296400"/>
  <p:embeddedFontLst>
    <p:embeddedFont>
      <p:font typeface="Gill Sans MT Condensed" panose="020B0506020104020203" pitchFamily="34" charset="0"/>
      <p:regular r:id="rId43"/>
    </p:embeddedFont>
    <p:embeddedFont>
      <p:font typeface="Montserrat" panose="00000500000000000000" pitchFamily="2" charset="0"/>
      <p:regular r:id="rId44"/>
      <p:bold r:id="rId45"/>
      <p:italic r:id="rId46"/>
      <p:boldItalic r:id="rId47"/>
    </p:embeddedFont>
    <p:embeddedFont>
      <p:font typeface="Montserrat Black" panose="00000A00000000000000" pitchFamily="2" charset="0"/>
      <p:bold r:id="rId48"/>
      <p:boldItalic r:id="rId49"/>
    </p:embeddedFont>
    <p:embeddedFont>
      <p:font typeface="Montserrat Black" panose="00000A00000000000000" pitchFamily="2" charset="0"/>
      <p:bold r:id="rId48"/>
      <p:boldItalic r:id="rId49"/>
    </p:embeddedFont>
    <p:embeddedFont>
      <p:font typeface="Montserrat Bold" panose="00000800000000000000" charset="0"/>
      <p:bold r:id="rId50"/>
    </p:embeddedFont>
    <p:embeddedFont>
      <p:font typeface="Montserrat Bold" panose="00000800000000000000" charset="0"/>
      <p:bold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DF"/>
    <a:srgbClr val="1086D7"/>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varScale="1">
        <p:scale>
          <a:sx n="103" d="100"/>
          <a:sy n="103" d="100"/>
        </p:scale>
        <p:origin x="720" y="72"/>
      </p:cViewPr>
      <p:guideLst>
        <p:guide orient="horz" pos="2160"/>
        <p:guide pos="2880"/>
        <p:guide orient="horz" pos="1620"/>
      </p:guideLst>
    </p:cSldViewPr>
  </p:slideViewPr>
  <p:notesTextViewPr>
    <p:cViewPr>
      <p:scale>
        <a:sx n="1" d="1"/>
        <a:sy n="1" d="1"/>
      </p:scale>
      <p:origin x="0" y="0"/>
    </p:cViewPr>
  </p:notesTextViewPr>
  <p:sorterViewPr>
    <p:cViewPr>
      <p:scale>
        <a:sx n="100" d="100"/>
        <a:sy n="100" d="100"/>
      </p:scale>
      <p:origin x="0" y="2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Ann Bucci" userId="b0cffa29-49d3-432e-aff8-fa0e70958654" providerId="ADAL" clId="{101B4DDD-FAED-4A2B-8ED7-12CA31CF8BBF}"/>
    <pc:docChg chg="modSld">
      <pc:chgData name="Mary Ann Bucci" userId="b0cffa29-49d3-432e-aff8-fa0e70958654" providerId="ADAL" clId="{101B4DDD-FAED-4A2B-8ED7-12CA31CF8BBF}" dt="2026-02-10T13:22:26.625" v="7" actId="20577"/>
      <pc:docMkLst>
        <pc:docMk/>
      </pc:docMkLst>
      <pc:sldChg chg="modSp mod">
        <pc:chgData name="Mary Ann Bucci" userId="b0cffa29-49d3-432e-aff8-fa0e70958654" providerId="ADAL" clId="{101B4DDD-FAED-4A2B-8ED7-12CA31CF8BBF}" dt="2026-02-10T13:22:26.625" v="7" actId="20577"/>
        <pc:sldMkLst>
          <pc:docMk/>
          <pc:sldMk cId="3858737128" sldId="300"/>
        </pc:sldMkLst>
        <pc:spChg chg="mod">
          <ac:chgData name="Mary Ann Bucci" userId="b0cffa29-49d3-432e-aff8-fa0e70958654" providerId="ADAL" clId="{101B4DDD-FAED-4A2B-8ED7-12CA31CF8BBF}" dt="2026-02-10T13:22:26.625" v="7" actId="20577"/>
          <ac:spMkLst>
            <pc:docMk/>
            <pc:sldMk cId="3858737128" sldId="300"/>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92584710694946"/>
          <c:y val="8.3356568133901299E-2"/>
          <c:w val="0.71223635275183539"/>
          <c:h val="0.79025192318240511"/>
        </c:manualLayout>
      </c:layout>
      <c:lineChart>
        <c:grouping val="standard"/>
        <c:varyColors val="0"/>
        <c:ser>
          <c:idx val="0"/>
          <c:order val="0"/>
          <c:tx>
            <c:strRef>
              <c:f>Sheet1!$B$1</c:f>
              <c:strCache>
                <c:ptCount val="1"/>
                <c:pt idx="0">
                  <c:v>President’s Budget</c:v>
                </c:pt>
              </c:strCache>
            </c:strRef>
          </c:tx>
          <c:dPt>
            <c:idx val="9"/>
            <c:marker>
              <c:symbol val="diamond"/>
              <c:size val="7"/>
              <c:spPr>
                <a:effectLst/>
              </c:spPr>
            </c:marker>
            <c:bubble3D val="0"/>
            <c:spPr>
              <a:effectLst/>
            </c:spPr>
            <c:extLst>
              <c:ext xmlns:c16="http://schemas.microsoft.com/office/drawing/2014/chart" uri="{C3380CC4-5D6E-409C-BE32-E72D297353CC}">
                <c16:uniqueId val="{00000001-B5C3-4740-AC54-2FD82A40CF2F}"/>
              </c:ext>
            </c:extLst>
          </c:dPt>
          <c:dLbls>
            <c:dLbl>
              <c:idx val="0"/>
              <c:layout>
                <c:manualLayout>
                  <c:x val="-4.7378272263294323E-2"/>
                  <c:y val="-4.02661114382072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C3-4740-AC54-2FD82A40CF2F}"/>
                </c:ext>
              </c:extLst>
            </c:dLbl>
            <c:dLbl>
              <c:idx val="1"/>
              <c:layout>
                <c:manualLayout>
                  <c:x val="-6.245317707434251E-2"/>
                  <c:y val="-3.62395002943864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C3-4740-AC54-2FD82A40CF2F}"/>
                </c:ext>
              </c:extLst>
            </c:dLbl>
            <c:dLbl>
              <c:idx val="2"/>
              <c:layout>
                <c:manualLayout>
                  <c:x val="-4.7378272263294281E-2"/>
                  <c:y val="4.02661114382072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C3-4740-AC54-2FD82A40CF2F}"/>
                </c:ext>
              </c:extLst>
            </c:dLbl>
            <c:dLbl>
              <c:idx val="3"/>
              <c:layout>
                <c:manualLayout>
                  <c:x val="-4.7378272263294323E-2"/>
                  <c:y val="4.8319333725848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C3-4740-AC54-2FD82A40CF2F}"/>
                </c:ext>
              </c:extLst>
            </c:dLbl>
            <c:dLbl>
              <c:idx val="4"/>
              <c:layout>
                <c:manualLayout>
                  <c:x val="-4.7378272263294323E-2"/>
                  <c:y val="-3.62395002943864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5C3-4740-AC54-2FD82A40CF2F}"/>
                </c:ext>
              </c:extLst>
            </c:dLbl>
            <c:dLbl>
              <c:idx val="5"/>
              <c:layout>
                <c:manualLayout>
                  <c:x val="-5.8146061414043028E-2"/>
                  <c:y val="3.62395002943864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C3-4740-AC54-2FD82A40CF2F}"/>
                </c:ext>
              </c:extLst>
            </c:dLbl>
            <c:dLbl>
              <c:idx val="6"/>
              <c:layout>
                <c:manualLayout>
                  <c:x val="-3.8764040942695276E-2"/>
                  <c:y val="4.8319333725848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5C3-4740-AC54-2FD82A40CF2F}"/>
                </c:ext>
              </c:extLst>
            </c:dLbl>
            <c:dLbl>
              <c:idx val="7"/>
              <c:layout>
                <c:manualLayout>
                  <c:x val="-3.0149809622096384E-2"/>
                  <c:y val="-2.4159666862924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5C3-4740-AC54-2FD82A40CF2F}"/>
                </c:ext>
              </c:extLst>
            </c:dLbl>
            <c:dLbl>
              <c:idx val="8"/>
              <c:layout>
                <c:manualLayout>
                  <c:x val="-4.3071156602994837E-3"/>
                  <c:y val="-2.4159666862924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5C3-4740-AC54-2FD82A40CF2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_("$"* #,##0.0_);_("$"* \(#,##0.0\);_("$"* "-"??_);_(@_)</c:formatCode>
                <c:ptCount val="10"/>
                <c:pt idx="0">
                  <c:v>144</c:v>
                </c:pt>
                <c:pt idx="1">
                  <c:v>158</c:v>
                </c:pt>
                <c:pt idx="2">
                  <c:v>154.1</c:v>
                </c:pt>
                <c:pt idx="3">
                  <c:v>185</c:v>
                </c:pt>
                <c:pt idx="4">
                  <c:v>176.4</c:v>
                </c:pt>
                <c:pt idx="5">
                  <c:v>169</c:v>
                </c:pt>
                <c:pt idx="6">
                  <c:v>234</c:v>
                </c:pt>
                <c:pt idx="7">
                  <c:v>225</c:v>
                </c:pt>
                <c:pt idx="8">
                  <c:v>175</c:v>
                </c:pt>
                <c:pt idx="9">
                  <c:v>35</c:v>
                </c:pt>
              </c:numCache>
            </c:numRef>
          </c:val>
          <c:smooth val="0"/>
          <c:extLst>
            <c:ext xmlns:c16="http://schemas.microsoft.com/office/drawing/2014/chart" uri="{C3380CC4-5D6E-409C-BE32-E72D297353CC}">
              <c16:uniqueId val="{0000000B-B5C3-4740-AC54-2FD82A40CF2F}"/>
            </c:ext>
          </c:extLst>
        </c:ser>
        <c:ser>
          <c:idx val="1"/>
          <c:order val="1"/>
          <c:tx>
            <c:strRef>
              <c:f>Sheet1!$C$1</c:f>
              <c:strCache>
                <c:ptCount val="1"/>
                <c:pt idx="0">
                  <c:v>Appropriations</c:v>
                </c:pt>
              </c:strCache>
            </c:strRef>
          </c:tx>
          <c:dPt>
            <c:idx val="7"/>
            <c:bubble3D val="0"/>
            <c:spPr>
              <a:ln cmpd="sng">
                <a:solidFill>
                  <a:schemeClr val="accent2">
                    <a:shade val="95000"/>
                    <a:satMod val="105000"/>
                  </a:schemeClr>
                </a:solidFill>
                <a:prstDash val="solid"/>
              </a:ln>
            </c:spPr>
            <c:extLst>
              <c:ext xmlns:c16="http://schemas.microsoft.com/office/drawing/2014/chart" uri="{C3380CC4-5D6E-409C-BE32-E72D297353CC}">
                <c16:uniqueId val="{0000000D-B5C3-4740-AC54-2FD82A40CF2F}"/>
              </c:ext>
            </c:extLst>
          </c:dPt>
          <c:dPt>
            <c:idx val="8"/>
            <c:marker>
              <c:spPr>
                <a:effectLst>
                  <a:glow rad="127000">
                    <a:schemeClr val="bg1"/>
                  </a:glow>
                  <a:outerShdw blurRad="50800" dist="50800" dir="5400000" algn="ctr" rotWithShape="0">
                    <a:schemeClr val="bg1"/>
                  </a:outerShdw>
                </a:effectLst>
              </c:spPr>
            </c:marker>
            <c:bubble3D val="0"/>
            <c:spPr>
              <a:ln cmpd="sng">
                <a:solidFill>
                  <a:schemeClr val="accent2"/>
                </a:solidFill>
                <a:prstDash val="solid"/>
              </a:ln>
              <a:effectLst>
                <a:glow rad="127000">
                  <a:schemeClr val="bg1"/>
                </a:glow>
                <a:outerShdw blurRad="50800" dist="50800" dir="5400000" algn="ctr" rotWithShape="0">
                  <a:schemeClr val="bg1"/>
                </a:outerShdw>
              </a:effectLst>
            </c:spPr>
            <c:extLst>
              <c:ext xmlns:c16="http://schemas.microsoft.com/office/drawing/2014/chart" uri="{C3380CC4-5D6E-409C-BE32-E72D297353CC}">
                <c16:uniqueId val="{0000000F-B5C3-4740-AC54-2FD82A40CF2F}"/>
              </c:ext>
            </c:extLst>
          </c:dPt>
          <c:dPt>
            <c:idx val="9"/>
            <c:marker>
              <c:spPr>
                <a:solidFill>
                  <a:schemeClr val="accent2"/>
                </a:solidFill>
              </c:spPr>
            </c:marker>
            <c:bubble3D val="0"/>
            <c:extLst>
              <c:ext xmlns:c16="http://schemas.microsoft.com/office/drawing/2014/chart" uri="{C3380CC4-5D6E-409C-BE32-E72D297353CC}">
                <c16:uniqueId val="{00000010-B5C3-4740-AC54-2FD82A40CF2F}"/>
              </c:ext>
            </c:extLst>
          </c:dPt>
          <c:dLbls>
            <c:dLbl>
              <c:idx val="0"/>
              <c:layout>
                <c:manualLayout>
                  <c:x val="-4.7378272263294323E-2"/>
                  <c:y val="5.23459448696693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5C3-4740-AC54-2FD82A40CF2F}"/>
                </c:ext>
              </c:extLst>
            </c:dLbl>
            <c:dLbl>
              <c:idx val="1"/>
              <c:layout>
                <c:manualLayout>
                  <c:x val="-4.7378272263294323E-2"/>
                  <c:y val="5.23459448696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5C3-4740-AC54-2FD82A40CF2F}"/>
                </c:ext>
              </c:extLst>
            </c:dLbl>
            <c:dLbl>
              <c:idx val="2"/>
              <c:layout>
                <c:manualLayout>
                  <c:x val="-5.5992503583893287E-2"/>
                  <c:y val="-4.4292722582027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5C3-4740-AC54-2FD82A40CF2F}"/>
                </c:ext>
              </c:extLst>
            </c:dLbl>
            <c:dLbl>
              <c:idx val="3"/>
              <c:layout>
                <c:manualLayout>
                  <c:x val="-8.1835197545690186E-2"/>
                  <c:y val="-3.62395002943864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5C3-4740-AC54-2FD82A40CF2F}"/>
                </c:ext>
              </c:extLst>
            </c:dLbl>
            <c:dLbl>
              <c:idx val="4"/>
              <c:layout>
                <c:manualLayout>
                  <c:x val="-6.891385056479174E-2"/>
                  <c:y val="-3.2212889150565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5C3-4740-AC54-2FD82A40CF2F}"/>
                </c:ext>
              </c:extLst>
            </c:dLbl>
            <c:dLbl>
              <c:idx val="6"/>
              <c:layout>
                <c:manualLayout>
                  <c:x val="-0.10121721801703779"/>
                  <c:y val="8.05290523164586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5C3-4740-AC54-2FD82A40CF2F}"/>
                </c:ext>
              </c:extLst>
            </c:dLbl>
            <c:dLbl>
              <c:idx val="7"/>
              <c:layout>
                <c:manualLayout>
                  <c:x val="-6.0299619244192769E-2"/>
                  <c:y val="4.42927225820279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5C3-4740-AC54-2FD82A40CF2F}"/>
                </c:ext>
              </c:extLst>
            </c:dLbl>
            <c:dLbl>
              <c:idx val="8"/>
              <c:layout>
                <c:manualLayout>
                  <c:x val="-3.5450658823976034E-3"/>
                  <c:y val="-6.0171450731308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5C3-4740-AC54-2FD82A40CF2F}"/>
                </c:ext>
              </c:extLst>
            </c:dLbl>
            <c:dLbl>
              <c:idx val="9"/>
              <c:layout>
                <c:manualLayout>
                  <c:x val="-4.6085856471168841E-2"/>
                  <c:y val="2.7077152829088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5C3-4740-AC54-2FD82A40CF2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_("$"* #,##0.0_);_("$"* \(#,##0.0\);_("$"* "-"??_);_(@_)</c:formatCode>
                <c:ptCount val="10"/>
                <c:pt idx="0">
                  <c:v>134.19999999999999</c:v>
                </c:pt>
                <c:pt idx="1">
                  <c:v>153.9</c:v>
                </c:pt>
                <c:pt idx="2">
                  <c:v>160.9</c:v>
                </c:pt>
                <c:pt idx="3">
                  <c:v>200.5</c:v>
                </c:pt>
                <c:pt idx="4">
                  <c:v>269.89999999999998</c:v>
                </c:pt>
                <c:pt idx="5">
                  <c:v>281</c:v>
                </c:pt>
                <c:pt idx="6">
                  <c:v>405</c:v>
                </c:pt>
                <c:pt idx="7">
                  <c:v>409</c:v>
                </c:pt>
                <c:pt idx="8">
                  <c:v>399</c:v>
                </c:pt>
                <c:pt idx="9">
                  <c:v>329.8</c:v>
                </c:pt>
              </c:numCache>
            </c:numRef>
          </c:val>
          <c:smooth val="0"/>
          <c:extLst>
            <c:ext xmlns:c16="http://schemas.microsoft.com/office/drawing/2014/chart" uri="{C3380CC4-5D6E-409C-BE32-E72D297353CC}">
              <c16:uniqueId val="{00000017-B5C3-4740-AC54-2FD82A40CF2F}"/>
            </c:ext>
          </c:extLst>
        </c:ser>
        <c:dLbls>
          <c:showLegendKey val="0"/>
          <c:showVal val="0"/>
          <c:showCatName val="0"/>
          <c:showSerName val="0"/>
          <c:showPercent val="0"/>
          <c:showBubbleSize val="0"/>
        </c:dLbls>
        <c:marker val="1"/>
        <c:smooth val="0"/>
        <c:axId val="255774880"/>
        <c:axId val="255775272"/>
      </c:lineChart>
      <c:catAx>
        <c:axId val="255774880"/>
        <c:scaling>
          <c:orientation val="minMax"/>
        </c:scaling>
        <c:delete val="0"/>
        <c:axPos val="b"/>
        <c:numFmt formatCode="General" sourceLinked="1"/>
        <c:majorTickMark val="none"/>
        <c:minorTickMark val="none"/>
        <c:tickLblPos val="nextTo"/>
        <c:crossAx val="255775272"/>
        <c:crosses val="autoZero"/>
        <c:auto val="1"/>
        <c:lblAlgn val="ctr"/>
        <c:lblOffset val="100"/>
        <c:noMultiLvlLbl val="0"/>
      </c:catAx>
      <c:valAx>
        <c:axId val="255775272"/>
        <c:scaling>
          <c:orientation val="minMax"/>
          <c:max val="420"/>
          <c:min val="20"/>
        </c:scaling>
        <c:delete val="0"/>
        <c:axPos val="l"/>
        <c:majorGridlines/>
        <c:title>
          <c:tx>
            <c:rich>
              <a:bodyPr/>
              <a:lstStyle/>
              <a:p>
                <a:pPr>
                  <a:defRPr/>
                </a:pPr>
                <a:r>
                  <a:rPr lang="en-US" sz="1000" b="1">
                    <a:effectLst/>
                  </a:rPr>
                  <a:t>Millions of Dollars</a:t>
                </a:r>
                <a:endParaRPr lang="en-US" sz="1000">
                  <a:effectLst/>
                </a:endParaRPr>
              </a:p>
            </c:rich>
          </c:tx>
          <c:layout>
            <c:manualLayout>
              <c:xMode val="edge"/>
              <c:yMode val="edge"/>
              <c:x val="4.3071156602994837E-3"/>
              <c:y val="0.36639891419130399"/>
            </c:manualLayout>
          </c:layout>
          <c:overlay val="0"/>
        </c:title>
        <c:numFmt formatCode="_(&quot;$&quot;* #,##0.0_);_(&quot;$&quot;* \(#,##0.0\);_(&quot;$&quot;* &quot;-&quot;??_);_(@_)" sourceLinked="1"/>
        <c:majorTickMark val="none"/>
        <c:minorTickMark val="none"/>
        <c:tickLblPos val="nextTo"/>
        <c:crossAx val="255774880"/>
        <c:crosses val="autoZero"/>
        <c:crossBetween val="between"/>
        <c:majorUnit val="40"/>
      </c:valAx>
    </c:plotArea>
    <c:legend>
      <c:legendPos val="r"/>
      <c:layout>
        <c:manualLayout>
          <c:xMode val="edge"/>
          <c:yMode val="edge"/>
          <c:x val="0.84488442653499718"/>
          <c:y val="0.33941331652785167"/>
          <c:w val="0.15358604350635366"/>
          <c:h val="0.31877000028852098"/>
        </c:manualLayout>
      </c:layout>
      <c:overlay val="0"/>
    </c:legend>
    <c:plotVisOnly val="1"/>
    <c:dispBlanksAs val="zero"/>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014201349831272"/>
          <c:y val="4.9347602997031219E-2"/>
          <c:w val="0.643099154900588"/>
          <c:h val="0.74968032558490505"/>
        </c:manualLayout>
      </c:layout>
      <c:lineChart>
        <c:grouping val="standard"/>
        <c:varyColors val="0"/>
        <c:ser>
          <c:idx val="0"/>
          <c:order val="0"/>
          <c:tx>
            <c:strRef>
              <c:f>Sheet1!$B$1</c:f>
              <c:strCache>
                <c:ptCount val="1"/>
                <c:pt idx="0">
                  <c:v>President's Budget</c:v>
                </c:pt>
              </c:strCache>
            </c:strRef>
          </c:tx>
          <c:dLbls>
            <c:dLbl>
              <c:idx val="0"/>
              <c:layout>
                <c:manualLayout>
                  <c:x val="-4.1915178620318558E-2"/>
                  <c:y val="-3.7289231427834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7B-4A5D-82A5-688F687BE509}"/>
                </c:ext>
              </c:extLst>
            </c:dLbl>
            <c:dLbl>
              <c:idx val="1"/>
              <c:layout>
                <c:manualLayout>
                  <c:x val="-4.0009943228485882E-2"/>
                  <c:y val="-3.7289231427834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7B-4A5D-82A5-688F687BE509}"/>
                </c:ext>
              </c:extLst>
            </c:dLbl>
            <c:dLbl>
              <c:idx val="2"/>
              <c:layout>
                <c:manualLayout>
                  <c:x val="-3.4294237052987897E-2"/>
                  <c:y val="-2.6102461999483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7B-4A5D-82A5-688F687BE509}"/>
                </c:ext>
              </c:extLst>
            </c:dLbl>
            <c:dLbl>
              <c:idx val="3"/>
              <c:layout>
                <c:manualLayout>
                  <c:x val="-5.1441355579481846E-2"/>
                  <c:y val="4.47470777134008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7B-4A5D-82A5-688F687BE509}"/>
                </c:ext>
              </c:extLst>
            </c:dLbl>
            <c:dLbl>
              <c:idx val="4"/>
              <c:layout>
                <c:manualLayout>
                  <c:x val="-4.572564940398386E-2"/>
                  <c:y val="4.847600085618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7B-4A5D-82A5-688F687BE509}"/>
                </c:ext>
              </c:extLst>
            </c:dLbl>
            <c:dLbl>
              <c:idx val="5"/>
              <c:layout>
                <c:manualLayout>
                  <c:x val="-5.3346590971314507E-2"/>
                  <c:y val="-4.10181545706174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7B-4A5D-82A5-688F687BE509}"/>
                </c:ext>
              </c:extLst>
            </c:dLbl>
            <c:dLbl>
              <c:idx val="6"/>
              <c:layout>
                <c:manualLayout>
                  <c:x val="-3.0483766269322574E-2"/>
                  <c:y val="4.10181545706174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7B-4A5D-82A5-688F687BE509}"/>
                </c:ext>
              </c:extLst>
            </c:dLbl>
            <c:dLbl>
              <c:idx val="7"/>
              <c:layout>
                <c:manualLayout>
                  <c:x val="-1.7147118526494018E-2"/>
                  <c:y val="4.47470777134008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7B-4A5D-82A5-688F687BE509}"/>
                </c:ext>
              </c:extLst>
            </c:dLbl>
            <c:dLbl>
              <c:idx val="8"/>
              <c:layout>
                <c:manualLayout>
                  <c:x val="-2.7482772483134719E-2"/>
                  <c:y val="4.1330387873371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D7B-4A5D-82A5-688F687BE509}"/>
                </c:ext>
              </c:extLst>
            </c:dLbl>
            <c:dLbl>
              <c:idx val="10"/>
              <c:layout>
                <c:manualLayout>
                  <c:x val="-2.6471004784770557E-2"/>
                  <c:y val="3.74605243033594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7B-4A5D-82A5-688F687BE509}"/>
                </c:ext>
              </c:extLst>
            </c:dLbl>
            <c:dLbl>
              <c:idx val="11"/>
              <c:layout>
                <c:manualLayout>
                  <c:x val="-2.7061092867562444E-2"/>
                  <c:y val="3.91325515039841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D7B-4A5D-82A5-688F687BE50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Sheet1!$B$2:$B$13</c:f>
              <c:numCache>
                <c:formatCode>_("$"* #,##0.00_);_("$"* \(#,##0.00\);_("$"* "-"??_);_(@_)</c:formatCode>
                <c:ptCount val="12"/>
                <c:pt idx="0">
                  <c:v>2.4710000000000001</c:v>
                </c:pt>
                <c:pt idx="1">
                  <c:v>2.4750000000000001</c:v>
                </c:pt>
                <c:pt idx="2">
                  <c:v>2.504</c:v>
                </c:pt>
                <c:pt idx="3">
                  <c:v>2.3610000000000002</c:v>
                </c:pt>
                <c:pt idx="4">
                  <c:v>2.3690000000000002</c:v>
                </c:pt>
                <c:pt idx="5">
                  <c:v>2.3980000000000001</c:v>
                </c:pt>
                <c:pt idx="6">
                  <c:v>2.5880000000000001</c:v>
                </c:pt>
                <c:pt idx="7">
                  <c:v>2.6</c:v>
                </c:pt>
                <c:pt idx="8">
                  <c:v>2.71</c:v>
                </c:pt>
                <c:pt idx="9">
                  <c:v>2.7050000000000001</c:v>
                </c:pt>
                <c:pt idx="10">
                  <c:v>3.1</c:v>
                </c:pt>
                <c:pt idx="11">
                  <c:v>3.14</c:v>
                </c:pt>
              </c:numCache>
            </c:numRef>
          </c:val>
          <c:smooth val="0"/>
          <c:extLst>
            <c:ext xmlns:c16="http://schemas.microsoft.com/office/drawing/2014/chart" uri="{C3380CC4-5D6E-409C-BE32-E72D297353CC}">
              <c16:uniqueId val="{0000000B-ED7B-4A5D-82A5-688F687BE509}"/>
            </c:ext>
          </c:extLst>
        </c:ser>
        <c:ser>
          <c:idx val="1"/>
          <c:order val="1"/>
          <c:tx>
            <c:strRef>
              <c:f>Sheet1!$C$1</c:f>
              <c:strCache>
                <c:ptCount val="1"/>
                <c:pt idx="0">
                  <c:v>Appropriations</c:v>
                </c:pt>
              </c:strCache>
            </c:strRef>
          </c:tx>
          <c:dLbls>
            <c:dLbl>
              <c:idx val="0"/>
              <c:layout>
                <c:manualLayout>
                  <c:x val="-4.572564940398386E-2"/>
                  <c:y val="4.10181545706174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D7B-4A5D-82A5-688F687BE509}"/>
                </c:ext>
              </c:extLst>
            </c:dLbl>
            <c:dLbl>
              <c:idx val="1"/>
              <c:layout>
                <c:manualLayout>
                  <c:x val="-3.6199472444820559E-2"/>
                  <c:y val="4.10181545706174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D7B-4A5D-82A5-688F687BE509}"/>
                </c:ext>
              </c:extLst>
            </c:dLbl>
            <c:dLbl>
              <c:idx val="2"/>
              <c:layout>
                <c:manualLayout>
                  <c:x val="-7.620941567330644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D7B-4A5D-82A5-688F687BE509}"/>
                </c:ext>
              </c:extLst>
            </c:dLbl>
            <c:dLbl>
              <c:idx val="3"/>
              <c:delete val="1"/>
              <c:extLst>
                <c:ext xmlns:c15="http://schemas.microsoft.com/office/drawing/2012/chart" uri="{CE6537A1-D6FC-4f65-9D91-7224C49458BB}"/>
                <c:ext xmlns:c16="http://schemas.microsoft.com/office/drawing/2014/chart" uri="{C3380CC4-5D6E-409C-BE32-E72D297353CC}">
                  <c16:uniqueId val="{0000000F-ED7B-4A5D-82A5-688F687BE509}"/>
                </c:ext>
              </c:extLst>
            </c:dLbl>
            <c:dLbl>
              <c:idx val="4"/>
              <c:layout>
                <c:manualLayout>
                  <c:x val="-4.7630884795816522E-2"/>
                  <c:y val="-3.7289231427834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D7B-4A5D-82A5-688F687BE509}"/>
                </c:ext>
              </c:extLst>
            </c:dLbl>
            <c:dLbl>
              <c:idx val="5"/>
              <c:layout>
                <c:manualLayout>
                  <c:x val="-3.810470783665322E-2"/>
                  <c:y val="5.22049239989676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D7B-4A5D-82A5-688F687BE509}"/>
                </c:ext>
              </c:extLst>
            </c:dLbl>
            <c:dLbl>
              <c:idx val="6"/>
              <c:layout>
                <c:manualLayout>
                  <c:x val="-4.572564940398386E-2"/>
                  <c:y val="-3.3560308285050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D7B-4A5D-82A5-688F687BE509}"/>
                </c:ext>
              </c:extLst>
            </c:dLbl>
            <c:dLbl>
              <c:idx val="7"/>
              <c:layout>
                <c:manualLayout>
                  <c:x val="-1.5242033153196078E-2"/>
                  <c:y val="3.72892314278340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D7B-4A5D-82A5-688F687BE509}"/>
                </c:ext>
              </c:extLst>
            </c:dLbl>
            <c:dLbl>
              <c:idx val="8"/>
              <c:layout>
                <c:manualLayout>
                  <c:x val="-6.0962712758859977E-2"/>
                  <c:y val="-3.7292061616416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D7B-4A5D-82A5-688F687BE509}"/>
                </c:ext>
              </c:extLst>
            </c:dLbl>
            <c:dLbl>
              <c:idx val="9"/>
              <c:layout>
                <c:manualLayout>
                  <c:x val="-5.7120497263163574E-2"/>
                  <c:y val="-4.1008148035311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D7B-4A5D-82A5-688F687BE509}"/>
                </c:ext>
              </c:extLst>
            </c:dLbl>
            <c:dLbl>
              <c:idx val="10"/>
              <c:layout>
                <c:manualLayout>
                  <c:x val="-8.1872712743867787E-2"/>
                  <c:y val="-1.49101326972459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D7B-4A5D-82A5-688F687BE509}"/>
                </c:ext>
              </c:extLst>
            </c:dLbl>
            <c:dLbl>
              <c:idx val="11"/>
              <c:layout>
                <c:manualLayout>
                  <c:x val="-3.9689602872424914E-2"/>
                  <c:y val="-3.91325515039840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D7B-4A5D-82A5-688F687BE50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Sheet1!$C$2:$C$13</c:f>
              <c:numCache>
                <c:formatCode>_("$"* #,##0.00_);_("$"* \(#,##0.00\);_("$"* "-"??_);_(@_)</c:formatCode>
                <c:ptCount val="12"/>
                <c:pt idx="0">
                  <c:v>2.2410000000000001</c:v>
                </c:pt>
                <c:pt idx="1">
                  <c:v>2.202</c:v>
                </c:pt>
                <c:pt idx="2">
                  <c:v>2.4</c:v>
                </c:pt>
                <c:pt idx="3">
                  <c:v>2.3610000000000002</c:v>
                </c:pt>
                <c:pt idx="4">
                  <c:v>2.4119999999999999</c:v>
                </c:pt>
                <c:pt idx="5">
                  <c:v>2.286</c:v>
                </c:pt>
                <c:pt idx="6">
                  <c:v>2.8610000000000002</c:v>
                </c:pt>
                <c:pt idx="7">
                  <c:v>2.9079999999999999</c:v>
                </c:pt>
                <c:pt idx="8">
                  <c:v>3.137</c:v>
                </c:pt>
                <c:pt idx="9">
                  <c:v>3.149</c:v>
                </c:pt>
                <c:pt idx="10">
                  <c:v>3.63</c:v>
                </c:pt>
                <c:pt idx="11">
                  <c:v>3.74</c:v>
                </c:pt>
              </c:numCache>
            </c:numRef>
          </c:val>
          <c:smooth val="0"/>
          <c:extLst>
            <c:ext xmlns:c16="http://schemas.microsoft.com/office/drawing/2014/chart" uri="{C3380CC4-5D6E-409C-BE32-E72D297353CC}">
              <c16:uniqueId val="{00000018-ED7B-4A5D-82A5-688F687BE509}"/>
            </c:ext>
          </c:extLst>
        </c:ser>
        <c:dLbls>
          <c:showLegendKey val="0"/>
          <c:showVal val="0"/>
          <c:showCatName val="0"/>
          <c:showSerName val="0"/>
          <c:showPercent val="0"/>
          <c:showBubbleSize val="0"/>
        </c:dLbls>
        <c:marker val="1"/>
        <c:smooth val="0"/>
        <c:axId val="255776056"/>
        <c:axId val="255776448"/>
      </c:lineChart>
      <c:catAx>
        <c:axId val="255776056"/>
        <c:scaling>
          <c:orientation val="minMax"/>
        </c:scaling>
        <c:delete val="0"/>
        <c:axPos val="b"/>
        <c:numFmt formatCode="General" sourceLinked="1"/>
        <c:majorTickMark val="none"/>
        <c:minorTickMark val="none"/>
        <c:tickLblPos val="nextTo"/>
        <c:crossAx val="255776448"/>
        <c:crosses val="autoZero"/>
        <c:auto val="1"/>
        <c:lblAlgn val="ctr"/>
        <c:lblOffset val="100"/>
        <c:noMultiLvlLbl val="0"/>
      </c:catAx>
      <c:valAx>
        <c:axId val="255776448"/>
        <c:scaling>
          <c:orientation val="minMax"/>
          <c:min val="2"/>
        </c:scaling>
        <c:delete val="0"/>
        <c:axPos val="l"/>
        <c:majorGridlines/>
        <c:title>
          <c:tx>
            <c:rich>
              <a:bodyPr/>
              <a:lstStyle/>
              <a:p>
                <a:pPr>
                  <a:defRPr/>
                </a:pPr>
                <a:r>
                  <a:rPr lang="en-US"/>
                  <a:t>Billions of Dollars</a:t>
                </a:r>
              </a:p>
            </c:rich>
          </c:tx>
          <c:overlay val="0"/>
        </c:title>
        <c:numFmt formatCode="_(&quot;$&quot;* #,##0.00_);_(&quot;$&quot;* \(#,##0.00\);_(&quot;$&quot;* &quot;-&quot;??_);_(@_)" sourceLinked="1"/>
        <c:majorTickMark val="none"/>
        <c:minorTickMark val="none"/>
        <c:tickLblPos val="nextTo"/>
        <c:crossAx val="255776056"/>
        <c:crosses val="autoZero"/>
        <c:crossBetween val="between"/>
      </c:valAx>
    </c:plotArea>
    <c:legend>
      <c:legendPos val="r"/>
      <c:overlay val="0"/>
    </c:legend>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0.78219</cdr:x>
      <cdr:y>0.27026</cdr:y>
    </cdr:from>
    <cdr:to>
      <cdr:x>0.91485</cdr:x>
      <cdr:y>0.3636</cdr:y>
    </cdr:to>
    <cdr:sp macro="" textlink="">
      <cdr:nvSpPr>
        <cdr:cNvPr id="6" name="Text Box 1"/>
        <cdr:cNvSpPr txBox="1"/>
      </cdr:nvSpPr>
      <cdr:spPr>
        <a:xfrm xmlns:a="http://schemas.openxmlformats.org/drawingml/2006/main">
          <a:off x="5628517" y="1140728"/>
          <a:ext cx="954598" cy="393974"/>
        </a:xfrm>
        <a:prstGeom xmlns:a="http://schemas.openxmlformats.org/drawingml/2006/main" prst="rect">
          <a:avLst/>
        </a:prstGeom>
      </cdr:spPr>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Montserrat"/>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Montserrat"/>
              </a:defRPr>
            </a:lvl1pPr>
          </a:lstStyle>
          <a:p>
            <a:fld id="{DFC6A487-ED0C-49B5-826C-151DCBBB1F18}" type="datetimeFigureOut">
              <a:rPr lang="en-US" smtClean="0"/>
              <a:pPr/>
              <a:t>2/10/2026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Montserrat"/>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Montserrat"/>
              </a:defRPr>
            </a:lvl1pPr>
          </a:lstStyle>
          <a:p>
            <a:fld id="{61AE5720-F89C-4E14-A860-CA49C6ABB23B}" type="slidenum">
              <a:rPr lang="en-US" smtClean="0"/>
              <a:pPr/>
              <a:t>‹#›</a:t>
            </a:fld>
            <a:endParaRPr lang="en-US" dirty="0"/>
          </a:p>
        </p:txBody>
      </p:sp>
    </p:spTree>
    <p:extLst>
      <p:ext uri="{BB962C8B-B14F-4D97-AF65-F5344CB8AC3E}">
        <p14:creationId xmlns:p14="http://schemas.microsoft.com/office/powerpoint/2010/main" val="3685400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ontserrat"/>
        <a:ea typeface="+mn-ea"/>
        <a:cs typeface="+mn-cs"/>
      </a:defRPr>
    </a:lvl1pPr>
    <a:lvl2pPr marL="457200" algn="l" defTabSz="914400" rtl="0" eaLnBrk="1" latinLnBrk="0" hangingPunct="1">
      <a:defRPr sz="1200" kern="1200">
        <a:solidFill>
          <a:schemeClr val="tx1"/>
        </a:solidFill>
        <a:latin typeface="Montserrat"/>
        <a:ea typeface="+mn-ea"/>
        <a:cs typeface="+mn-cs"/>
      </a:defRPr>
    </a:lvl2pPr>
    <a:lvl3pPr marL="914400" algn="l" defTabSz="914400" rtl="0" eaLnBrk="1" latinLnBrk="0" hangingPunct="1">
      <a:defRPr sz="1200" kern="1200">
        <a:solidFill>
          <a:schemeClr val="tx1"/>
        </a:solidFill>
        <a:latin typeface="Montserrat"/>
        <a:ea typeface="+mn-ea"/>
        <a:cs typeface="+mn-cs"/>
      </a:defRPr>
    </a:lvl3pPr>
    <a:lvl4pPr marL="1371600" algn="l" defTabSz="914400" rtl="0" eaLnBrk="1" latinLnBrk="0" hangingPunct="1">
      <a:defRPr sz="1200" kern="1200">
        <a:solidFill>
          <a:schemeClr val="tx1"/>
        </a:solidFill>
        <a:latin typeface="Montserrat"/>
        <a:ea typeface="+mn-ea"/>
        <a:cs typeface="+mn-cs"/>
      </a:defRPr>
    </a:lvl4pPr>
    <a:lvl5pPr marL="1828800" algn="l" defTabSz="914400" rtl="0" eaLnBrk="1" latinLnBrk="0" hangingPunct="1">
      <a:defRPr sz="1200" kern="1200">
        <a:solidFill>
          <a:schemeClr val="tx1"/>
        </a:solidFill>
        <a:latin typeface="Montserra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AE5720-F89C-4E14-A860-CA49C6ABB23B}" type="slidenum">
              <a:rPr lang="en-US" smtClean="0"/>
              <a:t>1</a:t>
            </a:fld>
            <a:endParaRPr lang="en-US"/>
          </a:p>
        </p:txBody>
      </p:sp>
    </p:spTree>
    <p:extLst>
      <p:ext uri="{BB962C8B-B14F-4D97-AF65-F5344CB8AC3E}">
        <p14:creationId xmlns:p14="http://schemas.microsoft.com/office/powerpoint/2010/main" val="29364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B9C34F-0BF0-4ECB-B5A5-5EEC2104B0CF}" type="slidenum">
              <a:rPr lang="en-US"/>
              <a:pPr/>
              <a:t>4</a:t>
            </a:fld>
            <a:endParaRPr lang="en-US"/>
          </a:p>
        </p:txBody>
      </p:sp>
      <p:sp>
        <p:nvSpPr>
          <p:cNvPr id="4098" name="Rectangle 2"/>
          <p:cNvSpPr>
            <a:spLocks noGrp="1" noRot="1" noChangeAspect="1" noChangeArrowheads="1" noTextEdit="1"/>
          </p:cNvSpPr>
          <p:nvPr>
            <p:ph type="sldImg"/>
          </p:nvPr>
        </p:nvSpPr>
        <p:spPr>
          <a:xfrm>
            <a:off x="717550" y="1162050"/>
            <a:ext cx="5575300" cy="3136900"/>
          </a:xfrm>
          <a:ln/>
        </p:spPr>
      </p:sp>
      <p:sp>
        <p:nvSpPr>
          <p:cNvPr id="4099" name="Rectangle 3"/>
          <p:cNvSpPr>
            <a:spLocks noGrp="1" noChangeArrowheads="1"/>
          </p:cNvSpPr>
          <p:nvPr>
            <p:ph type="body" idx="1"/>
          </p:nvPr>
        </p:nvSpPr>
        <p:spPr/>
        <p:txBody>
          <a:bodyPr/>
          <a:lstStyle/>
          <a:p>
            <a:r>
              <a:rPr lang="en-US"/>
              <a:t>Port district outline</a:t>
            </a:r>
          </a:p>
        </p:txBody>
      </p:sp>
    </p:spTree>
    <p:extLst>
      <p:ext uri="{BB962C8B-B14F-4D97-AF65-F5344CB8AC3E}">
        <p14:creationId xmlns:p14="http://schemas.microsoft.com/office/powerpoint/2010/main" val="1088256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974851-C96A-461A-AD60-C0943DAF32BB}" type="slidenum">
              <a:rPr lang="en-US"/>
              <a:pPr/>
              <a:t>5</a:t>
            </a:fld>
            <a:endParaRPr lang="en-US"/>
          </a:p>
        </p:txBody>
      </p:sp>
      <p:sp>
        <p:nvSpPr>
          <p:cNvPr id="6146" name="Rectangle 2"/>
          <p:cNvSpPr>
            <a:spLocks noGrp="1" noRot="1" noChangeAspect="1" noChangeArrowheads="1" noTextEdit="1"/>
          </p:cNvSpPr>
          <p:nvPr>
            <p:ph type="sldImg"/>
          </p:nvPr>
        </p:nvSpPr>
        <p:spPr>
          <a:xfrm>
            <a:off x="717550" y="1162050"/>
            <a:ext cx="5575300" cy="3136900"/>
          </a:xfrm>
          <a:ln/>
        </p:spPr>
      </p:sp>
      <p:sp>
        <p:nvSpPr>
          <p:cNvPr id="6147" name="Rectangle 3"/>
          <p:cNvSpPr>
            <a:spLocks noGrp="1" noChangeArrowheads="1"/>
          </p:cNvSpPr>
          <p:nvPr>
            <p:ph type="body" idx="1"/>
          </p:nvPr>
        </p:nvSpPr>
        <p:spPr/>
        <p:txBody>
          <a:bodyPr/>
          <a:lstStyle/>
          <a:p>
            <a:r>
              <a:rPr lang="en-US"/>
              <a:t>Overlay rivers onto counties</a:t>
            </a:r>
          </a:p>
        </p:txBody>
      </p:sp>
    </p:spTree>
    <p:extLst>
      <p:ext uri="{BB962C8B-B14F-4D97-AF65-F5344CB8AC3E}">
        <p14:creationId xmlns:p14="http://schemas.microsoft.com/office/powerpoint/2010/main" val="4271740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pPr>
              <a:defRPr/>
            </a:pPr>
            <a:fld id="{9D8E8D7F-BBA1-4B05-AEFD-9DF806C752D8}" type="slidenum">
              <a:rPr lang="en-US">
                <a:solidFill>
                  <a:srgbClr val="000000"/>
                </a:solidFill>
              </a:rPr>
              <a:pPr>
                <a:defRPr/>
              </a:pPr>
              <a:t>21</a:t>
            </a:fld>
            <a:endParaRPr lang="en-US">
              <a:solidFill>
                <a:srgbClr val="000000"/>
              </a:solidFill>
            </a:endParaRPr>
          </a:p>
        </p:txBody>
      </p:sp>
      <p:sp>
        <p:nvSpPr>
          <p:cNvPr id="51203" name="Rectangle 2"/>
          <p:cNvSpPr>
            <a:spLocks noGrp="1" noRot="1" noChangeAspect="1" noChangeArrowheads="1" noTextEdit="1"/>
          </p:cNvSpPr>
          <p:nvPr>
            <p:ph type="sldImg"/>
          </p:nvPr>
        </p:nvSpPr>
        <p:spPr>
          <a:xfrm>
            <a:off x="381000" y="685800"/>
            <a:ext cx="6096000" cy="3429000"/>
          </a:xfrm>
          <a:ln/>
        </p:spPr>
      </p:sp>
      <p:sp>
        <p:nvSpPr>
          <p:cNvPr id="51204" name="Rectangle 3"/>
          <p:cNvSpPr>
            <a:spLocks noGrp="1" noChangeArrowheads="1"/>
          </p:cNvSpPr>
          <p:nvPr>
            <p:ph type="body" idx="1"/>
          </p:nvPr>
        </p:nvSpPr>
        <p:spPr>
          <a:noFill/>
          <a:ln/>
        </p:spPr>
        <p:txBody>
          <a:bodyPr/>
          <a:lstStyle/>
          <a:p>
            <a:pPr eaLnBrk="1" hangingPunct="1"/>
            <a:endParaRPr lang="en-US" sz="1700" dirty="0">
              <a:latin typeface="Arial" pitchFamily="34" charset="0"/>
            </a:endParaRPr>
          </a:p>
        </p:txBody>
      </p:sp>
    </p:spTree>
    <p:extLst>
      <p:ext uri="{BB962C8B-B14F-4D97-AF65-F5344CB8AC3E}">
        <p14:creationId xmlns:p14="http://schemas.microsoft.com/office/powerpoint/2010/main" val="2963782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B022A2-9CDA-4B06-88C8-0BE2ABEC1E6E}"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951C8-4EF3-47C1-8EB2-CC03A9A1A119}" type="slidenum">
              <a:rPr lang="en-US" smtClean="0"/>
              <a:t>‹#›</a:t>
            </a:fld>
            <a:endParaRPr lang="en-US"/>
          </a:p>
        </p:txBody>
      </p:sp>
    </p:spTree>
    <p:extLst>
      <p:ext uri="{BB962C8B-B14F-4D97-AF65-F5344CB8AC3E}">
        <p14:creationId xmlns:p14="http://schemas.microsoft.com/office/powerpoint/2010/main" val="1536976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022A2-9CDA-4B06-88C8-0BE2ABEC1E6E}"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951C8-4EF3-47C1-8EB2-CC03A9A1A119}" type="slidenum">
              <a:rPr lang="en-US" smtClean="0"/>
              <a:t>‹#›</a:t>
            </a:fld>
            <a:endParaRPr lang="en-US"/>
          </a:p>
        </p:txBody>
      </p:sp>
    </p:spTree>
    <p:extLst>
      <p:ext uri="{BB962C8B-B14F-4D97-AF65-F5344CB8AC3E}">
        <p14:creationId xmlns:p14="http://schemas.microsoft.com/office/powerpoint/2010/main" val="744259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022A2-9CDA-4B06-88C8-0BE2ABEC1E6E}"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951C8-4EF3-47C1-8EB2-CC03A9A1A119}" type="slidenum">
              <a:rPr lang="en-US" smtClean="0"/>
              <a:t>‹#›</a:t>
            </a:fld>
            <a:endParaRPr lang="en-US"/>
          </a:p>
        </p:txBody>
      </p:sp>
    </p:spTree>
    <p:extLst>
      <p:ext uri="{BB962C8B-B14F-4D97-AF65-F5344CB8AC3E}">
        <p14:creationId xmlns:p14="http://schemas.microsoft.com/office/powerpoint/2010/main" val="382559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022A2-9CDA-4B06-88C8-0BE2ABEC1E6E}"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951C8-4EF3-47C1-8EB2-CC03A9A1A119}" type="slidenum">
              <a:rPr lang="en-US" smtClean="0"/>
              <a:t>‹#›</a:t>
            </a:fld>
            <a:endParaRPr lang="en-US"/>
          </a:p>
        </p:txBody>
      </p:sp>
    </p:spTree>
    <p:extLst>
      <p:ext uri="{BB962C8B-B14F-4D97-AF65-F5344CB8AC3E}">
        <p14:creationId xmlns:p14="http://schemas.microsoft.com/office/powerpoint/2010/main" val="180945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022A2-9CDA-4B06-88C8-0BE2ABEC1E6E}"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951C8-4EF3-47C1-8EB2-CC03A9A1A119}" type="slidenum">
              <a:rPr lang="en-US" smtClean="0"/>
              <a:t>‹#›</a:t>
            </a:fld>
            <a:endParaRPr lang="en-US"/>
          </a:p>
        </p:txBody>
      </p:sp>
    </p:spTree>
    <p:extLst>
      <p:ext uri="{BB962C8B-B14F-4D97-AF65-F5344CB8AC3E}">
        <p14:creationId xmlns:p14="http://schemas.microsoft.com/office/powerpoint/2010/main" val="128363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B022A2-9CDA-4B06-88C8-0BE2ABEC1E6E}"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951C8-4EF3-47C1-8EB2-CC03A9A1A119}" type="slidenum">
              <a:rPr lang="en-US" smtClean="0"/>
              <a:t>‹#›</a:t>
            </a:fld>
            <a:endParaRPr lang="en-US"/>
          </a:p>
        </p:txBody>
      </p:sp>
    </p:spTree>
    <p:extLst>
      <p:ext uri="{BB962C8B-B14F-4D97-AF65-F5344CB8AC3E}">
        <p14:creationId xmlns:p14="http://schemas.microsoft.com/office/powerpoint/2010/main" val="236479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B022A2-9CDA-4B06-88C8-0BE2ABEC1E6E}" type="datetimeFigureOut">
              <a:rPr lang="en-US" smtClean="0"/>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2951C8-4EF3-47C1-8EB2-CC03A9A1A119}" type="slidenum">
              <a:rPr lang="en-US" smtClean="0"/>
              <a:t>‹#›</a:t>
            </a:fld>
            <a:endParaRPr lang="en-US"/>
          </a:p>
        </p:txBody>
      </p:sp>
    </p:spTree>
    <p:extLst>
      <p:ext uri="{BB962C8B-B14F-4D97-AF65-F5344CB8AC3E}">
        <p14:creationId xmlns:p14="http://schemas.microsoft.com/office/powerpoint/2010/main" val="211188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B022A2-9CDA-4B06-88C8-0BE2ABEC1E6E}" type="datetimeFigureOut">
              <a:rPr lang="en-US" smtClean="0"/>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2951C8-4EF3-47C1-8EB2-CC03A9A1A119}" type="slidenum">
              <a:rPr lang="en-US" smtClean="0"/>
              <a:t>‹#›</a:t>
            </a:fld>
            <a:endParaRPr lang="en-US"/>
          </a:p>
        </p:txBody>
      </p:sp>
    </p:spTree>
    <p:extLst>
      <p:ext uri="{BB962C8B-B14F-4D97-AF65-F5344CB8AC3E}">
        <p14:creationId xmlns:p14="http://schemas.microsoft.com/office/powerpoint/2010/main" val="58961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022A2-9CDA-4B06-88C8-0BE2ABEC1E6E}" type="datetimeFigureOut">
              <a:rPr lang="en-US" smtClean="0"/>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2951C8-4EF3-47C1-8EB2-CC03A9A1A119}" type="slidenum">
              <a:rPr lang="en-US" smtClean="0"/>
              <a:t>‹#›</a:t>
            </a:fld>
            <a:endParaRPr lang="en-US"/>
          </a:p>
        </p:txBody>
      </p:sp>
    </p:spTree>
    <p:extLst>
      <p:ext uri="{BB962C8B-B14F-4D97-AF65-F5344CB8AC3E}">
        <p14:creationId xmlns:p14="http://schemas.microsoft.com/office/powerpoint/2010/main" val="8517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B022A2-9CDA-4B06-88C8-0BE2ABEC1E6E}"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951C8-4EF3-47C1-8EB2-CC03A9A1A119}" type="slidenum">
              <a:rPr lang="en-US" smtClean="0"/>
              <a:t>‹#›</a:t>
            </a:fld>
            <a:endParaRPr lang="en-US"/>
          </a:p>
        </p:txBody>
      </p:sp>
    </p:spTree>
    <p:extLst>
      <p:ext uri="{BB962C8B-B14F-4D97-AF65-F5344CB8AC3E}">
        <p14:creationId xmlns:p14="http://schemas.microsoft.com/office/powerpoint/2010/main" val="2702702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B022A2-9CDA-4B06-88C8-0BE2ABEC1E6E}"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951C8-4EF3-47C1-8EB2-CC03A9A1A119}" type="slidenum">
              <a:rPr lang="en-US" smtClean="0"/>
              <a:t>‹#›</a:t>
            </a:fld>
            <a:endParaRPr lang="en-US"/>
          </a:p>
        </p:txBody>
      </p:sp>
    </p:spTree>
    <p:extLst>
      <p:ext uri="{BB962C8B-B14F-4D97-AF65-F5344CB8AC3E}">
        <p14:creationId xmlns:p14="http://schemas.microsoft.com/office/powerpoint/2010/main" val="1230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latin typeface="Montserrat"/>
              </a:defRPr>
            </a:lvl1pPr>
          </a:lstStyle>
          <a:p>
            <a:fld id="{F4B022A2-9CDA-4B06-88C8-0BE2ABEC1E6E}" type="datetimeFigureOut">
              <a:rPr lang="en-US" smtClean="0"/>
              <a:pPr/>
              <a:t>2/10/2026</a:t>
            </a:fld>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latin typeface="Montserrat"/>
              </a:defRPr>
            </a:lvl1pPr>
          </a:lstStyle>
          <a:p>
            <a:endParaRPr lang="en-US"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latin typeface="Montserrat"/>
              </a:defRPr>
            </a:lvl1pPr>
          </a:lstStyle>
          <a:p>
            <a:fld id="{742951C8-4EF3-47C1-8EB2-CC03A9A1A119}" type="slidenum">
              <a:rPr lang="en-US" smtClean="0"/>
              <a:pPr/>
              <a:t>‹#›</a:t>
            </a:fld>
            <a:endParaRPr lang="en-US" dirty="0"/>
          </a:p>
        </p:txBody>
      </p:sp>
    </p:spTree>
    <p:extLst>
      <p:ext uri="{BB962C8B-B14F-4D97-AF65-F5344CB8AC3E}">
        <p14:creationId xmlns:p14="http://schemas.microsoft.com/office/powerpoint/2010/main" val="3041634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ontserra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8.jp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descr="POP Slides 11x17.jpg"/>
          <p:cNvPicPr>
            <a:picLocks noChangeAspect="1"/>
          </p:cNvPicPr>
          <p:nvPr/>
        </p:nvPicPr>
        <p:blipFill rotWithShape="1">
          <a:blip r:embed="rId3" cstate="print">
            <a:extLst>
              <a:ext uri="{28A0092B-C50C-407E-A947-70E740481C1C}">
                <a14:useLocalDpi xmlns:a14="http://schemas.microsoft.com/office/drawing/2010/main" val="0"/>
              </a:ext>
            </a:extLst>
          </a:blip>
          <a:srcRect t="21293" b="12080"/>
          <a:stretch/>
        </p:blipFill>
        <p:spPr>
          <a:xfrm>
            <a:off x="1" y="0"/>
            <a:ext cx="9144000" cy="3942080"/>
          </a:xfrm>
          <a:prstGeom prst="rect">
            <a:avLst/>
          </a:prstGeom>
        </p:spPr>
      </p:pic>
      <p:pic>
        <p:nvPicPr>
          <p:cNvPr id="8" name="Picture 7" descr="PortPitt-Logo_Horizontal_BlueBlack_RGB.eps"/>
          <p:cNvPicPr>
            <a:picLocks noChangeAspect="1"/>
          </p:cNvPicPr>
          <p:nvPr/>
        </p:nvPicPr>
        <p:blipFill rotWithShape="1">
          <a:blip r:embed="rId4">
            <a:extLst>
              <a:ext uri="{28A0092B-C50C-407E-A947-70E740481C1C}">
                <a14:useLocalDpi xmlns:a14="http://schemas.microsoft.com/office/drawing/2010/main" val="0"/>
              </a:ext>
            </a:extLst>
          </a:blip>
          <a:srcRect t="48142" r="34044" b="-1947"/>
          <a:stretch/>
        </p:blipFill>
        <p:spPr>
          <a:xfrm>
            <a:off x="3931920" y="4109371"/>
            <a:ext cx="2875279" cy="886457"/>
          </a:xfrm>
          <a:prstGeom prst="rect">
            <a:avLst/>
          </a:prstGeom>
        </p:spPr>
      </p:pic>
      <p:pic>
        <p:nvPicPr>
          <p:cNvPr id="10" name="Picture 9" descr="PortPitt-Logo_Horizontal_BlueBlack_RGB.png"/>
          <p:cNvPicPr>
            <a:picLocks noChangeAspect="1"/>
          </p:cNvPicPr>
          <p:nvPr/>
        </p:nvPicPr>
        <p:blipFill rotWithShape="1">
          <a:blip r:embed="rId5" cstate="print">
            <a:extLst>
              <a:ext uri="{28A0092B-C50C-407E-A947-70E740481C1C}">
                <a14:useLocalDpi xmlns:a14="http://schemas.microsoft.com/office/drawing/2010/main" val="0"/>
              </a:ext>
            </a:extLst>
          </a:blip>
          <a:srcRect l="-1082" t="706" r="1082" b="50000"/>
          <a:stretch/>
        </p:blipFill>
        <p:spPr>
          <a:xfrm>
            <a:off x="162052" y="4183488"/>
            <a:ext cx="3726112" cy="695222"/>
          </a:xfrm>
          <a:prstGeom prst="rect">
            <a:avLst/>
          </a:prstGeom>
        </p:spPr>
      </p:pic>
      <p:cxnSp>
        <p:nvCxnSpPr>
          <p:cNvPr id="13" name="Straight Connector 12"/>
          <p:cNvCxnSpPr/>
          <p:nvPr/>
        </p:nvCxnSpPr>
        <p:spPr>
          <a:xfrm>
            <a:off x="6797503" y="4287520"/>
            <a:ext cx="10160" cy="518160"/>
          </a:xfrm>
          <a:prstGeom prst="line">
            <a:avLst/>
          </a:prstGeom>
          <a:ln w="28575" cmpd="sng">
            <a:solidFill>
              <a:srgbClr val="1086D7"/>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947133" y="4213166"/>
            <a:ext cx="2287385" cy="646331"/>
          </a:xfrm>
          <a:prstGeom prst="rect">
            <a:avLst/>
          </a:prstGeom>
          <a:noFill/>
        </p:spPr>
        <p:txBody>
          <a:bodyPr wrap="square" rtlCol="0">
            <a:spAutoFit/>
          </a:bodyPr>
          <a:lstStyle/>
          <a:p>
            <a:r>
              <a:rPr lang="en-US" b="1" dirty="0">
                <a:solidFill>
                  <a:srgbClr val="009BDF"/>
                </a:solidFill>
                <a:latin typeface="Montserrat"/>
                <a:cs typeface="Montserrat"/>
              </a:rPr>
              <a:t>Good things</a:t>
            </a:r>
          </a:p>
          <a:p>
            <a:r>
              <a:rPr lang="en-US" b="1" dirty="0">
                <a:solidFill>
                  <a:srgbClr val="009BDF"/>
                </a:solidFill>
                <a:latin typeface="Montserrat"/>
                <a:cs typeface="Montserrat"/>
              </a:rPr>
              <a:t>Flow from here.</a:t>
            </a:r>
          </a:p>
        </p:txBody>
      </p:sp>
      <p:sp>
        <p:nvSpPr>
          <p:cNvPr id="20" name="TextBox 19"/>
          <p:cNvSpPr txBox="1"/>
          <p:nvPr/>
        </p:nvSpPr>
        <p:spPr>
          <a:xfrm>
            <a:off x="181496" y="405822"/>
            <a:ext cx="8729894" cy="1575111"/>
          </a:xfrm>
          <a:prstGeom prst="rect">
            <a:avLst/>
          </a:prstGeom>
          <a:noFill/>
        </p:spPr>
        <p:txBody>
          <a:bodyPr wrap="square" rtlCol="0">
            <a:spAutoFit/>
          </a:bodyPr>
          <a:lstStyle/>
          <a:p>
            <a:pPr algn="ctr">
              <a:lnSpc>
                <a:spcPct val="80000"/>
              </a:lnSpc>
            </a:pPr>
            <a:r>
              <a:rPr lang="en-US" sz="6000" b="1" dirty="0">
                <a:solidFill>
                  <a:schemeClr val="bg1"/>
                </a:solidFill>
                <a:latin typeface="Montserrat Bold"/>
                <a:cs typeface="Montserrat Bold"/>
              </a:rPr>
              <a:t>Challenges of the</a:t>
            </a:r>
          </a:p>
          <a:p>
            <a:pPr algn="ctr">
              <a:lnSpc>
                <a:spcPct val="80000"/>
              </a:lnSpc>
            </a:pPr>
            <a:r>
              <a:rPr lang="en-US" sz="6000" b="1" dirty="0">
                <a:solidFill>
                  <a:schemeClr val="bg1"/>
                </a:solidFill>
                <a:latin typeface="Montserrat Bold"/>
                <a:cs typeface="Montserrat Bold"/>
              </a:rPr>
              <a:t>Inland Waterways</a:t>
            </a:r>
          </a:p>
        </p:txBody>
      </p:sp>
      <p:sp>
        <p:nvSpPr>
          <p:cNvPr id="2" name="TextBox 1">
            <a:extLst>
              <a:ext uri="{FF2B5EF4-FFF2-40B4-BE49-F238E27FC236}">
                <a16:creationId xmlns:a16="http://schemas.microsoft.com/office/drawing/2014/main" id="{41850B39-6129-4B39-8D01-075BA2FBE413}"/>
              </a:ext>
            </a:extLst>
          </p:cNvPr>
          <p:cNvSpPr txBox="1"/>
          <p:nvPr/>
        </p:nvSpPr>
        <p:spPr>
          <a:xfrm>
            <a:off x="233679" y="2904667"/>
            <a:ext cx="7374483" cy="707886"/>
          </a:xfrm>
          <a:prstGeom prst="rect">
            <a:avLst/>
          </a:prstGeom>
          <a:noFill/>
        </p:spPr>
        <p:txBody>
          <a:bodyPr wrap="square" rtlCol="0">
            <a:spAutoFit/>
          </a:bodyPr>
          <a:lstStyle/>
          <a:p>
            <a:pPr>
              <a:tabLst>
                <a:tab pos="1482725" algn="l"/>
              </a:tabLst>
            </a:pPr>
            <a:r>
              <a:rPr lang="en-US" sz="2000" dirty="0">
                <a:solidFill>
                  <a:srgbClr val="009BDF"/>
                </a:solidFill>
                <a:latin typeface="Montserrat Bold" panose="00000800000000000000" pitchFamily="2" charset="0"/>
                <a:cs typeface="Montserrat Black"/>
              </a:rPr>
              <a:t>SAME</a:t>
            </a:r>
          </a:p>
          <a:p>
            <a:pPr>
              <a:tabLst>
                <a:tab pos="1482725" algn="l"/>
              </a:tabLst>
            </a:pPr>
            <a:r>
              <a:rPr lang="en-US" sz="2000">
                <a:solidFill>
                  <a:srgbClr val="009BDF"/>
                </a:solidFill>
                <a:latin typeface="Montserrat Bold" panose="00000800000000000000" pitchFamily="2" charset="0"/>
                <a:cs typeface="Montserrat Black"/>
              </a:rPr>
              <a:t>February 10, 2026</a:t>
            </a:r>
            <a:endParaRPr lang="en-US" sz="2000" dirty="0">
              <a:solidFill>
                <a:srgbClr val="009BDF"/>
              </a:solidFill>
              <a:latin typeface="Montserrat Bold" panose="00000800000000000000" pitchFamily="2" charset="0"/>
              <a:cs typeface="Montserrat Black"/>
            </a:endParaRPr>
          </a:p>
        </p:txBody>
      </p:sp>
    </p:spTree>
    <p:extLst>
      <p:ext uri="{BB962C8B-B14F-4D97-AF65-F5344CB8AC3E}">
        <p14:creationId xmlns:p14="http://schemas.microsoft.com/office/powerpoint/2010/main" val="1178361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PortPitt-Logo__Stacked_Blue_RGB.png"/>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sp>
        <p:nvSpPr>
          <p:cNvPr id="20" name="Title 1"/>
          <p:cNvSpPr txBox="1">
            <a:spLocks/>
          </p:cNvSpPr>
          <p:nvPr/>
        </p:nvSpPr>
        <p:spPr>
          <a:xfrm>
            <a:off x="506730" y="251340"/>
            <a:ext cx="7314497" cy="12034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9BDF"/>
                </a:solidFill>
                <a:latin typeface="Montserrat Black"/>
                <a:cs typeface="Montserrat Black"/>
              </a:rPr>
              <a:t>BENEFICIARIES OF NAVIGATION</a:t>
            </a:r>
          </a:p>
          <a:p>
            <a:r>
              <a:rPr lang="en-US" sz="2800" dirty="0">
                <a:solidFill>
                  <a:srgbClr val="009BDF"/>
                </a:solidFill>
                <a:latin typeface="Montserrat Black"/>
                <a:cs typeface="Montserrat Black"/>
              </a:rPr>
              <a:t>INFRASTRUCTURE OTHER THAN</a:t>
            </a:r>
          </a:p>
          <a:p>
            <a:r>
              <a:rPr lang="en-US" sz="2800" dirty="0">
                <a:solidFill>
                  <a:srgbClr val="009BDF"/>
                </a:solidFill>
                <a:latin typeface="Montserrat Black"/>
                <a:cs typeface="Montserrat Black"/>
              </a:rPr>
              <a:t>BARGE TRANSPORTATION</a:t>
            </a:r>
          </a:p>
        </p:txBody>
      </p:sp>
      <p:sp>
        <p:nvSpPr>
          <p:cNvPr id="6" name="TextBox 5"/>
          <p:cNvSpPr txBox="1"/>
          <p:nvPr/>
        </p:nvSpPr>
        <p:spPr>
          <a:xfrm>
            <a:off x="1076960" y="2783840"/>
            <a:ext cx="1087723" cy="246221"/>
          </a:xfrm>
          <a:prstGeom prst="rect">
            <a:avLst/>
          </a:prstGeom>
          <a:noFill/>
        </p:spPr>
        <p:txBody>
          <a:bodyPr wrap="none" rtlCol="0">
            <a:spAutoFit/>
          </a:bodyPr>
          <a:lstStyle/>
          <a:p>
            <a:pPr algn="ctr"/>
            <a:r>
              <a:rPr lang="en-US" sz="1000" dirty="0">
                <a:latin typeface="Montserrat Black"/>
                <a:cs typeface="Montserrat Black"/>
              </a:rPr>
              <a:t>RECREATION</a:t>
            </a:r>
          </a:p>
        </p:txBody>
      </p:sp>
      <p:sp>
        <p:nvSpPr>
          <p:cNvPr id="33" name="TextBox 32"/>
          <p:cNvSpPr txBox="1"/>
          <p:nvPr/>
        </p:nvSpPr>
        <p:spPr>
          <a:xfrm>
            <a:off x="3715172" y="2733040"/>
            <a:ext cx="1713657" cy="400110"/>
          </a:xfrm>
          <a:prstGeom prst="rect">
            <a:avLst/>
          </a:prstGeom>
          <a:noFill/>
        </p:spPr>
        <p:txBody>
          <a:bodyPr wrap="none" rtlCol="0">
            <a:spAutoFit/>
          </a:bodyPr>
          <a:lstStyle/>
          <a:p>
            <a:pPr algn="ctr"/>
            <a:r>
              <a:rPr lang="en-US" sz="1000" dirty="0">
                <a:latin typeface="Montserrat black"/>
                <a:cs typeface="Montserrat black"/>
              </a:rPr>
              <a:t>DRINKING WATER</a:t>
            </a:r>
          </a:p>
          <a:p>
            <a:pPr algn="ctr"/>
            <a:r>
              <a:rPr lang="en-US" sz="1000" dirty="0">
                <a:latin typeface="Montserrat black"/>
                <a:cs typeface="Montserrat black"/>
              </a:rPr>
              <a:t>(MUNICIPAL INTAKES)</a:t>
            </a:r>
          </a:p>
        </p:txBody>
      </p:sp>
      <p:sp>
        <p:nvSpPr>
          <p:cNvPr id="39" name="TextBox 38"/>
          <p:cNvSpPr txBox="1"/>
          <p:nvPr/>
        </p:nvSpPr>
        <p:spPr>
          <a:xfrm>
            <a:off x="6737078" y="2733040"/>
            <a:ext cx="1326004" cy="400110"/>
          </a:xfrm>
          <a:prstGeom prst="rect">
            <a:avLst/>
          </a:prstGeom>
          <a:noFill/>
        </p:spPr>
        <p:txBody>
          <a:bodyPr wrap="none" rtlCol="0">
            <a:spAutoFit/>
          </a:bodyPr>
          <a:lstStyle/>
          <a:p>
            <a:pPr algn="ctr"/>
            <a:r>
              <a:rPr lang="en-US" sz="1000" dirty="0">
                <a:latin typeface="Montserrat Black"/>
                <a:cs typeface="Montserrat Black"/>
              </a:rPr>
              <a:t>SOURCE WATER</a:t>
            </a:r>
          </a:p>
          <a:p>
            <a:pPr algn="ctr"/>
            <a:r>
              <a:rPr lang="en-US" sz="1000" dirty="0">
                <a:latin typeface="Montserrat Black"/>
                <a:cs typeface="Montserrat Black"/>
              </a:rPr>
              <a:t>FOR FRACKING</a:t>
            </a:r>
          </a:p>
        </p:txBody>
      </p:sp>
      <p:sp>
        <p:nvSpPr>
          <p:cNvPr id="45" name="TextBox 44"/>
          <p:cNvSpPr txBox="1"/>
          <p:nvPr/>
        </p:nvSpPr>
        <p:spPr>
          <a:xfrm>
            <a:off x="5122320" y="4419600"/>
            <a:ext cx="1710725" cy="400110"/>
          </a:xfrm>
          <a:prstGeom prst="rect">
            <a:avLst/>
          </a:prstGeom>
          <a:noFill/>
        </p:spPr>
        <p:txBody>
          <a:bodyPr wrap="none" rtlCol="0">
            <a:spAutoFit/>
          </a:bodyPr>
          <a:lstStyle/>
          <a:p>
            <a:pPr algn="ctr"/>
            <a:r>
              <a:rPr lang="en-US" sz="1000" dirty="0">
                <a:latin typeface="Montserrat Black"/>
                <a:cs typeface="Montserrat Black"/>
              </a:rPr>
              <a:t>INDUSTRIAL COOLING</a:t>
            </a:r>
          </a:p>
          <a:p>
            <a:pPr algn="ctr"/>
            <a:r>
              <a:rPr lang="en-US" sz="1000" dirty="0">
                <a:latin typeface="Montserrat Black"/>
                <a:cs typeface="Montserrat Black"/>
              </a:rPr>
              <a:t>WATER</a:t>
            </a:r>
          </a:p>
        </p:txBody>
      </p:sp>
      <p:sp>
        <p:nvSpPr>
          <p:cNvPr id="47" name="TextBox 46"/>
          <p:cNvSpPr txBox="1"/>
          <p:nvPr/>
        </p:nvSpPr>
        <p:spPr>
          <a:xfrm>
            <a:off x="2291243" y="4429760"/>
            <a:ext cx="1236236" cy="246221"/>
          </a:xfrm>
          <a:prstGeom prst="rect">
            <a:avLst/>
          </a:prstGeom>
          <a:noFill/>
        </p:spPr>
        <p:txBody>
          <a:bodyPr wrap="none" rtlCol="0">
            <a:spAutoFit/>
          </a:bodyPr>
          <a:lstStyle/>
          <a:p>
            <a:pPr algn="ctr"/>
            <a:r>
              <a:rPr lang="en-US" sz="1000" dirty="0">
                <a:latin typeface="Montserrat black"/>
                <a:cs typeface="Montserrat black"/>
              </a:rPr>
              <a:t>HYDROPOWER</a:t>
            </a:r>
          </a:p>
        </p:txBody>
      </p:sp>
      <p:pic>
        <p:nvPicPr>
          <p:cNvPr id="14" name="Picture 13" descr="5Asset 1@2x.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6018" y="1708726"/>
            <a:ext cx="981365" cy="981365"/>
          </a:xfrm>
          <a:prstGeom prst="rect">
            <a:avLst/>
          </a:prstGeom>
        </p:spPr>
      </p:pic>
      <p:pic>
        <p:nvPicPr>
          <p:cNvPr id="2" name="Picture 1" descr="5Asset 2@2x.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8720" y="3569625"/>
            <a:ext cx="1123372" cy="725284"/>
          </a:xfrm>
          <a:prstGeom prst="rect">
            <a:avLst/>
          </a:prstGeom>
        </p:spPr>
      </p:pic>
      <p:pic>
        <p:nvPicPr>
          <p:cNvPr id="3" name="Picture 2" descr="5Asset 3@2x.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6078" y="1709305"/>
            <a:ext cx="1011844" cy="1003877"/>
          </a:xfrm>
          <a:prstGeom prst="rect">
            <a:avLst/>
          </a:prstGeom>
        </p:spPr>
      </p:pic>
      <p:pic>
        <p:nvPicPr>
          <p:cNvPr id="4" name="Picture 3" descr="5Asset 4@2x.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7182" y="3428999"/>
            <a:ext cx="866486" cy="912090"/>
          </a:xfrm>
          <a:prstGeom prst="rect">
            <a:avLst/>
          </a:prstGeom>
        </p:spPr>
      </p:pic>
      <p:pic>
        <p:nvPicPr>
          <p:cNvPr id="5" name="Picture 4" descr="5Asset 5@2x.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3049" y="1759312"/>
            <a:ext cx="1014696" cy="953870"/>
          </a:xfrm>
          <a:prstGeom prst="rect">
            <a:avLst/>
          </a:prstGeom>
        </p:spPr>
      </p:pic>
    </p:spTree>
    <p:extLst>
      <p:ext uri="{BB962C8B-B14F-4D97-AF65-F5344CB8AC3E}">
        <p14:creationId xmlns:p14="http://schemas.microsoft.com/office/powerpoint/2010/main" val="1447933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86890" y="2313876"/>
            <a:ext cx="4722389" cy="1682512"/>
          </a:xfrm>
          <a:prstGeom prst="rect">
            <a:avLst/>
          </a:prstGeom>
          <a:noFill/>
        </p:spPr>
        <p:txBody>
          <a:bodyPr wrap="square" rtlCol="0">
            <a:spAutoFit/>
          </a:bodyPr>
          <a:lstStyle/>
          <a:p>
            <a:pPr lvl="1">
              <a:lnSpc>
                <a:spcPct val="140000"/>
              </a:lnSpc>
            </a:pPr>
            <a:r>
              <a:rPr lang="en-US" sz="2500" dirty="0">
                <a:solidFill>
                  <a:srgbClr val="009BDF"/>
                </a:solidFill>
                <a:latin typeface="Montserrat"/>
                <a:cs typeface="Montserrat"/>
              </a:rPr>
              <a:t>10 on the Ohio River</a:t>
            </a:r>
          </a:p>
          <a:p>
            <a:pPr lvl="1">
              <a:lnSpc>
                <a:spcPct val="140000"/>
              </a:lnSpc>
            </a:pPr>
            <a:r>
              <a:rPr lang="en-US" sz="2500" dirty="0">
                <a:solidFill>
                  <a:srgbClr val="009BDF"/>
                </a:solidFill>
                <a:latin typeface="Montserrat"/>
                <a:cs typeface="Montserrat"/>
              </a:rPr>
              <a:t>15 on the Mon River</a:t>
            </a:r>
          </a:p>
          <a:p>
            <a:pPr lvl="1">
              <a:lnSpc>
                <a:spcPct val="140000"/>
              </a:lnSpc>
            </a:pPr>
            <a:r>
              <a:rPr lang="en-US" sz="2500" dirty="0">
                <a:solidFill>
                  <a:srgbClr val="009BDF"/>
                </a:solidFill>
                <a:latin typeface="Montserrat"/>
                <a:cs typeface="Montserrat"/>
              </a:rPr>
              <a:t>15 on the Allegheny River</a:t>
            </a:r>
          </a:p>
        </p:txBody>
      </p:sp>
      <p:sp>
        <p:nvSpPr>
          <p:cNvPr id="3" name="TextBox 2"/>
          <p:cNvSpPr txBox="1"/>
          <p:nvPr/>
        </p:nvSpPr>
        <p:spPr>
          <a:xfrm>
            <a:off x="3456411" y="1724596"/>
            <a:ext cx="3858790" cy="492443"/>
          </a:xfrm>
          <a:prstGeom prst="rect">
            <a:avLst/>
          </a:prstGeom>
          <a:noFill/>
        </p:spPr>
        <p:txBody>
          <a:bodyPr wrap="square" rtlCol="0">
            <a:spAutoFit/>
          </a:bodyPr>
          <a:lstStyle/>
          <a:p>
            <a:r>
              <a:rPr lang="en-US" sz="1300" b="1" dirty="0">
                <a:latin typeface="Montserrat Bold"/>
                <a:cs typeface="Montserrat Bold"/>
              </a:rPr>
              <a:t>40 water intakes for municipal water authorities throughout the Port District</a:t>
            </a:r>
          </a:p>
        </p:txBody>
      </p:sp>
      <p:sp>
        <p:nvSpPr>
          <p:cNvPr id="12" name="Title 1"/>
          <p:cNvSpPr txBox="1">
            <a:spLocks/>
          </p:cNvSpPr>
          <p:nvPr/>
        </p:nvSpPr>
        <p:spPr>
          <a:xfrm>
            <a:off x="506730" y="78618"/>
            <a:ext cx="7136944" cy="1203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9BDF"/>
                </a:solidFill>
                <a:latin typeface="Montserrat Black"/>
                <a:cs typeface="Montserrat Black"/>
              </a:rPr>
              <a:t>BENEFICIARIES OF </a:t>
            </a:r>
          </a:p>
          <a:p>
            <a:r>
              <a:rPr lang="en-US" sz="2800" dirty="0">
                <a:solidFill>
                  <a:srgbClr val="009BDF"/>
                </a:solidFill>
                <a:latin typeface="Montserrat Black"/>
                <a:cs typeface="Montserrat Black"/>
              </a:rPr>
              <a:t>NAVIGATION INFRASTRUCTURE</a:t>
            </a:r>
          </a:p>
        </p:txBody>
      </p:sp>
      <p:pic>
        <p:nvPicPr>
          <p:cNvPr id="13" name="Picture 12" descr="PortPitt-Logo__Stacked_Blue_RGB.png"/>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sp>
        <p:nvSpPr>
          <p:cNvPr id="15" name="TextBox 14"/>
          <p:cNvSpPr txBox="1"/>
          <p:nvPr/>
        </p:nvSpPr>
        <p:spPr>
          <a:xfrm>
            <a:off x="741891" y="3423920"/>
            <a:ext cx="1713657" cy="400110"/>
          </a:xfrm>
          <a:prstGeom prst="rect">
            <a:avLst/>
          </a:prstGeom>
          <a:noFill/>
        </p:spPr>
        <p:txBody>
          <a:bodyPr wrap="none" rtlCol="0">
            <a:spAutoFit/>
          </a:bodyPr>
          <a:lstStyle/>
          <a:p>
            <a:pPr algn="ctr"/>
            <a:r>
              <a:rPr lang="en-US" sz="1000" dirty="0">
                <a:latin typeface="Montserrat Black"/>
                <a:cs typeface="Montserrat Black"/>
              </a:rPr>
              <a:t>DRINKING WATER</a:t>
            </a:r>
          </a:p>
          <a:p>
            <a:pPr algn="ctr"/>
            <a:r>
              <a:rPr lang="en-US" sz="1000" dirty="0">
                <a:latin typeface="Montserrat Black"/>
                <a:cs typeface="Montserrat Black"/>
              </a:rPr>
              <a:t>(MUNICIPAL INTAKES)</a:t>
            </a:r>
          </a:p>
        </p:txBody>
      </p:sp>
      <p:pic>
        <p:nvPicPr>
          <p:cNvPr id="17" name="Picture 16"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6480" y="2621280"/>
            <a:ext cx="199645" cy="199645"/>
          </a:xfrm>
          <a:prstGeom prst="rect">
            <a:avLst/>
          </a:prstGeom>
        </p:spPr>
      </p:pic>
      <p:pic>
        <p:nvPicPr>
          <p:cNvPr id="18" name="Picture 17"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6480" y="3149600"/>
            <a:ext cx="199645" cy="199645"/>
          </a:xfrm>
          <a:prstGeom prst="rect">
            <a:avLst/>
          </a:prstGeom>
        </p:spPr>
      </p:pic>
      <p:pic>
        <p:nvPicPr>
          <p:cNvPr id="24" name="Picture 23"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6480" y="3677920"/>
            <a:ext cx="199645" cy="199645"/>
          </a:xfrm>
          <a:prstGeom prst="rect">
            <a:avLst/>
          </a:prstGeom>
        </p:spPr>
      </p:pic>
      <p:pic>
        <p:nvPicPr>
          <p:cNvPr id="11" name="Picture 10" descr="5Asset 3@2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091" y="1709305"/>
            <a:ext cx="1637377" cy="1624485"/>
          </a:xfrm>
          <a:prstGeom prst="rect">
            <a:avLst/>
          </a:prstGeom>
        </p:spPr>
      </p:pic>
    </p:spTree>
    <p:extLst>
      <p:ext uri="{BB962C8B-B14F-4D97-AF65-F5344CB8AC3E}">
        <p14:creationId xmlns:p14="http://schemas.microsoft.com/office/powerpoint/2010/main" val="3276934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1232" y="3423920"/>
            <a:ext cx="2274982" cy="246221"/>
          </a:xfrm>
          <a:prstGeom prst="rect">
            <a:avLst/>
          </a:prstGeom>
          <a:noFill/>
        </p:spPr>
        <p:txBody>
          <a:bodyPr wrap="none" rtlCol="0">
            <a:spAutoFit/>
          </a:bodyPr>
          <a:lstStyle/>
          <a:p>
            <a:pPr algn="ctr"/>
            <a:r>
              <a:rPr lang="en-US" sz="1000" dirty="0">
                <a:latin typeface="Montserrat Black"/>
                <a:cs typeface="Montserrat Black"/>
              </a:rPr>
              <a:t>INDUSTRIAL COOLING WATER</a:t>
            </a:r>
          </a:p>
        </p:txBody>
      </p:sp>
      <p:sp>
        <p:nvSpPr>
          <p:cNvPr id="10" name="TextBox 9"/>
          <p:cNvSpPr txBox="1"/>
          <p:nvPr/>
        </p:nvSpPr>
        <p:spPr>
          <a:xfrm>
            <a:off x="3486890" y="2313876"/>
            <a:ext cx="4722389" cy="1682512"/>
          </a:xfrm>
          <a:prstGeom prst="rect">
            <a:avLst/>
          </a:prstGeom>
          <a:noFill/>
        </p:spPr>
        <p:txBody>
          <a:bodyPr wrap="square" rtlCol="0">
            <a:spAutoFit/>
          </a:bodyPr>
          <a:lstStyle/>
          <a:p>
            <a:pPr lvl="1">
              <a:lnSpc>
                <a:spcPct val="140000"/>
              </a:lnSpc>
            </a:pPr>
            <a:r>
              <a:rPr lang="en-US" sz="2500" dirty="0">
                <a:solidFill>
                  <a:srgbClr val="009BDF"/>
                </a:solidFill>
                <a:latin typeface="Montserrat"/>
                <a:cs typeface="Montserrat"/>
              </a:rPr>
              <a:t>15 on the Ohio River</a:t>
            </a:r>
          </a:p>
          <a:p>
            <a:pPr lvl="1">
              <a:lnSpc>
                <a:spcPct val="140000"/>
              </a:lnSpc>
            </a:pPr>
            <a:r>
              <a:rPr lang="en-US" sz="2500" dirty="0">
                <a:solidFill>
                  <a:srgbClr val="009BDF"/>
                </a:solidFill>
                <a:latin typeface="Montserrat"/>
                <a:cs typeface="Montserrat"/>
              </a:rPr>
              <a:t>32 on the Mon River</a:t>
            </a:r>
          </a:p>
          <a:p>
            <a:pPr lvl="1">
              <a:lnSpc>
                <a:spcPct val="140000"/>
              </a:lnSpc>
            </a:pPr>
            <a:r>
              <a:rPr lang="en-US" sz="2500" dirty="0">
                <a:solidFill>
                  <a:srgbClr val="009BDF"/>
                </a:solidFill>
                <a:latin typeface="Montserrat"/>
                <a:cs typeface="Montserrat"/>
              </a:rPr>
              <a:t>20 on the Allegheny River</a:t>
            </a:r>
          </a:p>
        </p:txBody>
      </p:sp>
      <p:sp>
        <p:nvSpPr>
          <p:cNvPr id="11" name="TextBox 10"/>
          <p:cNvSpPr txBox="1"/>
          <p:nvPr/>
        </p:nvSpPr>
        <p:spPr>
          <a:xfrm>
            <a:off x="3456411" y="1724596"/>
            <a:ext cx="3482869" cy="553998"/>
          </a:xfrm>
          <a:prstGeom prst="rect">
            <a:avLst/>
          </a:prstGeom>
          <a:noFill/>
        </p:spPr>
        <p:txBody>
          <a:bodyPr wrap="square" rtlCol="0">
            <a:spAutoFit/>
          </a:bodyPr>
          <a:lstStyle/>
          <a:p>
            <a:r>
              <a:rPr lang="en-US" sz="1500" b="1" dirty="0">
                <a:latin typeface="Montserrat "/>
                <a:cs typeface="Montserrat "/>
              </a:rPr>
              <a:t>67 industrial water intakes throughout the Port District.</a:t>
            </a:r>
          </a:p>
        </p:txBody>
      </p:sp>
      <p:pic>
        <p:nvPicPr>
          <p:cNvPr id="12" name="Picture 11" descr="PortPitt-Logo__Logomark_Blu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6480" y="2621280"/>
            <a:ext cx="199645" cy="199645"/>
          </a:xfrm>
          <a:prstGeom prst="rect">
            <a:avLst/>
          </a:prstGeom>
        </p:spPr>
      </p:pic>
      <p:pic>
        <p:nvPicPr>
          <p:cNvPr id="13" name="Picture 12" descr="PortPitt-Logo__Logomark_Blu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6480" y="3149600"/>
            <a:ext cx="199645" cy="199645"/>
          </a:xfrm>
          <a:prstGeom prst="rect">
            <a:avLst/>
          </a:prstGeom>
        </p:spPr>
      </p:pic>
      <p:pic>
        <p:nvPicPr>
          <p:cNvPr id="14" name="Picture 13" descr="PortPitt-Logo__Logomark_Blu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6480" y="3677920"/>
            <a:ext cx="199645" cy="199645"/>
          </a:xfrm>
          <a:prstGeom prst="rect">
            <a:avLst/>
          </a:prstGeom>
        </p:spPr>
      </p:pic>
      <p:sp>
        <p:nvSpPr>
          <p:cNvPr id="15" name="Title 1"/>
          <p:cNvSpPr txBox="1">
            <a:spLocks/>
          </p:cNvSpPr>
          <p:nvPr/>
        </p:nvSpPr>
        <p:spPr>
          <a:xfrm>
            <a:off x="506730" y="60864"/>
            <a:ext cx="7305620" cy="1203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9BDF"/>
                </a:solidFill>
                <a:latin typeface="Montserrat black"/>
                <a:cs typeface="Montserrat black"/>
              </a:rPr>
              <a:t>BENEFICIARIES OF </a:t>
            </a:r>
          </a:p>
          <a:p>
            <a:r>
              <a:rPr lang="en-US" sz="2800" dirty="0">
                <a:solidFill>
                  <a:srgbClr val="009BDF"/>
                </a:solidFill>
                <a:latin typeface="Montserrat black"/>
                <a:cs typeface="Montserrat black"/>
              </a:rPr>
              <a:t>NAVIGATION INFRASTRUCTURE</a:t>
            </a:r>
          </a:p>
        </p:txBody>
      </p:sp>
      <p:pic>
        <p:nvPicPr>
          <p:cNvPr id="17" name="Picture 16" descr="PortPitt-Logo__Stacked_Blue_RGB.png"/>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pic>
        <p:nvPicPr>
          <p:cNvPr id="16" name="Picture 15" descr="5Asset 4@2x.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091" y="2089725"/>
            <a:ext cx="1132031" cy="1191611"/>
          </a:xfrm>
          <a:prstGeom prst="rect">
            <a:avLst/>
          </a:prstGeom>
        </p:spPr>
      </p:pic>
    </p:spTree>
    <p:extLst>
      <p:ext uri="{BB962C8B-B14F-4D97-AF65-F5344CB8AC3E}">
        <p14:creationId xmlns:p14="http://schemas.microsoft.com/office/powerpoint/2010/main" val="977954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58503" y="1706251"/>
            <a:ext cx="4106008" cy="3093154"/>
          </a:xfrm>
          <a:prstGeom prst="rect">
            <a:avLst/>
          </a:prstGeom>
          <a:noFill/>
        </p:spPr>
        <p:txBody>
          <a:bodyPr wrap="square" rtlCol="0">
            <a:spAutoFit/>
          </a:bodyPr>
          <a:lstStyle/>
          <a:p>
            <a:r>
              <a:rPr lang="en-US" sz="1500" b="1" dirty="0">
                <a:latin typeface="Montserrat"/>
                <a:cs typeface="Montserrat"/>
              </a:rPr>
              <a:t>Pleasure boat registrations have averaged 72,300 registered boats since 2007.</a:t>
            </a:r>
          </a:p>
          <a:p>
            <a:r>
              <a:rPr lang="en-US" sz="1500" b="1" dirty="0">
                <a:latin typeface="Montserrat"/>
                <a:cs typeface="Montserrat"/>
              </a:rPr>
              <a:t> </a:t>
            </a:r>
          </a:p>
          <a:p>
            <a:endParaRPr lang="en-US" sz="1500" b="1" dirty="0">
              <a:latin typeface="Montserrat"/>
              <a:cs typeface="Montserrat"/>
            </a:endParaRPr>
          </a:p>
          <a:p>
            <a:endParaRPr lang="en-US" sz="1500" b="1" dirty="0">
              <a:latin typeface="Montserrat"/>
              <a:cs typeface="Montserrat"/>
            </a:endParaRPr>
          </a:p>
          <a:p>
            <a:endParaRPr lang="en-US" sz="1500" b="1" dirty="0">
              <a:latin typeface="Montserrat"/>
              <a:cs typeface="Montserrat"/>
            </a:endParaRPr>
          </a:p>
          <a:p>
            <a:endParaRPr lang="en-US" sz="1500" b="1" dirty="0">
              <a:latin typeface="Montserrat"/>
              <a:cs typeface="Montserrat"/>
            </a:endParaRPr>
          </a:p>
          <a:p>
            <a:endParaRPr lang="en-US" sz="1500" b="1" dirty="0">
              <a:latin typeface="Montserrat"/>
              <a:cs typeface="Montserrat"/>
            </a:endParaRPr>
          </a:p>
          <a:p>
            <a:endParaRPr lang="en-US" sz="1500" b="1" dirty="0">
              <a:latin typeface="Montserrat"/>
              <a:cs typeface="Montserrat"/>
            </a:endParaRPr>
          </a:p>
          <a:p>
            <a:endParaRPr lang="en-US" sz="1500" b="1" dirty="0">
              <a:latin typeface="Montserrat"/>
              <a:cs typeface="Montserrat"/>
            </a:endParaRPr>
          </a:p>
          <a:p>
            <a:r>
              <a:rPr lang="en-US" sz="1500" b="1" dirty="0">
                <a:latin typeface="Montserrat"/>
                <a:cs typeface="Montserrat"/>
              </a:rPr>
              <a:t>In total, the Port District has 27 marinas and 21 public boat launches</a:t>
            </a:r>
          </a:p>
        </p:txBody>
      </p:sp>
      <p:sp>
        <p:nvSpPr>
          <p:cNvPr id="4" name="Rectangle 3"/>
          <p:cNvSpPr/>
          <p:nvPr/>
        </p:nvSpPr>
        <p:spPr>
          <a:xfrm>
            <a:off x="3525520" y="2475198"/>
            <a:ext cx="2133600" cy="1642757"/>
          </a:xfrm>
          <a:prstGeom prst="rect">
            <a:avLst/>
          </a:prstGeom>
        </p:spPr>
        <p:txBody>
          <a:bodyPr wrap="square" numCol="1">
            <a:spAutoFit/>
          </a:bodyPr>
          <a:lstStyle/>
          <a:p>
            <a:pPr indent="-137160">
              <a:lnSpc>
                <a:spcPct val="130000"/>
              </a:lnSpc>
              <a:buFont typeface="Arial" panose="020B0604020202020204" pitchFamily="34" charset="0"/>
              <a:buChar char="•"/>
            </a:pPr>
            <a:r>
              <a:rPr lang="en-US" sz="1300" dirty="0">
                <a:solidFill>
                  <a:srgbClr val="009BDF"/>
                </a:solidFill>
                <a:latin typeface="Montserrat"/>
                <a:cs typeface="Montserrat"/>
              </a:rPr>
              <a:t>Allegheny 23,729</a:t>
            </a:r>
          </a:p>
          <a:p>
            <a:pPr indent="-137160">
              <a:lnSpc>
                <a:spcPct val="130000"/>
              </a:lnSpc>
              <a:buFont typeface="Arial" panose="020B0604020202020204" pitchFamily="34" charset="0"/>
              <a:buChar char="•"/>
            </a:pPr>
            <a:r>
              <a:rPr lang="en-US" sz="1300" dirty="0">
                <a:solidFill>
                  <a:srgbClr val="009BDF"/>
                </a:solidFill>
                <a:latin typeface="Montserrat"/>
                <a:cs typeface="Montserrat"/>
              </a:rPr>
              <a:t>Armstrong 3,689</a:t>
            </a:r>
          </a:p>
          <a:p>
            <a:pPr indent="-137160">
              <a:lnSpc>
                <a:spcPct val="130000"/>
              </a:lnSpc>
              <a:buFont typeface="Arial" panose="020B0604020202020204" pitchFamily="34" charset="0"/>
              <a:buChar char="•"/>
            </a:pPr>
            <a:r>
              <a:rPr lang="en-US" sz="1300" dirty="0">
                <a:solidFill>
                  <a:srgbClr val="009BDF"/>
                </a:solidFill>
                <a:latin typeface="Montserrat"/>
                <a:cs typeface="Montserrat"/>
              </a:rPr>
              <a:t>Beaver 5,682</a:t>
            </a:r>
          </a:p>
          <a:p>
            <a:pPr indent="-137160">
              <a:lnSpc>
                <a:spcPct val="130000"/>
              </a:lnSpc>
              <a:buFont typeface="Arial" panose="020B0604020202020204" pitchFamily="34" charset="0"/>
              <a:buChar char="•"/>
            </a:pPr>
            <a:r>
              <a:rPr lang="en-US" sz="1300" dirty="0">
                <a:solidFill>
                  <a:srgbClr val="009BDF"/>
                </a:solidFill>
                <a:latin typeface="Montserrat"/>
                <a:cs typeface="Montserrat"/>
              </a:rPr>
              <a:t>Butler 8,806</a:t>
            </a:r>
          </a:p>
          <a:p>
            <a:pPr indent="-137160">
              <a:lnSpc>
                <a:spcPct val="130000"/>
              </a:lnSpc>
              <a:buFont typeface="Arial" panose="020B0604020202020204" pitchFamily="34" charset="0"/>
              <a:buChar char="•"/>
            </a:pPr>
            <a:r>
              <a:rPr lang="en-US" sz="1300" dirty="0">
                <a:solidFill>
                  <a:srgbClr val="009BDF"/>
                </a:solidFill>
                <a:latin typeface="Montserrat"/>
                <a:cs typeface="Montserrat"/>
              </a:rPr>
              <a:t>Clarion 1,862</a:t>
            </a:r>
          </a:p>
          <a:p>
            <a:pPr indent="-137160">
              <a:lnSpc>
                <a:spcPct val="130000"/>
              </a:lnSpc>
              <a:buFont typeface="Arial" panose="020B0604020202020204" pitchFamily="34" charset="0"/>
              <a:buChar char="•"/>
            </a:pPr>
            <a:r>
              <a:rPr lang="en-US" sz="1300" dirty="0">
                <a:solidFill>
                  <a:srgbClr val="009BDF"/>
                </a:solidFill>
                <a:latin typeface="Montserrat"/>
                <a:cs typeface="Montserrat"/>
              </a:rPr>
              <a:t>Fayette 4,187</a:t>
            </a:r>
          </a:p>
        </p:txBody>
      </p:sp>
      <p:sp>
        <p:nvSpPr>
          <p:cNvPr id="16" name="Rectangle 15"/>
          <p:cNvSpPr/>
          <p:nvPr/>
        </p:nvSpPr>
        <p:spPr>
          <a:xfrm>
            <a:off x="5770880" y="2447153"/>
            <a:ext cx="2316480" cy="1382686"/>
          </a:xfrm>
          <a:prstGeom prst="rect">
            <a:avLst/>
          </a:prstGeom>
        </p:spPr>
        <p:txBody>
          <a:bodyPr wrap="square" numCol="1">
            <a:spAutoFit/>
          </a:bodyPr>
          <a:lstStyle/>
          <a:p>
            <a:pPr indent="-137160">
              <a:lnSpc>
                <a:spcPct val="130000"/>
              </a:lnSpc>
              <a:buFont typeface="Arial" panose="020B0604020202020204" pitchFamily="34" charset="0"/>
              <a:buChar char="•"/>
            </a:pPr>
            <a:r>
              <a:rPr lang="en-US" sz="1300" dirty="0">
                <a:solidFill>
                  <a:srgbClr val="009BDF"/>
                </a:solidFill>
                <a:latin typeface="Montserrat"/>
                <a:cs typeface="Montserrat"/>
              </a:rPr>
              <a:t>Greene 1,083</a:t>
            </a:r>
          </a:p>
          <a:p>
            <a:pPr indent="-137160">
              <a:lnSpc>
                <a:spcPct val="130000"/>
              </a:lnSpc>
              <a:buFont typeface="Arial" panose="020B0604020202020204" pitchFamily="34" charset="0"/>
              <a:buChar char="•"/>
            </a:pPr>
            <a:r>
              <a:rPr lang="en-US" sz="1300" dirty="0">
                <a:solidFill>
                  <a:srgbClr val="009BDF"/>
                </a:solidFill>
                <a:latin typeface="Montserrat"/>
                <a:cs typeface="Montserrat"/>
              </a:rPr>
              <a:t>Indiana 2,907</a:t>
            </a:r>
          </a:p>
          <a:p>
            <a:pPr indent="-137160">
              <a:lnSpc>
                <a:spcPct val="130000"/>
              </a:lnSpc>
              <a:buFont typeface="Arial" panose="020B0604020202020204" pitchFamily="34" charset="0"/>
              <a:buChar char="•"/>
            </a:pPr>
            <a:r>
              <a:rPr lang="en-US" sz="1300" dirty="0">
                <a:solidFill>
                  <a:srgbClr val="009BDF"/>
                </a:solidFill>
                <a:latin typeface="Montserrat"/>
                <a:cs typeface="Montserrat"/>
              </a:rPr>
              <a:t>Lawrence 3,467</a:t>
            </a:r>
          </a:p>
          <a:p>
            <a:pPr indent="-137160">
              <a:lnSpc>
                <a:spcPct val="130000"/>
              </a:lnSpc>
              <a:buFont typeface="Arial" panose="020B0604020202020204" pitchFamily="34" charset="0"/>
              <a:buChar char="•"/>
            </a:pPr>
            <a:r>
              <a:rPr lang="en-US" sz="1300" dirty="0">
                <a:solidFill>
                  <a:srgbClr val="009BDF"/>
                </a:solidFill>
                <a:latin typeface="Montserrat"/>
                <a:cs typeface="Montserrat"/>
              </a:rPr>
              <a:t>Washington 6,637</a:t>
            </a:r>
          </a:p>
          <a:p>
            <a:pPr indent="-137160">
              <a:lnSpc>
                <a:spcPct val="130000"/>
              </a:lnSpc>
              <a:buFont typeface="Arial" panose="020B0604020202020204" pitchFamily="34" charset="0"/>
              <a:buChar char="•"/>
            </a:pPr>
            <a:r>
              <a:rPr lang="en-US" sz="1300" dirty="0">
                <a:solidFill>
                  <a:srgbClr val="009BDF"/>
                </a:solidFill>
                <a:latin typeface="Montserrat"/>
                <a:cs typeface="Montserrat"/>
              </a:rPr>
              <a:t>Westmoreland 10,249</a:t>
            </a:r>
          </a:p>
        </p:txBody>
      </p:sp>
      <p:sp>
        <p:nvSpPr>
          <p:cNvPr id="10" name="TextBox 9"/>
          <p:cNvSpPr txBox="1"/>
          <p:nvPr/>
        </p:nvSpPr>
        <p:spPr>
          <a:xfrm>
            <a:off x="1054861" y="3423920"/>
            <a:ext cx="1087723" cy="246221"/>
          </a:xfrm>
          <a:prstGeom prst="rect">
            <a:avLst/>
          </a:prstGeom>
          <a:noFill/>
        </p:spPr>
        <p:txBody>
          <a:bodyPr wrap="none" rtlCol="0">
            <a:spAutoFit/>
          </a:bodyPr>
          <a:lstStyle/>
          <a:p>
            <a:pPr algn="ctr"/>
            <a:r>
              <a:rPr lang="en-US" sz="1000" dirty="0">
                <a:latin typeface="Montserrat Black"/>
                <a:cs typeface="Montserrat Black"/>
              </a:rPr>
              <a:t>RECREATION</a:t>
            </a:r>
          </a:p>
        </p:txBody>
      </p:sp>
      <p:sp>
        <p:nvSpPr>
          <p:cNvPr id="14" name="Title 1"/>
          <p:cNvSpPr txBox="1">
            <a:spLocks/>
          </p:cNvSpPr>
          <p:nvPr/>
        </p:nvSpPr>
        <p:spPr>
          <a:xfrm>
            <a:off x="506730" y="69740"/>
            <a:ext cx="7199087" cy="1203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9BDF"/>
                </a:solidFill>
                <a:latin typeface="Montserrat Black"/>
                <a:cs typeface="Montserrat Black"/>
              </a:rPr>
              <a:t>BENEFICIARIES OF </a:t>
            </a:r>
          </a:p>
          <a:p>
            <a:r>
              <a:rPr lang="en-US" sz="2800" dirty="0">
                <a:solidFill>
                  <a:srgbClr val="009BDF"/>
                </a:solidFill>
                <a:latin typeface="Montserrat Black"/>
                <a:cs typeface="Montserrat Black"/>
              </a:rPr>
              <a:t>NAVIGATION INFRASTRUCTURE</a:t>
            </a:r>
          </a:p>
        </p:txBody>
      </p:sp>
      <p:pic>
        <p:nvPicPr>
          <p:cNvPr id="15" name="Picture 14" descr="PortPitt-Logo__Stacked_Blue_RGB.png"/>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pic>
        <p:nvPicPr>
          <p:cNvPr id="9" name="Picture 8" descr="5Asset 5@2x.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411" y="2013311"/>
            <a:ext cx="1407678" cy="1323295"/>
          </a:xfrm>
          <a:prstGeom prst="rect">
            <a:avLst/>
          </a:prstGeom>
        </p:spPr>
      </p:pic>
    </p:spTree>
    <p:extLst>
      <p:ext uri="{BB962C8B-B14F-4D97-AF65-F5344CB8AC3E}">
        <p14:creationId xmlns:p14="http://schemas.microsoft.com/office/powerpoint/2010/main" val="4126128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0067" y="1709562"/>
            <a:ext cx="3875453" cy="2400657"/>
          </a:xfrm>
          <a:prstGeom prst="rect">
            <a:avLst/>
          </a:prstGeom>
          <a:noFill/>
        </p:spPr>
        <p:txBody>
          <a:bodyPr wrap="square" rtlCol="0">
            <a:spAutoFit/>
          </a:bodyPr>
          <a:lstStyle/>
          <a:p>
            <a:r>
              <a:rPr lang="en-US" sz="1500" b="1" dirty="0">
                <a:latin typeface="Montserrat"/>
                <a:cs typeface="Montserrat"/>
              </a:rPr>
              <a:t>Many </a:t>
            </a:r>
            <a:r>
              <a:rPr lang="en-US" sz="1500" b="1" dirty="0" err="1">
                <a:latin typeface="Montserrat"/>
                <a:cs typeface="Montserrat"/>
              </a:rPr>
              <a:t>hydrofracturing</a:t>
            </a:r>
            <a:r>
              <a:rPr lang="en-US" sz="1500" b="1" dirty="0">
                <a:latin typeface="Montserrat"/>
                <a:cs typeface="Montserrat"/>
              </a:rPr>
              <a:t> operations use water from the Ohio River Watershed.  At least 680 permits for Marcellus Shale drills have been issued throughout the counties of the Port District.</a:t>
            </a:r>
          </a:p>
          <a:p>
            <a:endParaRPr lang="en-US" sz="1500" b="1" dirty="0">
              <a:latin typeface="Montserrat"/>
              <a:cs typeface="Montserrat"/>
            </a:endParaRPr>
          </a:p>
          <a:p>
            <a:r>
              <a:rPr lang="en-US" sz="1500" b="1" dirty="0" err="1">
                <a:latin typeface="Montserrat"/>
                <a:cs typeface="Montserrat"/>
              </a:rPr>
              <a:t>Hydrofracturing</a:t>
            </a:r>
            <a:r>
              <a:rPr lang="en-US" sz="1500" b="1" dirty="0">
                <a:latin typeface="Montserrat"/>
                <a:cs typeface="Montserrat"/>
              </a:rPr>
              <a:t> a horizontal Marcellus well may use 4 to 8 million gallons of water, within one week.</a:t>
            </a:r>
          </a:p>
        </p:txBody>
      </p:sp>
      <p:sp>
        <p:nvSpPr>
          <p:cNvPr id="9" name="Title 1"/>
          <p:cNvSpPr txBox="1">
            <a:spLocks/>
          </p:cNvSpPr>
          <p:nvPr/>
        </p:nvSpPr>
        <p:spPr>
          <a:xfrm>
            <a:off x="506730" y="78620"/>
            <a:ext cx="7243476" cy="1203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9BDF"/>
                </a:solidFill>
                <a:latin typeface="Montserrat Black"/>
                <a:cs typeface="Montserrat Black"/>
              </a:rPr>
              <a:t>BENEFICIARIES OF </a:t>
            </a:r>
          </a:p>
          <a:p>
            <a:r>
              <a:rPr lang="en-US" sz="2800" dirty="0">
                <a:solidFill>
                  <a:srgbClr val="009BDF"/>
                </a:solidFill>
                <a:latin typeface="Montserrat Black"/>
                <a:cs typeface="Montserrat Black"/>
              </a:rPr>
              <a:t>NAVIGATION INFRASTRUCTURE</a:t>
            </a:r>
          </a:p>
        </p:txBody>
      </p:sp>
      <p:sp>
        <p:nvSpPr>
          <p:cNvPr id="10" name="TextBox 9"/>
          <p:cNvSpPr txBox="1"/>
          <p:nvPr/>
        </p:nvSpPr>
        <p:spPr>
          <a:xfrm>
            <a:off x="749773" y="3423920"/>
            <a:ext cx="1697901" cy="400110"/>
          </a:xfrm>
          <a:prstGeom prst="rect">
            <a:avLst/>
          </a:prstGeom>
          <a:noFill/>
        </p:spPr>
        <p:txBody>
          <a:bodyPr wrap="none" rtlCol="0">
            <a:spAutoFit/>
          </a:bodyPr>
          <a:lstStyle/>
          <a:p>
            <a:pPr algn="ctr"/>
            <a:r>
              <a:rPr lang="en-US" sz="1000" dirty="0">
                <a:latin typeface="Montserrat black"/>
                <a:cs typeface="Montserrat black"/>
              </a:rPr>
              <a:t>SOURCE WATER FOR</a:t>
            </a:r>
          </a:p>
          <a:p>
            <a:pPr algn="ctr"/>
            <a:r>
              <a:rPr lang="en-US" sz="1000" dirty="0">
                <a:latin typeface="Montserrat black"/>
                <a:cs typeface="Montserrat black"/>
              </a:rPr>
              <a:t>HYRDROFRACTURING</a:t>
            </a:r>
          </a:p>
        </p:txBody>
      </p:sp>
      <p:pic>
        <p:nvPicPr>
          <p:cNvPr id="14" name="Picture 13" descr="PortPitt-Logo__Stacked_Blue_RGB.png"/>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pic>
        <p:nvPicPr>
          <p:cNvPr id="8" name="Picture 7" descr="5Asset 1@2x.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73" y="1743656"/>
            <a:ext cx="1512453" cy="1512453"/>
          </a:xfrm>
          <a:prstGeom prst="rect">
            <a:avLst/>
          </a:prstGeom>
        </p:spPr>
      </p:pic>
    </p:spTree>
    <p:extLst>
      <p:ext uri="{BB962C8B-B14F-4D97-AF65-F5344CB8AC3E}">
        <p14:creationId xmlns:p14="http://schemas.microsoft.com/office/powerpoint/2010/main" val="3274487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41293" y="2997350"/>
            <a:ext cx="2832707" cy="1708160"/>
          </a:xfrm>
          <a:prstGeom prst="rect">
            <a:avLst/>
          </a:prstGeom>
          <a:noFill/>
        </p:spPr>
        <p:txBody>
          <a:bodyPr wrap="square" rtlCol="0">
            <a:spAutoFit/>
          </a:bodyPr>
          <a:lstStyle/>
          <a:p>
            <a:r>
              <a:rPr lang="en-US" sz="1500" b="1" dirty="0">
                <a:latin typeface="Montserrat"/>
                <a:cs typeface="Montserrat"/>
              </a:rPr>
              <a:t>Five dams in the Port District have hydropower facilities. Four are operational.</a:t>
            </a:r>
            <a:br>
              <a:rPr lang="en-US" sz="1500" b="1" dirty="0">
                <a:latin typeface="Montserrat"/>
                <a:cs typeface="Montserrat"/>
              </a:rPr>
            </a:br>
            <a:endParaRPr lang="en-US" sz="1500" b="1" dirty="0">
              <a:latin typeface="Montserrat"/>
              <a:cs typeface="Montserrat"/>
            </a:endParaRPr>
          </a:p>
          <a:p>
            <a:r>
              <a:rPr lang="en-US" sz="1500" b="1" dirty="0">
                <a:latin typeface="Montserrat"/>
                <a:cs typeface="Montserrat"/>
              </a:rPr>
              <a:t>Seven new hydropower facilities are proposed.</a:t>
            </a:r>
          </a:p>
        </p:txBody>
      </p:sp>
      <p:sp>
        <p:nvSpPr>
          <p:cNvPr id="11" name="Title 1"/>
          <p:cNvSpPr txBox="1">
            <a:spLocks/>
          </p:cNvSpPr>
          <p:nvPr/>
        </p:nvSpPr>
        <p:spPr>
          <a:xfrm>
            <a:off x="506730" y="-10160"/>
            <a:ext cx="7225720" cy="1203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9BDF"/>
                </a:solidFill>
                <a:latin typeface="Montserrat Black"/>
                <a:cs typeface="Montserrat Black"/>
              </a:rPr>
              <a:t>BENEFICIARIES OF </a:t>
            </a:r>
          </a:p>
          <a:p>
            <a:r>
              <a:rPr lang="en-US" sz="2800" dirty="0">
                <a:solidFill>
                  <a:srgbClr val="009BDF"/>
                </a:solidFill>
                <a:latin typeface="Montserrat Black"/>
                <a:cs typeface="Montserrat Black"/>
              </a:rPr>
              <a:t>NAVIGATION INFRASTRUCTURE</a:t>
            </a:r>
          </a:p>
        </p:txBody>
      </p:sp>
      <p:pic>
        <p:nvPicPr>
          <p:cNvPr id="12" name="Picture 11" descr="PortPitt-Logo__Stacked_Blue_RGB.png"/>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sp>
        <p:nvSpPr>
          <p:cNvPr id="14" name="Rectangle 13"/>
          <p:cNvSpPr/>
          <p:nvPr/>
        </p:nvSpPr>
        <p:spPr>
          <a:xfrm>
            <a:off x="4602480" y="1483360"/>
            <a:ext cx="3525520" cy="3373120"/>
          </a:xfrm>
          <a:prstGeom prst="rect">
            <a:avLst/>
          </a:prstGeom>
          <a:noFill/>
          <a:ln>
            <a:solidFill>
              <a:srgbClr val="009BD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latin typeface="Montserrat"/>
            </a:endParaRPr>
          </a:p>
        </p:txBody>
      </p:sp>
      <p:cxnSp>
        <p:nvCxnSpPr>
          <p:cNvPr id="15" name="Straight Connector 14"/>
          <p:cNvCxnSpPr/>
          <p:nvPr/>
        </p:nvCxnSpPr>
        <p:spPr>
          <a:xfrm>
            <a:off x="4602480" y="2570480"/>
            <a:ext cx="3515360" cy="0"/>
          </a:xfrm>
          <a:prstGeom prst="line">
            <a:avLst/>
          </a:prstGeom>
          <a:ln>
            <a:solidFill>
              <a:srgbClr val="009BDF"/>
            </a:solidFill>
          </a:ln>
        </p:spPr>
        <p:style>
          <a:lnRef idx="2">
            <a:schemeClr val="accent1"/>
          </a:lnRef>
          <a:fillRef idx="0">
            <a:schemeClr val="accent1"/>
          </a:fillRef>
          <a:effectRef idx="1">
            <a:schemeClr val="accent1"/>
          </a:effectRef>
          <a:fontRef idx="minor">
            <a:schemeClr val="tx1"/>
          </a:fontRef>
        </p:style>
      </p:cxnSp>
      <p:pic>
        <p:nvPicPr>
          <p:cNvPr id="10" name="Picture 9" descr="4Asset 7.png"/>
          <p:cNvPicPr>
            <a:picLocks noChangeAspect="1"/>
          </p:cNvPicPr>
          <p:nvPr/>
        </p:nvPicPr>
        <p:blipFill rotWithShape="1">
          <a:blip r:embed="rId3">
            <a:extLst>
              <a:ext uri="{28A0092B-C50C-407E-A947-70E740481C1C}">
                <a14:useLocalDpi xmlns:a14="http://schemas.microsoft.com/office/drawing/2010/main" val="0"/>
              </a:ext>
            </a:extLst>
          </a:blip>
          <a:srcRect t="-8510" b="44432"/>
          <a:stretch/>
        </p:blipFill>
        <p:spPr>
          <a:xfrm>
            <a:off x="5278120" y="1651000"/>
            <a:ext cx="2148840" cy="438727"/>
          </a:xfrm>
          <a:prstGeom prst="rect">
            <a:avLst/>
          </a:prstGeom>
        </p:spPr>
      </p:pic>
      <p:pic>
        <p:nvPicPr>
          <p:cNvPr id="16" name="Picture 15" descr="4Asset 6.png"/>
          <p:cNvPicPr>
            <a:picLocks noChangeAspect="1"/>
          </p:cNvPicPr>
          <p:nvPr/>
        </p:nvPicPr>
        <p:blipFill rotWithShape="1">
          <a:blip r:embed="rId4">
            <a:extLst>
              <a:ext uri="{28A0092B-C50C-407E-A947-70E740481C1C}">
                <a14:useLocalDpi xmlns:a14="http://schemas.microsoft.com/office/drawing/2010/main" val="0"/>
              </a:ext>
            </a:extLst>
          </a:blip>
          <a:srcRect t="9143" r="-5276"/>
          <a:stretch/>
        </p:blipFill>
        <p:spPr>
          <a:xfrm>
            <a:off x="-91440" y="1026160"/>
            <a:ext cx="4257040" cy="4208780"/>
          </a:xfrm>
          <a:prstGeom prst="rect">
            <a:avLst/>
          </a:prstGeom>
        </p:spPr>
      </p:pic>
      <p:sp>
        <p:nvSpPr>
          <p:cNvPr id="13" name="TextBox 12"/>
          <p:cNvSpPr txBox="1"/>
          <p:nvPr/>
        </p:nvSpPr>
        <p:spPr>
          <a:xfrm>
            <a:off x="4948928" y="2085260"/>
            <a:ext cx="1574254" cy="400110"/>
          </a:xfrm>
          <a:prstGeom prst="rect">
            <a:avLst/>
          </a:prstGeom>
          <a:noFill/>
        </p:spPr>
        <p:txBody>
          <a:bodyPr wrap="square" rtlCol="0">
            <a:spAutoFit/>
          </a:bodyPr>
          <a:lstStyle/>
          <a:p>
            <a:pPr algn="ctr"/>
            <a:r>
              <a:rPr lang="en-US" sz="1000" b="1" dirty="0">
                <a:latin typeface="Montserrat"/>
                <a:cs typeface="Montserrat"/>
              </a:rPr>
              <a:t>LOCK/DAM WITH</a:t>
            </a:r>
          </a:p>
          <a:p>
            <a:pPr algn="ctr"/>
            <a:r>
              <a:rPr lang="en-US" sz="1000" b="1" dirty="0">
                <a:latin typeface="Montserrat"/>
                <a:cs typeface="Montserrat"/>
              </a:rPr>
              <a:t>HYDROPOWER</a:t>
            </a:r>
          </a:p>
        </p:txBody>
      </p:sp>
      <p:sp>
        <p:nvSpPr>
          <p:cNvPr id="18" name="TextBox 17"/>
          <p:cNvSpPr txBox="1"/>
          <p:nvPr/>
        </p:nvSpPr>
        <p:spPr>
          <a:xfrm>
            <a:off x="6392110" y="2085260"/>
            <a:ext cx="1274070" cy="400110"/>
          </a:xfrm>
          <a:prstGeom prst="rect">
            <a:avLst/>
          </a:prstGeom>
          <a:noFill/>
        </p:spPr>
        <p:txBody>
          <a:bodyPr wrap="square" rtlCol="0">
            <a:spAutoFit/>
          </a:bodyPr>
          <a:lstStyle/>
          <a:p>
            <a:pPr algn="ctr"/>
            <a:r>
              <a:rPr lang="en-US" sz="1000" b="1" dirty="0">
                <a:latin typeface="Montserrat"/>
                <a:cs typeface="Montserrat"/>
              </a:rPr>
              <a:t>PROPOSED</a:t>
            </a:r>
          </a:p>
          <a:p>
            <a:pPr algn="ctr"/>
            <a:r>
              <a:rPr lang="en-US" sz="1000" b="1" dirty="0">
                <a:latin typeface="Montserrat"/>
                <a:cs typeface="Montserrat"/>
              </a:rPr>
              <a:t>HYDROPOWER</a:t>
            </a:r>
          </a:p>
        </p:txBody>
      </p:sp>
    </p:spTree>
    <p:extLst>
      <p:ext uri="{BB962C8B-B14F-4D97-AF65-F5344CB8AC3E}">
        <p14:creationId xmlns:p14="http://schemas.microsoft.com/office/powerpoint/2010/main" val="844360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932" y="1297823"/>
            <a:ext cx="3508865" cy="175580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8943" y="1297823"/>
            <a:ext cx="3463302" cy="173300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933" y="3159665"/>
            <a:ext cx="3508863" cy="175169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3357" y="3180080"/>
            <a:ext cx="3469212" cy="1735962"/>
          </a:xfrm>
          <a:prstGeom prst="rect">
            <a:avLst/>
          </a:prstGeom>
        </p:spPr>
      </p:pic>
      <p:sp>
        <p:nvSpPr>
          <p:cNvPr id="11" name="TextBox 10"/>
          <p:cNvSpPr txBox="1"/>
          <p:nvPr/>
        </p:nvSpPr>
        <p:spPr>
          <a:xfrm>
            <a:off x="477824" y="2680257"/>
            <a:ext cx="3724722" cy="292388"/>
          </a:xfrm>
          <a:prstGeom prst="rect">
            <a:avLst/>
          </a:prstGeom>
          <a:noFill/>
        </p:spPr>
        <p:txBody>
          <a:bodyPr wrap="square" rtlCol="0">
            <a:spAutoFit/>
          </a:bodyPr>
          <a:lstStyle/>
          <a:p>
            <a:pPr algn="ctr"/>
            <a:r>
              <a:rPr lang="en-US" sz="1300" dirty="0">
                <a:solidFill>
                  <a:schemeClr val="bg1"/>
                </a:solidFill>
                <a:latin typeface="Montserrat Black"/>
                <a:cs typeface="Montserrat Black"/>
              </a:rPr>
              <a:t>Allegheny River Lock and Dam 5</a:t>
            </a:r>
          </a:p>
        </p:txBody>
      </p:sp>
      <p:sp>
        <p:nvSpPr>
          <p:cNvPr id="13" name="TextBox 12"/>
          <p:cNvSpPr txBox="1"/>
          <p:nvPr/>
        </p:nvSpPr>
        <p:spPr>
          <a:xfrm>
            <a:off x="4417146" y="2684867"/>
            <a:ext cx="3349377" cy="292388"/>
          </a:xfrm>
          <a:prstGeom prst="rect">
            <a:avLst/>
          </a:prstGeom>
          <a:noFill/>
        </p:spPr>
        <p:txBody>
          <a:bodyPr wrap="square" rtlCol="0">
            <a:spAutoFit/>
          </a:bodyPr>
          <a:lstStyle/>
          <a:p>
            <a:pPr algn="ctr"/>
            <a:r>
              <a:rPr lang="en-US" sz="1300" dirty="0">
                <a:solidFill>
                  <a:srgbClr val="FFFFFF"/>
                </a:solidFill>
                <a:latin typeface="Montserrat Black"/>
                <a:cs typeface="Montserrat Black"/>
              </a:rPr>
              <a:t>Allegheny River Lock and Dam 6</a:t>
            </a:r>
          </a:p>
        </p:txBody>
      </p:sp>
      <p:sp>
        <p:nvSpPr>
          <p:cNvPr id="15" name="TextBox 14"/>
          <p:cNvSpPr txBox="1"/>
          <p:nvPr/>
        </p:nvSpPr>
        <p:spPr>
          <a:xfrm>
            <a:off x="657465" y="4546209"/>
            <a:ext cx="3349377" cy="292388"/>
          </a:xfrm>
          <a:prstGeom prst="rect">
            <a:avLst/>
          </a:prstGeom>
          <a:noFill/>
        </p:spPr>
        <p:txBody>
          <a:bodyPr wrap="square" rtlCol="0">
            <a:spAutoFit/>
          </a:bodyPr>
          <a:lstStyle/>
          <a:p>
            <a:pPr algn="ctr"/>
            <a:r>
              <a:rPr lang="en-US" sz="1300" dirty="0">
                <a:solidFill>
                  <a:srgbClr val="FFFFFF"/>
                </a:solidFill>
                <a:latin typeface="Montserrat Black"/>
                <a:cs typeface="Montserrat Black"/>
              </a:rPr>
              <a:t>Allegheny River Lock and Dam 8</a:t>
            </a:r>
          </a:p>
        </p:txBody>
      </p:sp>
      <p:sp>
        <p:nvSpPr>
          <p:cNvPr id="16" name="TextBox 15"/>
          <p:cNvSpPr txBox="1"/>
          <p:nvPr/>
        </p:nvSpPr>
        <p:spPr>
          <a:xfrm>
            <a:off x="4443342" y="4545138"/>
            <a:ext cx="3349377" cy="292388"/>
          </a:xfrm>
          <a:prstGeom prst="rect">
            <a:avLst/>
          </a:prstGeom>
          <a:noFill/>
        </p:spPr>
        <p:txBody>
          <a:bodyPr wrap="square" rtlCol="0">
            <a:spAutoFit/>
          </a:bodyPr>
          <a:lstStyle/>
          <a:p>
            <a:pPr algn="ctr"/>
            <a:r>
              <a:rPr lang="en-US" sz="1300" dirty="0">
                <a:solidFill>
                  <a:srgbClr val="FFFFFF"/>
                </a:solidFill>
                <a:latin typeface="Montserrat Black"/>
                <a:cs typeface="Montserrat Black"/>
              </a:rPr>
              <a:t>Allegheny River Lock and Dam 9</a:t>
            </a:r>
          </a:p>
        </p:txBody>
      </p:sp>
      <p:sp>
        <p:nvSpPr>
          <p:cNvPr id="14" name="Title 1"/>
          <p:cNvSpPr txBox="1">
            <a:spLocks/>
          </p:cNvSpPr>
          <p:nvPr/>
        </p:nvSpPr>
        <p:spPr>
          <a:xfrm>
            <a:off x="506730" y="-10160"/>
            <a:ext cx="8901430" cy="1203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9BDF"/>
                </a:solidFill>
                <a:latin typeface="Montserrat Black"/>
                <a:cs typeface="Montserrat Black"/>
              </a:rPr>
              <a:t>BENEFICIARIES OF NAVIGATION INFRASTRUCTURE - HYDROPOWER</a:t>
            </a:r>
          </a:p>
        </p:txBody>
      </p:sp>
      <p:pic>
        <p:nvPicPr>
          <p:cNvPr id="17" name="Picture 16" descr="PortPitt-Logo__Stacked_Blue_RGB.png"/>
          <p:cNvPicPr>
            <a:picLocks noChangeAspect="1"/>
          </p:cNvPicPr>
          <p:nvPr/>
        </p:nvPicPr>
        <p:blipFill rotWithShape="1">
          <a:blip r:embed="rId6"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spTree>
    <p:extLst>
      <p:ext uri="{BB962C8B-B14F-4D97-AF65-F5344CB8AC3E}">
        <p14:creationId xmlns:p14="http://schemas.microsoft.com/office/powerpoint/2010/main" val="144204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Asset 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0" y="71120"/>
            <a:ext cx="4384400" cy="5022674"/>
          </a:xfrm>
          <a:prstGeom prst="rect">
            <a:avLst/>
          </a:prstGeom>
        </p:spPr>
      </p:pic>
      <p:pic>
        <p:nvPicPr>
          <p:cNvPr id="3" name="Picture 2" descr="4Asset 4.png"/>
          <p:cNvPicPr>
            <a:picLocks noChangeAspect="1"/>
          </p:cNvPicPr>
          <p:nvPr/>
        </p:nvPicPr>
        <p:blipFill rotWithShape="1">
          <a:blip r:embed="rId3">
            <a:extLst>
              <a:ext uri="{28A0092B-C50C-407E-A947-70E740481C1C}">
                <a14:useLocalDpi xmlns:a14="http://schemas.microsoft.com/office/drawing/2010/main" val="0"/>
              </a:ext>
            </a:extLst>
          </a:blip>
          <a:srcRect t="-12149" b="45844"/>
          <a:stretch/>
        </p:blipFill>
        <p:spPr>
          <a:xfrm>
            <a:off x="5830752" y="1731819"/>
            <a:ext cx="2724430" cy="519545"/>
          </a:xfrm>
          <a:prstGeom prst="rect">
            <a:avLst/>
          </a:prstGeom>
        </p:spPr>
      </p:pic>
      <p:pic>
        <p:nvPicPr>
          <p:cNvPr id="7" name="Picture 6" descr="4Asset 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7974" y="71120"/>
            <a:ext cx="1966481" cy="4947920"/>
          </a:xfrm>
          <a:prstGeom prst="rect">
            <a:avLst/>
          </a:prstGeom>
        </p:spPr>
      </p:pic>
      <p:sp>
        <p:nvSpPr>
          <p:cNvPr id="9" name="Rectangle 8"/>
          <p:cNvSpPr/>
          <p:nvPr/>
        </p:nvSpPr>
        <p:spPr>
          <a:xfrm>
            <a:off x="5496560" y="1635760"/>
            <a:ext cx="3525520" cy="3373120"/>
          </a:xfrm>
          <a:prstGeom prst="rect">
            <a:avLst/>
          </a:prstGeom>
          <a:noFill/>
          <a:ln>
            <a:solidFill>
              <a:srgbClr val="009BD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latin typeface="Montserrat"/>
            </a:endParaRPr>
          </a:p>
        </p:txBody>
      </p:sp>
      <p:cxnSp>
        <p:nvCxnSpPr>
          <p:cNvPr id="11" name="Straight Connector 10"/>
          <p:cNvCxnSpPr/>
          <p:nvPr/>
        </p:nvCxnSpPr>
        <p:spPr>
          <a:xfrm>
            <a:off x="5496560" y="2722880"/>
            <a:ext cx="3515360" cy="0"/>
          </a:xfrm>
          <a:prstGeom prst="line">
            <a:avLst/>
          </a:prstGeom>
          <a:ln>
            <a:solidFill>
              <a:srgbClr val="009BDF"/>
            </a:solidFill>
          </a:ln>
        </p:spPr>
        <p:style>
          <a:lnRef idx="2">
            <a:schemeClr val="accent1"/>
          </a:lnRef>
          <a:fillRef idx="0">
            <a:schemeClr val="accent1"/>
          </a:fillRef>
          <a:effectRef idx="1">
            <a:schemeClr val="accent1"/>
          </a:effectRef>
          <a:fontRef idx="minor">
            <a:schemeClr val="tx1"/>
          </a:fontRef>
        </p:style>
      </p:cxnSp>
      <p:pic>
        <p:nvPicPr>
          <p:cNvPr id="12" name="Picture 11" descr="Asset 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080" y="3009838"/>
            <a:ext cx="2052320" cy="1701924"/>
          </a:xfrm>
          <a:prstGeom prst="rect">
            <a:avLst/>
          </a:prstGeom>
        </p:spPr>
      </p:pic>
      <p:pic>
        <p:nvPicPr>
          <p:cNvPr id="13" name="Picture 12" descr="PortPitt-Logo__Stacked_Blue_RGB.png"/>
          <p:cNvPicPr>
            <a:picLocks noChangeAspect="1"/>
          </p:cNvPicPr>
          <p:nvPr/>
        </p:nvPicPr>
        <p:blipFill rotWithShape="1">
          <a:blip r:embed="rId6"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sp>
        <p:nvSpPr>
          <p:cNvPr id="14" name="Title 1"/>
          <p:cNvSpPr txBox="1">
            <a:spLocks/>
          </p:cNvSpPr>
          <p:nvPr/>
        </p:nvSpPr>
        <p:spPr>
          <a:xfrm>
            <a:off x="5496560" y="680720"/>
            <a:ext cx="3515360" cy="1203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latin typeface="Montserrat Black"/>
                <a:cs typeface="Montserrat Black"/>
              </a:rPr>
              <a:t>LOCKS &amp; DAMS</a:t>
            </a:r>
          </a:p>
        </p:txBody>
      </p:sp>
      <p:cxnSp>
        <p:nvCxnSpPr>
          <p:cNvPr id="15" name="Straight Connector 14"/>
          <p:cNvCxnSpPr/>
          <p:nvPr/>
        </p:nvCxnSpPr>
        <p:spPr>
          <a:xfrm>
            <a:off x="5496560" y="1442720"/>
            <a:ext cx="3515360" cy="0"/>
          </a:xfrm>
          <a:prstGeom prst="line">
            <a:avLst/>
          </a:prstGeom>
          <a:ln w="76200" cmpd="sng">
            <a:solidFill>
              <a:srgbClr val="009BDF"/>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664748" y="2258442"/>
            <a:ext cx="1274070" cy="246221"/>
          </a:xfrm>
          <a:prstGeom prst="rect">
            <a:avLst/>
          </a:prstGeom>
          <a:noFill/>
        </p:spPr>
        <p:txBody>
          <a:bodyPr wrap="square" rtlCol="0">
            <a:spAutoFit/>
          </a:bodyPr>
          <a:lstStyle/>
          <a:p>
            <a:pPr algn="ctr"/>
            <a:r>
              <a:rPr lang="en-US" sz="1000" b="1" dirty="0">
                <a:latin typeface="Montserrat"/>
                <a:cs typeface="Montserrat"/>
              </a:rPr>
              <a:t>LOCKS &amp; DAMS</a:t>
            </a:r>
          </a:p>
        </p:txBody>
      </p:sp>
      <p:sp>
        <p:nvSpPr>
          <p:cNvPr id="19" name="TextBox 18"/>
          <p:cNvSpPr txBox="1"/>
          <p:nvPr/>
        </p:nvSpPr>
        <p:spPr>
          <a:xfrm>
            <a:off x="6634565" y="2258442"/>
            <a:ext cx="1274070" cy="246221"/>
          </a:xfrm>
          <a:prstGeom prst="rect">
            <a:avLst/>
          </a:prstGeom>
          <a:noFill/>
        </p:spPr>
        <p:txBody>
          <a:bodyPr wrap="square" rtlCol="0">
            <a:spAutoFit/>
          </a:bodyPr>
          <a:lstStyle/>
          <a:p>
            <a:pPr algn="ctr"/>
            <a:r>
              <a:rPr lang="en-US" sz="1000" b="1" dirty="0">
                <a:latin typeface="Montserrat"/>
                <a:cs typeface="Montserrat"/>
              </a:rPr>
              <a:t>RIVERS</a:t>
            </a:r>
          </a:p>
        </p:txBody>
      </p:sp>
      <p:sp>
        <p:nvSpPr>
          <p:cNvPr id="20" name="TextBox 19"/>
          <p:cNvSpPr txBox="1"/>
          <p:nvPr/>
        </p:nvSpPr>
        <p:spPr>
          <a:xfrm>
            <a:off x="7558201" y="2246897"/>
            <a:ext cx="1274070" cy="400110"/>
          </a:xfrm>
          <a:prstGeom prst="rect">
            <a:avLst/>
          </a:prstGeom>
          <a:noFill/>
        </p:spPr>
        <p:txBody>
          <a:bodyPr wrap="square" rtlCol="0">
            <a:spAutoFit/>
          </a:bodyPr>
          <a:lstStyle/>
          <a:p>
            <a:pPr algn="ctr"/>
            <a:r>
              <a:rPr lang="en-US" sz="1000" b="1" dirty="0">
                <a:latin typeface="Montserrat"/>
                <a:cs typeface="Montserrat"/>
              </a:rPr>
              <a:t>INTERSTATE</a:t>
            </a:r>
          </a:p>
          <a:p>
            <a:pPr algn="ctr"/>
            <a:r>
              <a:rPr lang="en-US" sz="1000" b="1" dirty="0">
                <a:latin typeface="Montserrat"/>
                <a:cs typeface="Montserrat"/>
              </a:rPr>
              <a:t>HIGHWAYS</a:t>
            </a:r>
          </a:p>
        </p:txBody>
      </p:sp>
    </p:spTree>
    <p:extLst>
      <p:ext uri="{BB962C8B-B14F-4D97-AF65-F5344CB8AC3E}">
        <p14:creationId xmlns:p14="http://schemas.microsoft.com/office/powerpoint/2010/main" val="2027620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90160" y="1503726"/>
            <a:ext cx="3973022" cy="2893100"/>
          </a:xfrm>
          <a:prstGeom prst="rect">
            <a:avLst/>
          </a:prstGeom>
        </p:spPr>
        <p:txBody>
          <a:bodyPr wrap="square">
            <a:spAutoFit/>
          </a:bodyPr>
          <a:lstStyle/>
          <a:p>
            <a:r>
              <a:rPr lang="en-US" sz="1300" dirty="0">
                <a:latin typeface="Montserrat"/>
                <a:cs typeface="Montserrat"/>
              </a:rPr>
              <a:t>Unreliable system requires development of contingency plans, including construction of access roads and rail spurs that would allow transportation by other modes if necessary.</a:t>
            </a:r>
          </a:p>
          <a:p>
            <a:endParaRPr lang="en-US" sz="1300" dirty="0">
              <a:latin typeface="Montserrat"/>
              <a:cs typeface="Montserrat"/>
            </a:endParaRPr>
          </a:p>
          <a:p>
            <a:r>
              <a:rPr lang="en-US" sz="1300" dirty="0">
                <a:latin typeface="Montserrat"/>
                <a:cs typeface="Montserrat"/>
              </a:rPr>
              <a:t>At best, unscheduled closures results in delays, use of alternative modes, increased production from alternative plants and/or mines.</a:t>
            </a:r>
          </a:p>
          <a:p>
            <a:endParaRPr lang="en-US" sz="1300" dirty="0">
              <a:latin typeface="Montserrat"/>
              <a:cs typeface="Montserrat"/>
            </a:endParaRPr>
          </a:p>
          <a:p>
            <a:r>
              <a:rPr lang="en-US" sz="1300" dirty="0">
                <a:latin typeface="Montserrat"/>
                <a:cs typeface="Montserrat"/>
              </a:rPr>
              <a:t>At worst, an unreliable or closed systems results in a deterioration of the market position of area businesses to the point that some may close.</a:t>
            </a:r>
          </a:p>
        </p:txBody>
      </p:sp>
      <p:sp>
        <p:nvSpPr>
          <p:cNvPr id="4" name="Rectangle 3"/>
          <p:cNvSpPr/>
          <p:nvPr/>
        </p:nvSpPr>
        <p:spPr>
          <a:xfrm>
            <a:off x="4823095" y="1215302"/>
            <a:ext cx="4066904" cy="323165"/>
          </a:xfrm>
          <a:prstGeom prst="rect">
            <a:avLst/>
          </a:prstGeom>
        </p:spPr>
        <p:txBody>
          <a:bodyPr wrap="square">
            <a:spAutoFit/>
          </a:bodyPr>
          <a:lstStyle/>
          <a:p>
            <a:r>
              <a:rPr lang="en-US" sz="1500" b="1" dirty="0">
                <a:latin typeface="Montserrat Black"/>
                <a:cs typeface="Montserrat Black"/>
              </a:rPr>
              <a:t>UNSCHEDULED LOCK CLOSURE DAYS</a:t>
            </a:r>
            <a:endParaRPr lang="en-US" sz="1500" dirty="0">
              <a:latin typeface="Montserrat Black"/>
              <a:cs typeface="Montserrat Black"/>
            </a:endParaRPr>
          </a:p>
        </p:txBody>
      </p:sp>
      <p:pic>
        <p:nvPicPr>
          <p:cNvPr id="7" name="Picture 6" descr="PortPitt-Logo__Stacked_Blue_RGB.png"/>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sp>
        <p:nvSpPr>
          <p:cNvPr id="8" name="Rectangle 7"/>
          <p:cNvSpPr/>
          <p:nvPr/>
        </p:nvSpPr>
        <p:spPr>
          <a:xfrm>
            <a:off x="4812935" y="1497012"/>
            <a:ext cx="521064" cy="323165"/>
          </a:xfrm>
          <a:prstGeom prst="rect">
            <a:avLst/>
          </a:prstGeom>
        </p:spPr>
        <p:txBody>
          <a:bodyPr wrap="square">
            <a:spAutoFit/>
          </a:bodyPr>
          <a:lstStyle/>
          <a:p>
            <a:r>
              <a:rPr lang="en-US" sz="1500" b="1" dirty="0">
                <a:solidFill>
                  <a:srgbClr val="009BDF"/>
                </a:solidFill>
                <a:latin typeface="Montserrat Black"/>
                <a:cs typeface="Montserrat Black"/>
              </a:rPr>
              <a:t>1.</a:t>
            </a:r>
            <a:endParaRPr lang="en-US" sz="1500" dirty="0">
              <a:solidFill>
                <a:srgbClr val="009BDF"/>
              </a:solidFill>
              <a:latin typeface="Montserrat Black"/>
              <a:cs typeface="Montserrat Black"/>
            </a:endParaRPr>
          </a:p>
        </p:txBody>
      </p:sp>
      <p:sp>
        <p:nvSpPr>
          <p:cNvPr id="9" name="Rectangle 8"/>
          <p:cNvSpPr/>
          <p:nvPr/>
        </p:nvSpPr>
        <p:spPr>
          <a:xfrm>
            <a:off x="4812935" y="2483020"/>
            <a:ext cx="521064" cy="629758"/>
          </a:xfrm>
          <a:prstGeom prst="rect">
            <a:avLst/>
          </a:prstGeom>
        </p:spPr>
        <p:txBody>
          <a:bodyPr wrap="square">
            <a:spAutoFit/>
          </a:bodyPr>
          <a:lstStyle/>
          <a:p>
            <a:r>
              <a:rPr lang="en-US" sz="1500" b="1" dirty="0">
                <a:solidFill>
                  <a:srgbClr val="009BDF"/>
                </a:solidFill>
                <a:latin typeface="Montserrat Black"/>
                <a:cs typeface="Montserrat Black"/>
              </a:rPr>
              <a:t>2.</a:t>
            </a:r>
            <a:endParaRPr lang="en-US" sz="1500" dirty="0">
              <a:solidFill>
                <a:srgbClr val="009BDF"/>
              </a:solidFill>
              <a:latin typeface="Montserrat Black"/>
              <a:cs typeface="Montserrat Black"/>
            </a:endParaRPr>
          </a:p>
        </p:txBody>
      </p:sp>
      <p:sp>
        <p:nvSpPr>
          <p:cNvPr id="10" name="Rectangle 9"/>
          <p:cNvSpPr/>
          <p:nvPr/>
        </p:nvSpPr>
        <p:spPr>
          <a:xfrm>
            <a:off x="4812935" y="3497144"/>
            <a:ext cx="521064" cy="323165"/>
          </a:xfrm>
          <a:prstGeom prst="rect">
            <a:avLst/>
          </a:prstGeom>
        </p:spPr>
        <p:txBody>
          <a:bodyPr wrap="square">
            <a:spAutoFit/>
          </a:bodyPr>
          <a:lstStyle/>
          <a:p>
            <a:r>
              <a:rPr lang="en-US" sz="1500" b="1" dirty="0">
                <a:solidFill>
                  <a:srgbClr val="009BDF"/>
                </a:solidFill>
                <a:latin typeface="Montserrat Black"/>
                <a:cs typeface="Montserrat Black"/>
              </a:rPr>
              <a:t>3.</a:t>
            </a:r>
            <a:endParaRPr lang="en-US" sz="1500" dirty="0">
              <a:solidFill>
                <a:srgbClr val="009BDF"/>
              </a:solidFill>
              <a:latin typeface="Montserrat Black"/>
              <a:cs typeface="Montserrat Black"/>
            </a:endParaRPr>
          </a:p>
        </p:txBody>
      </p:sp>
      <p:sp>
        <p:nvSpPr>
          <p:cNvPr id="11" name="Title 1"/>
          <p:cNvSpPr txBox="1">
            <a:spLocks/>
          </p:cNvSpPr>
          <p:nvPr/>
        </p:nvSpPr>
        <p:spPr>
          <a:xfrm>
            <a:off x="506730" y="-10160"/>
            <a:ext cx="8901430" cy="1203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9BDF"/>
                </a:solidFill>
                <a:latin typeface="Montserrat Black"/>
                <a:cs typeface="Montserrat Black"/>
              </a:rPr>
              <a:t>IMPACT OF CATASTROPHIC</a:t>
            </a:r>
          </a:p>
          <a:p>
            <a:r>
              <a:rPr lang="en-US" sz="2800" dirty="0">
                <a:solidFill>
                  <a:srgbClr val="009BDF"/>
                </a:solidFill>
                <a:latin typeface="Montserrat Black"/>
                <a:cs typeface="Montserrat Black"/>
              </a:rPr>
              <a:t>FAILURE AND LOCK CLOSURE</a:t>
            </a:r>
          </a:p>
        </p:txBody>
      </p:sp>
      <p:pic>
        <p:nvPicPr>
          <p:cNvPr id="14" name="Picture 13" descr="5Asset 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1270654"/>
            <a:ext cx="4277360" cy="3593446"/>
          </a:xfrm>
          <a:prstGeom prst="rect">
            <a:avLst/>
          </a:prstGeom>
        </p:spPr>
      </p:pic>
    </p:spTree>
    <p:extLst>
      <p:ext uri="{BB962C8B-B14F-4D97-AF65-F5344CB8AC3E}">
        <p14:creationId xmlns:p14="http://schemas.microsoft.com/office/powerpoint/2010/main" val="297409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8763" y="1"/>
            <a:ext cx="6846474" cy="5134856"/>
          </a:xfrm>
          <a:prstGeom prst="rect">
            <a:avLst/>
          </a:prstGeom>
        </p:spPr>
      </p:pic>
      <p:pic>
        <p:nvPicPr>
          <p:cNvPr id="3" name="Picture 2" descr="PortPitt-Logo__Stacked_Blue_RGB.png"/>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spTree>
    <p:extLst>
      <p:ext uri="{BB962C8B-B14F-4D97-AF65-F5344CB8AC3E}">
        <p14:creationId xmlns:p14="http://schemas.microsoft.com/office/powerpoint/2010/main" val="2005456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rge and sunflare pgh skyline (1).jpg"/>
          <p:cNvPicPr>
            <a:picLocks noChangeAspect="1"/>
          </p:cNvPicPr>
          <p:nvPr/>
        </p:nvPicPr>
        <p:blipFill rotWithShape="1">
          <a:blip r:embed="rId2" cstate="print">
            <a:extLst>
              <a:ext uri="{28A0092B-C50C-407E-A947-70E740481C1C}">
                <a14:useLocalDpi xmlns:a14="http://schemas.microsoft.com/office/drawing/2010/main" val="0"/>
              </a:ext>
            </a:extLst>
          </a:blip>
          <a:srcRect l="1" t="18031" r="2491" b="-2"/>
          <a:stretch/>
        </p:blipFill>
        <p:spPr>
          <a:xfrm>
            <a:off x="0" y="0"/>
            <a:ext cx="9144000" cy="5143500"/>
          </a:xfrm>
          <a:prstGeom prst="rect">
            <a:avLst/>
          </a:prstGeom>
        </p:spPr>
      </p:pic>
      <p:sp>
        <p:nvSpPr>
          <p:cNvPr id="7" name="Rectangle 6"/>
          <p:cNvSpPr/>
          <p:nvPr/>
        </p:nvSpPr>
        <p:spPr>
          <a:xfrm>
            <a:off x="0" y="0"/>
            <a:ext cx="9144000" cy="5143500"/>
          </a:xfrm>
          <a:prstGeom prst="rect">
            <a:avLst/>
          </a:prstGeom>
          <a:solidFill>
            <a:srgbClr val="009BDF">
              <a:alpha val="6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a:endParaRPr>
          </a:p>
        </p:txBody>
      </p:sp>
      <p:sp>
        <p:nvSpPr>
          <p:cNvPr id="3" name="Content Placeholder 2"/>
          <p:cNvSpPr>
            <a:spLocks noGrp="1"/>
          </p:cNvSpPr>
          <p:nvPr>
            <p:ph idx="1"/>
          </p:nvPr>
        </p:nvSpPr>
        <p:spPr>
          <a:xfrm>
            <a:off x="1119909" y="802641"/>
            <a:ext cx="6904182" cy="2915682"/>
          </a:xfrm>
        </p:spPr>
        <p:txBody>
          <a:bodyPr>
            <a:normAutofit/>
          </a:bodyPr>
          <a:lstStyle/>
          <a:p>
            <a:pPr marL="0" indent="0" algn="ctr">
              <a:lnSpc>
                <a:spcPct val="150000"/>
              </a:lnSpc>
              <a:buNone/>
            </a:pPr>
            <a:br>
              <a:rPr lang="en-US" sz="1400" b="1" dirty="0">
                <a:solidFill>
                  <a:schemeClr val="bg1"/>
                </a:solidFill>
                <a:latin typeface="Montserrat bold"/>
                <a:cs typeface="Montserrat bold"/>
              </a:rPr>
            </a:br>
            <a:br>
              <a:rPr lang="en-US" sz="1400" b="1" dirty="0">
                <a:solidFill>
                  <a:schemeClr val="bg1"/>
                </a:solidFill>
                <a:latin typeface="Montserrat bold"/>
                <a:cs typeface="Montserrat bold"/>
              </a:rPr>
            </a:br>
            <a:br>
              <a:rPr lang="en-US" sz="1400" b="1" dirty="0">
                <a:solidFill>
                  <a:schemeClr val="bg1"/>
                </a:solidFill>
                <a:latin typeface="Montserrat bold"/>
                <a:cs typeface="Montserrat bold"/>
              </a:rPr>
            </a:br>
            <a:r>
              <a:rPr lang="en-US" sz="1400" b="1" dirty="0">
                <a:solidFill>
                  <a:schemeClr val="bg1"/>
                </a:solidFill>
                <a:latin typeface="Montserrat bold"/>
                <a:cs typeface="Montserrat bold"/>
              </a:rPr>
              <a:t>To promote the commercial use and development of the inland </a:t>
            </a:r>
            <a:br>
              <a:rPr lang="en-US" sz="1400" b="1" dirty="0">
                <a:solidFill>
                  <a:schemeClr val="bg1"/>
                </a:solidFill>
                <a:latin typeface="Montserrat bold"/>
                <a:cs typeface="Montserrat bold"/>
              </a:rPr>
            </a:br>
            <a:r>
              <a:rPr lang="en-US" sz="1400" b="1" dirty="0">
                <a:solidFill>
                  <a:schemeClr val="bg1"/>
                </a:solidFill>
                <a:latin typeface="Montserrat bold"/>
                <a:cs typeface="Montserrat bold"/>
              </a:rPr>
              <a:t>waterway-intermodal transportation system and to integrate that system into the economic, recreational, environmental and intermodal future of the residents and industries of southwestern Pennsylvania.</a:t>
            </a:r>
          </a:p>
        </p:txBody>
      </p:sp>
      <p:pic>
        <p:nvPicPr>
          <p:cNvPr id="6" name="Picture 5" descr="PortPitt-Logo__Logomark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5600" y="506222"/>
            <a:ext cx="812800" cy="812800"/>
          </a:xfrm>
          <a:prstGeom prst="rect">
            <a:avLst/>
          </a:prstGeom>
        </p:spPr>
      </p:pic>
    </p:spTree>
    <p:extLst>
      <p:ext uri="{BB962C8B-B14F-4D97-AF65-F5344CB8AC3E}">
        <p14:creationId xmlns:p14="http://schemas.microsoft.com/office/powerpoint/2010/main" val="4032318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1" y="0"/>
            <a:ext cx="6857999" cy="5143500"/>
          </a:xfrm>
          <a:prstGeom prst="rect">
            <a:avLst/>
          </a:prstGeom>
        </p:spPr>
      </p:pic>
      <p:pic>
        <p:nvPicPr>
          <p:cNvPr id="3" name="Picture 2" descr="PortPitt-Logo__Stacked_Blue_RGB.png"/>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spTree>
    <p:extLst>
      <p:ext uri="{BB962C8B-B14F-4D97-AF65-F5344CB8AC3E}">
        <p14:creationId xmlns:p14="http://schemas.microsoft.com/office/powerpoint/2010/main" val="3834724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0"/>
          <p:cNvSpPr txBox="1">
            <a:spLocks noChangeArrowheads="1"/>
          </p:cNvSpPr>
          <p:nvPr/>
        </p:nvSpPr>
        <p:spPr bwMode="auto">
          <a:xfrm>
            <a:off x="523782" y="465739"/>
            <a:ext cx="7038883" cy="369332"/>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defRPr/>
            </a:pPr>
            <a:r>
              <a:rPr lang="en-US" dirty="0">
                <a:solidFill>
                  <a:srgbClr val="009BDF"/>
                </a:solidFill>
                <a:latin typeface="Montserrat Black" panose="00000A00000000000000" pitchFamily="2" charset="0"/>
              </a:rPr>
              <a:t>One 15-Barge Tow Equals 216 Rail Cars or 1,050 Trucks</a:t>
            </a:r>
          </a:p>
        </p:txBody>
      </p:sp>
      <p:grpSp>
        <p:nvGrpSpPr>
          <p:cNvPr id="2" name="Group 14"/>
          <p:cNvGrpSpPr>
            <a:grpSpLocks/>
          </p:cNvGrpSpPr>
          <p:nvPr/>
        </p:nvGrpSpPr>
        <p:grpSpPr bwMode="auto">
          <a:xfrm>
            <a:off x="1180730" y="1065320"/>
            <a:ext cx="3192436" cy="1233997"/>
            <a:chOff x="914399" y="1590675"/>
            <a:chExt cx="3392489" cy="1114425"/>
          </a:xfrm>
        </p:grpSpPr>
        <p:pic>
          <p:nvPicPr>
            <p:cNvPr id="25613" name="Picture 29" descr="One Barge Tow"/>
            <p:cNvPicPr>
              <a:picLocks noChangeAspect="1" noChangeArrowheads="1"/>
            </p:cNvPicPr>
            <p:nvPr/>
          </p:nvPicPr>
          <p:blipFill>
            <a:blip r:embed="rId3" cstate="print"/>
            <a:srcRect/>
            <a:stretch>
              <a:fillRect/>
            </a:stretch>
          </p:blipFill>
          <p:spPr bwMode="auto">
            <a:xfrm>
              <a:off x="914400" y="1600200"/>
              <a:ext cx="3392488" cy="1104900"/>
            </a:xfrm>
            <a:prstGeom prst="rect">
              <a:avLst/>
            </a:prstGeom>
            <a:noFill/>
            <a:ln w="9525">
              <a:noFill/>
              <a:miter lim="800000"/>
              <a:headEnd/>
              <a:tailEnd/>
            </a:ln>
          </p:spPr>
        </p:pic>
        <p:sp>
          <p:nvSpPr>
            <p:cNvPr id="25614" name="TextBox 10"/>
            <p:cNvSpPr txBox="1">
              <a:spLocks noChangeArrowheads="1"/>
            </p:cNvSpPr>
            <p:nvPr/>
          </p:nvSpPr>
          <p:spPr bwMode="auto">
            <a:xfrm>
              <a:off x="914399" y="1590675"/>
              <a:ext cx="3381375" cy="476250"/>
            </a:xfrm>
            <a:prstGeom prst="rect">
              <a:avLst/>
            </a:prstGeom>
            <a:noFill/>
            <a:ln w="9525">
              <a:noFill/>
              <a:miter lim="800000"/>
              <a:headEnd/>
              <a:tailEnd/>
            </a:ln>
          </p:spPr>
          <p:txBody>
            <a:bodyPr lIns="89154" tIns="0" rIns="0" bIns="0" anchor="ctr"/>
            <a:lstStyle/>
            <a:p>
              <a:pPr eaLnBrk="0" fontAlgn="base" hangingPunct="0">
                <a:spcBef>
                  <a:spcPct val="0"/>
                </a:spcBef>
                <a:spcAft>
                  <a:spcPct val="0"/>
                </a:spcAft>
                <a:defRPr/>
              </a:pPr>
              <a:r>
                <a:rPr lang="en-US" sz="1650" b="1">
                  <a:solidFill>
                    <a:srgbClr val="FFFFFF"/>
                  </a:solidFill>
                  <a:latin typeface="Gill Sans MT Condensed" pitchFamily="34" charset="0"/>
                </a:rPr>
                <a:t>One 15-Barge Tow</a:t>
              </a:r>
            </a:p>
          </p:txBody>
        </p:sp>
      </p:grpSp>
      <p:grpSp>
        <p:nvGrpSpPr>
          <p:cNvPr id="3" name="Group 15"/>
          <p:cNvGrpSpPr>
            <a:grpSpLocks/>
          </p:cNvGrpSpPr>
          <p:nvPr/>
        </p:nvGrpSpPr>
        <p:grpSpPr bwMode="auto">
          <a:xfrm>
            <a:off x="1180730" y="2706047"/>
            <a:ext cx="3181628" cy="2123405"/>
            <a:chOff x="914400" y="2962275"/>
            <a:chExt cx="3352800" cy="2305050"/>
          </a:xfrm>
        </p:grpSpPr>
        <p:pic>
          <p:nvPicPr>
            <p:cNvPr id="25610" name="Picture 27" descr="216 Rail Cars"/>
            <p:cNvPicPr>
              <a:picLocks noChangeAspect="1" noChangeArrowheads="1"/>
            </p:cNvPicPr>
            <p:nvPr/>
          </p:nvPicPr>
          <p:blipFill>
            <a:blip r:embed="rId4" cstate="print"/>
            <a:srcRect b="76505"/>
            <a:stretch>
              <a:fillRect/>
            </a:stretch>
          </p:blipFill>
          <p:spPr bwMode="auto">
            <a:xfrm>
              <a:off x="914400" y="2971800"/>
              <a:ext cx="3352800" cy="533400"/>
            </a:xfrm>
            <a:prstGeom prst="rect">
              <a:avLst/>
            </a:prstGeom>
            <a:noFill/>
            <a:ln w="9525">
              <a:noFill/>
              <a:miter lim="800000"/>
              <a:headEnd/>
              <a:tailEnd/>
            </a:ln>
          </p:spPr>
        </p:pic>
        <p:pic>
          <p:nvPicPr>
            <p:cNvPr id="25611" name="Picture 27" descr="216 Rail Cars"/>
            <p:cNvPicPr>
              <a:picLocks noChangeAspect="1" noChangeArrowheads="1"/>
            </p:cNvPicPr>
            <p:nvPr/>
          </p:nvPicPr>
          <p:blipFill>
            <a:blip r:embed="rId5" cstate="print"/>
            <a:srcRect t="19873"/>
            <a:stretch>
              <a:fillRect/>
            </a:stretch>
          </p:blipFill>
          <p:spPr bwMode="auto">
            <a:xfrm>
              <a:off x="914400" y="3495675"/>
              <a:ext cx="3140075" cy="1771650"/>
            </a:xfrm>
            <a:prstGeom prst="rect">
              <a:avLst/>
            </a:prstGeom>
            <a:noFill/>
            <a:ln w="9525">
              <a:noFill/>
              <a:miter lim="800000"/>
              <a:headEnd/>
              <a:tailEnd/>
            </a:ln>
          </p:spPr>
        </p:pic>
        <p:sp>
          <p:nvSpPr>
            <p:cNvPr id="25612" name="TextBox 12"/>
            <p:cNvSpPr txBox="1">
              <a:spLocks noChangeArrowheads="1"/>
            </p:cNvSpPr>
            <p:nvPr/>
          </p:nvSpPr>
          <p:spPr bwMode="auto">
            <a:xfrm>
              <a:off x="923925" y="2962275"/>
              <a:ext cx="3343275" cy="447675"/>
            </a:xfrm>
            <a:prstGeom prst="rect">
              <a:avLst/>
            </a:prstGeom>
            <a:noFill/>
            <a:ln w="9525">
              <a:noFill/>
              <a:miter lim="800000"/>
              <a:headEnd/>
              <a:tailEnd/>
            </a:ln>
          </p:spPr>
          <p:txBody>
            <a:bodyPr lIns="89154" tIns="0" rIns="0" bIns="0" anchor="ctr"/>
            <a:lstStyle/>
            <a:p>
              <a:pPr eaLnBrk="0" fontAlgn="base" hangingPunct="0">
                <a:spcBef>
                  <a:spcPct val="0"/>
                </a:spcBef>
                <a:spcAft>
                  <a:spcPct val="0"/>
                </a:spcAft>
                <a:defRPr/>
              </a:pPr>
              <a:r>
                <a:rPr lang="en-US" sz="1200" b="1" dirty="0">
                  <a:solidFill>
                    <a:srgbClr val="FFFFFF"/>
                  </a:solidFill>
                  <a:latin typeface="Gill Sans MT Condensed" pitchFamily="34" charset="0"/>
                </a:rPr>
                <a:t>216 Rail Cars + 6 Locomotives</a:t>
              </a:r>
            </a:p>
          </p:txBody>
        </p:sp>
      </p:grpSp>
      <p:grpSp>
        <p:nvGrpSpPr>
          <p:cNvPr id="4" name="Group 16"/>
          <p:cNvGrpSpPr>
            <a:grpSpLocks/>
          </p:cNvGrpSpPr>
          <p:nvPr/>
        </p:nvGrpSpPr>
        <p:grpSpPr bwMode="auto">
          <a:xfrm>
            <a:off x="4625265" y="1343379"/>
            <a:ext cx="3693111" cy="3295683"/>
            <a:chOff x="4762499" y="1752600"/>
            <a:chExt cx="3695701" cy="3429000"/>
          </a:xfrm>
        </p:grpSpPr>
        <p:pic>
          <p:nvPicPr>
            <p:cNvPr id="25608" name="Picture 26" descr="1050 Semi Trucks"/>
            <p:cNvPicPr>
              <a:picLocks noChangeAspect="1" noChangeArrowheads="1"/>
            </p:cNvPicPr>
            <p:nvPr/>
          </p:nvPicPr>
          <p:blipFill>
            <a:blip r:embed="rId6" cstate="print"/>
            <a:srcRect/>
            <a:stretch>
              <a:fillRect/>
            </a:stretch>
          </p:blipFill>
          <p:spPr bwMode="auto">
            <a:xfrm>
              <a:off x="4762500" y="1752600"/>
              <a:ext cx="3695700" cy="3429000"/>
            </a:xfrm>
            <a:prstGeom prst="rect">
              <a:avLst/>
            </a:prstGeom>
            <a:noFill/>
            <a:ln w="9525">
              <a:noFill/>
              <a:miter lim="800000"/>
              <a:headEnd/>
              <a:tailEnd/>
            </a:ln>
          </p:spPr>
        </p:pic>
        <p:sp>
          <p:nvSpPr>
            <p:cNvPr id="25609" name="TextBox 13"/>
            <p:cNvSpPr txBox="1">
              <a:spLocks noChangeArrowheads="1"/>
            </p:cNvSpPr>
            <p:nvPr/>
          </p:nvSpPr>
          <p:spPr bwMode="auto">
            <a:xfrm>
              <a:off x="4762499" y="1752600"/>
              <a:ext cx="3695701" cy="438150"/>
            </a:xfrm>
            <a:prstGeom prst="rect">
              <a:avLst/>
            </a:prstGeom>
            <a:noFill/>
            <a:ln w="9525">
              <a:noFill/>
              <a:miter lim="800000"/>
              <a:headEnd/>
              <a:tailEnd/>
            </a:ln>
          </p:spPr>
          <p:txBody>
            <a:bodyPr lIns="89154" tIns="0" rIns="0" bIns="0" anchor="ctr"/>
            <a:lstStyle/>
            <a:p>
              <a:pPr eaLnBrk="0" fontAlgn="base" hangingPunct="0">
                <a:spcBef>
                  <a:spcPct val="0"/>
                </a:spcBef>
                <a:spcAft>
                  <a:spcPct val="0"/>
                </a:spcAft>
                <a:defRPr/>
              </a:pPr>
              <a:r>
                <a:rPr lang="en-US" sz="1200" b="1" dirty="0">
                  <a:solidFill>
                    <a:srgbClr val="FFFFFF"/>
                  </a:solidFill>
                  <a:latin typeface="Gill Sans MT Condensed" pitchFamily="34" charset="0"/>
                </a:rPr>
                <a:t>1,050 Large Semi Tractor-Trailers</a:t>
              </a:r>
            </a:p>
          </p:txBody>
        </p:sp>
      </p:grpSp>
      <p:pic>
        <p:nvPicPr>
          <p:cNvPr id="16" name="Picture 15" descr="PortPitt-Logo__Stacked_Blue_RGB.png"/>
          <p:cNvPicPr>
            <a:picLocks noChangeAspect="1"/>
          </p:cNvPicPr>
          <p:nvPr/>
        </p:nvPicPr>
        <p:blipFill rotWithShape="1">
          <a:blip r:embed="rId7" cstate="print">
            <a:alphaModFix amt="20000"/>
            <a:extLst>
              <a:ext uri="{28A0092B-C50C-407E-A947-70E740481C1C}">
                <a14:useLocalDpi xmlns:a14="http://schemas.microsoft.com/office/drawing/2010/main" val="0"/>
              </a:ext>
            </a:extLst>
          </a:blip>
          <a:srcRect b="30502"/>
          <a:stretch/>
        </p:blipFill>
        <p:spPr>
          <a:xfrm>
            <a:off x="7931974" y="291788"/>
            <a:ext cx="983376" cy="548640"/>
          </a:xfrm>
          <a:prstGeom prst="rect">
            <a:avLst/>
          </a:prstGeom>
        </p:spPr>
      </p:pic>
    </p:spTree>
    <p:extLst>
      <p:ext uri="{BB962C8B-B14F-4D97-AF65-F5344CB8AC3E}">
        <p14:creationId xmlns:p14="http://schemas.microsoft.com/office/powerpoint/2010/main" val="2113360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8024" y="719095"/>
            <a:ext cx="2939269" cy="205105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2714" y="719095"/>
            <a:ext cx="3018408" cy="205105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8024" y="2858604"/>
            <a:ext cx="2939270" cy="216948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2715" y="2858604"/>
            <a:ext cx="3018408" cy="2145107"/>
          </a:xfrm>
          <a:prstGeom prst="rect">
            <a:avLst/>
          </a:prstGeom>
        </p:spPr>
      </p:pic>
      <p:sp>
        <p:nvSpPr>
          <p:cNvPr id="6" name="TextBox 5"/>
          <p:cNvSpPr txBox="1"/>
          <p:nvPr/>
        </p:nvSpPr>
        <p:spPr>
          <a:xfrm>
            <a:off x="991972" y="124287"/>
            <a:ext cx="7160057" cy="461665"/>
          </a:xfrm>
          <a:prstGeom prst="rect">
            <a:avLst/>
          </a:prstGeom>
          <a:noFill/>
        </p:spPr>
        <p:txBody>
          <a:bodyPr wrap="square" rtlCol="0">
            <a:spAutoFit/>
          </a:bodyPr>
          <a:lstStyle/>
          <a:p>
            <a:pPr algn="ctr"/>
            <a:r>
              <a:rPr lang="en-US" sz="2400" dirty="0">
                <a:solidFill>
                  <a:srgbClr val="009BDF"/>
                </a:solidFill>
                <a:latin typeface="Montserrat Black" panose="00000A00000000000000" pitchFamily="2" charset="0"/>
              </a:rPr>
              <a:t>LOCK DETERIORATION</a:t>
            </a:r>
            <a:endParaRPr lang="en-US" dirty="0">
              <a:solidFill>
                <a:srgbClr val="009BDF"/>
              </a:solidFill>
              <a:latin typeface="Montserrat Black" panose="00000A00000000000000" pitchFamily="2" charset="0"/>
            </a:endParaRPr>
          </a:p>
        </p:txBody>
      </p:sp>
      <p:pic>
        <p:nvPicPr>
          <p:cNvPr id="7" name="Picture 6" descr="PortPitt-Logo__Stacked_Blue_RGB.png"/>
          <p:cNvPicPr>
            <a:picLocks noChangeAspect="1"/>
          </p:cNvPicPr>
          <p:nvPr/>
        </p:nvPicPr>
        <p:blipFill rotWithShape="1">
          <a:blip r:embed="rId6" cstate="print">
            <a:alphaModFix amt="20000"/>
            <a:extLst>
              <a:ext uri="{28A0092B-C50C-407E-A947-70E740481C1C}">
                <a14:useLocalDpi xmlns:a14="http://schemas.microsoft.com/office/drawing/2010/main" val="0"/>
              </a:ext>
            </a:extLst>
          </a:blip>
          <a:srcRect b="30502"/>
          <a:stretch/>
        </p:blipFill>
        <p:spPr>
          <a:xfrm>
            <a:off x="7958610" y="234965"/>
            <a:ext cx="983376" cy="548640"/>
          </a:xfrm>
          <a:prstGeom prst="rect">
            <a:avLst/>
          </a:prstGeom>
        </p:spPr>
      </p:pic>
    </p:spTree>
    <p:extLst>
      <p:ext uri="{BB962C8B-B14F-4D97-AF65-F5344CB8AC3E}">
        <p14:creationId xmlns:p14="http://schemas.microsoft.com/office/powerpoint/2010/main" val="1543592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OP Slides 11x175.jpg"/>
          <p:cNvPicPr>
            <a:picLocks noChangeAspect="1"/>
          </p:cNvPicPr>
          <p:nvPr/>
        </p:nvPicPr>
        <p:blipFill rotWithShape="1">
          <a:blip r:embed="rId2" cstate="print">
            <a:extLst>
              <a:ext uri="{28A0092B-C50C-407E-A947-70E740481C1C}">
                <a14:useLocalDpi xmlns:a14="http://schemas.microsoft.com/office/drawing/2010/main" val="0"/>
              </a:ext>
            </a:extLst>
          </a:blip>
          <a:srcRect t="8689" r="1207" b="5429"/>
          <a:stretch/>
        </p:blipFill>
        <p:spPr>
          <a:xfrm>
            <a:off x="0" y="0"/>
            <a:ext cx="9144000" cy="5143500"/>
          </a:xfrm>
          <a:prstGeom prst="rect">
            <a:avLst/>
          </a:prstGeom>
        </p:spPr>
      </p:pic>
      <p:sp>
        <p:nvSpPr>
          <p:cNvPr id="2" name="Title 1"/>
          <p:cNvSpPr txBox="1">
            <a:spLocks/>
          </p:cNvSpPr>
          <p:nvPr/>
        </p:nvSpPr>
        <p:spPr>
          <a:xfrm>
            <a:off x="121285" y="558800"/>
            <a:ext cx="8901430" cy="40335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bg1"/>
                </a:solidFill>
                <a:latin typeface="Montserrat Black"/>
                <a:cs typeface="Montserrat Black"/>
              </a:rPr>
              <a:t>LOWER MON</a:t>
            </a:r>
          </a:p>
          <a:p>
            <a:pPr algn="ctr"/>
            <a:r>
              <a:rPr lang="en-US" sz="6000" dirty="0">
                <a:solidFill>
                  <a:schemeClr val="bg1"/>
                </a:solidFill>
                <a:latin typeface="Montserrat Black"/>
                <a:cs typeface="Montserrat Black"/>
              </a:rPr>
              <a:t>PROJECT</a:t>
            </a:r>
          </a:p>
        </p:txBody>
      </p:sp>
      <p:pic>
        <p:nvPicPr>
          <p:cNvPr id="5" name="Picture 4" descr="PortPitt-Logo__Stacked_White.png"/>
          <p:cNvPicPr>
            <a:picLocks noChangeAspect="1"/>
          </p:cNvPicPr>
          <p:nvPr/>
        </p:nvPicPr>
        <p:blipFill rotWithShape="1">
          <a:blip r:embed="rId3" cstate="print">
            <a:alphaModFix amt="36000"/>
            <a:extLst>
              <a:ext uri="{28A0092B-C50C-407E-A947-70E740481C1C}">
                <a14:useLocalDpi xmlns:a14="http://schemas.microsoft.com/office/drawing/2010/main" val="0"/>
              </a:ext>
            </a:extLst>
          </a:blip>
          <a:srcRect b="31805"/>
          <a:stretch/>
        </p:blipFill>
        <p:spPr>
          <a:xfrm>
            <a:off x="7912340" y="265195"/>
            <a:ext cx="939319" cy="514231"/>
          </a:xfrm>
          <a:prstGeom prst="rect">
            <a:avLst/>
          </a:prstGeom>
        </p:spPr>
      </p:pic>
    </p:spTree>
    <p:extLst>
      <p:ext uri="{BB962C8B-B14F-4D97-AF65-F5344CB8AC3E}">
        <p14:creationId xmlns:p14="http://schemas.microsoft.com/office/powerpoint/2010/main" val="407681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618" y="968206"/>
            <a:ext cx="7558862" cy="3711072"/>
          </a:xfrm>
        </p:spPr>
        <p:txBody>
          <a:bodyPr numCol="2" spcCol="548640">
            <a:noAutofit/>
          </a:bodyPr>
          <a:lstStyle/>
          <a:p>
            <a:pPr marL="0" indent="0">
              <a:lnSpc>
                <a:spcPct val="100000"/>
              </a:lnSpc>
              <a:buClr>
                <a:srgbClr val="009BDF"/>
              </a:buClr>
              <a:buSzPct val="130000"/>
              <a:buNone/>
            </a:pPr>
            <a:r>
              <a:rPr lang="en-US" sz="1500" dirty="0">
                <a:latin typeface="Montserrat"/>
                <a:cs typeface="Montserrat"/>
              </a:rPr>
              <a:t>Locks 2, 3, &amp; 4 experience the highest volume of commercial traffic on the entire Monongahela River.</a:t>
            </a:r>
          </a:p>
          <a:p>
            <a:pPr marL="0" indent="0">
              <a:lnSpc>
                <a:spcPct val="100000"/>
              </a:lnSpc>
              <a:buClr>
                <a:srgbClr val="009BDF"/>
              </a:buClr>
              <a:buSzPct val="130000"/>
              <a:buNone/>
            </a:pPr>
            <a:r>
              <a:rPr lang="en-US" sz="1500" dirty="0">
                <a:latin typeface="Montserrat"/>
                <a:cs typeface="Montserrat"/>
              </a:rPr>
              <a:t>“2 for 3” project:</a:t>
            </a:r>
          </a:p>
          <a:p>
            <a:pPr marL="228600" lvl="1" indent="-137160">
              <a:lnSpc>
                <a:spcPct val="100000"/>
              </a:lnSpc>
              <a:spcBef>
                <a:spcPts val="0"/>
              </a:spcBef>
              <a:buClr>
                <a:srgbClr val="009BDF"/>
              </a:buClr>
              <a:buSzPct val="100000"/>
            </a:pPr>
            <a:r>
              <a:rPr lang="en-US" sz="1500" dirty="0">
                <a:solidFill>
                  <a:srgbClr val="009BDF"/>
                </a:solidFill>
                <a:latin typeface="Montserrat"/>
                <a:cs typeface="Montserrat"/>
              </a:rPr>
              <a:t>replace dam at L/D #2</a:t>
            </a:r>
          </a:p>
          <a:p>
            <a:pPr marL="228600" lvl="1" indent="-137160">
              <a:lnSpc>
                <a:spcPct val="100000"/>
              </a:lnSpc>
              <a:spcBef>
                <a:spcPts val="0"/>
              </a:spcBef>
              <a:buClr>
                <a:srgbClr val="009BDF"/>
              </a:buClr>
              <a:buSzPct val="100000"/>
            </a:pPr>
            <a:r>
              <a:rPr lang="en-US" sz="1500" dirty="0">
                <a:solidFill>
                  <a:srgbClr val="009BDF"/>
                </a:solidFill>
                <a:latin typeface="Montserrat"/>
                <a:cs typeface="Montserrat"/>
              </a:rPr>
              <a:t>construct new locks at L/D #4</a:t>
            </a:r>
          </a:p>
          <a:p>
            <a:pPr marL="228600" lvl="1" indent="-137160">
              <a:lnSpc>
                <a:spcPct val="100000"/>
              </a:lnSpc>
              <a:spcBef>
                <a:spcPts val="0"/>
              </a:spcBef>
              <a:buClr>
                <a:srgbClr val="009BDF"/>
              </a:buClr>
              <a:buSzPct val="100000"/>
            </a:pPr>
            <a:r>
              <a:rPr lang="en-US" sz="1500" dirty="0">
                <a:solidFill>
                  <a:srgbClr val="009BDF"/>
                </a:solidFill>
                <a:latin typeface="Montserrat"/>
                <a:cs typeface="Montserrat"/>
              </a:rPr>
              <a:t>remove dam at L/D #3.</a:t>
            </a:r>
          </a:p>
          <a:p>
            <a:pPr marL="0" indent="0">
              <a:lnSpc>
                <a:spcPct val="100000"/>
              </a:lnSpc>
              <a:buClr>
                <a:srgbClr val="009BDF"/>
              </a:buClr>
              <a:buSzPct val="130000"/>
              <a:buNone/>
            </a:pPr>
            <a:r>
              <a:rPr lang="en-US" sz="1500" dirty="0">
                <a:latin typeface="Montserrat"/>
                <a:cs typeface="Montserrat"/>
              </a:rPr>
              <a:t>Dam at Braddock (Lock #2) already replaced.</a:t>
            </a:r>
          </a:p>
          <a:p>
            <a:pPr marL="0" indent="0">
              <a:lnSpc>
                <a:spcPct val="100000"/>
              </a:lnSpc>
              <a:buClr>
                <a:srgbClr val="009BDF"/>
              </a:buClr>
              <a:buSzPct val="130000"/>
              <a:buNone/>
            </a:pPr>
            <a:r>
              <a:rPr lang="en-US" sz="1500" dirty="0">
                <a:latin typeface="Montserrat"/>
                <a:cs typeface="Montserrat"/>
              </a:rPr>
              <a:t>Project benefits estimated at $200 million per year (i.e. any lock failure would result in economic losses of $200 million per year).</a:t>
            </a:r>
          </a:p>
          <a:p>
            <a:pPr marL="0" indent="0">
              <a:lnSpc>
                <a:spcPct val="100000"/>
              </a:lnSpc>
              <a:buClr>
                <a:srgbClr val="009BDF"/>
              </a:buClr>
              <a:buSzPct val="130000"/>
              <a:buNone/>
            </a:pPr>
            <a:r>
              <a:rPr lang="en-US" sz="1500" dirty="0">
                <a:latin typeface="Montserrat"/>
                <a:cs typeface="Montserrat"/>
              </a:rPr>
              <a:t>Total project cost: $2.7 billion.</a:t>
            </a:r>
          </a:p>
          <a:p>
            <a:pPr marL="0" indent="0">
              <a:lnSpc>
                <a:spcPct val="100000"/>
              </a:lnSpc>
              <a:buClr>
                <a:srgbClr val="009BDF"/>
              </a:buClr>
              <a:buSzPct val="130000"/>
              <a:buNone/>
            </a:pPr>
            <a:r>
              <a:rPr lang="en-US" sz="1500" dirty="0">
                <a:latin typeface="Montserrat"/>
                <a:cs typeface="Montserrat"/>
              </a:rPr>
              <a:t>Funding allocation to date: $687 million.</a:t>
            </a:r>
          </a:p>
          <a:p>
            <a:pPr marL="0" indent="0">
              <a:lnSpc>
                <a:spcPct val="100000"/>
              </a:lnSpc>
              <a:buClr>
                <a:srgbClr val="009BDF"/>
              </a:buClr>
              <a:buSzPct val="130000"/>
              <a:buNone/>
            </a:pPr>
            <a:r>
              <a:rPr lang="en-US" sz="1500" dirty="0">
                <a:latin typeface="Montserrat"/>
                <a:cs typeface="Montserrat"/>
              </a:rPr>
              <a:t>Project cost is shared 50/50 with Inland Waterways Trust Fund.</a:t>
            </a:r>
          </a:p>
          <a:p>
            <a:pPr marL="0" indent="0">
              <a:lnSpc>
                <a:spcPct val="100000"/>
              </a:lnSpc>
              <a:buClr>
                <a:srgbClr val="009BDF"/>
              </a:buClr>
              <a:buSzPct val="130000"/>
              <a:buNone/>
            </a:pPr>
            <a:r>
              <a:rPr lang="en-US" sz="1500" dirty="0">
                <a:latin typeface="Montserrat"/>
                <a:cs typeface="Montserrat"/>
              </a:rPr>
              <a:t>2009 and 2015 funding from American Recovery and Reinvestment Act (ARRA)</a:t>
            </a:r>
          </a:p>
        </p:txBody>
      </p:sp>
      <p:sp>
        <p:nvSpPr>
          <p:cNvPr id="7" name="Title 1"/>
          <p:cNvSpPr txBox="1">
            <a:spLocks/>
          </p:cNvSpPr>
          <p:nvPr/>
        </p:nvSpPr>
        <p:spPr>
          <a:xfrm>
            <a:off x="516890" y="86835"/>
            <a:ext cx="7886700" cy="6173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9BDF"/>
                </a:solidFill>
                <a:latin typeface="Montserrat Black"/>
                <a:cs typeface="Montserrat Black"/>
              </a:rPr>
              <a:t>LOWER MON PROJECT</a:t>
            </a:r>
          </a:p>
        </p:txBody>
      </p:sp>
      <p:pic>
        <p:nvPicPr>
          <p:cNvPr id="8" name="Picture 7" descr="PortPitt-Logo__Stacked_Blue_RGB.png"/>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pic>
        <p:nvPicPr>
          <p:cNvPr id="9" name="Picture 8"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1034015"/>
            <a:ext cx="199644" cy="199644"/>
          </a:xfrm>
          <a:prstGeom prst="rect">
            <a:avLst/>
          </a:prstGeom>
        </p:spPr>
      </p:pic>
      <p:pic>
        <p:nvPicPr>
          <p:cNvPr id="10" name="Picture 9"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2064794"/>
            <a:ext cx="199644" cy="199644"/>
          </a:xfrm>
          <a:prstGeom prst="rect">
            <a:avLst/>
          </a:prstGeom>
        </p:spPr>
      </p:pic>
      <p:pic>
        <p:nvPicPr>
          <p:cNvPr id="11" name="Picture 10"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3095573"/>
            <a:ext cx="199644" cy="199644"/>
          </a:xfrm>
          <a:prstGeom prst="rect">
            <a:avLst/>
          </a:prstGeom>
        </p:spPr>
      </p:pic>
      <p:pic>
        <p:nvPicPr>
          <p:cNvPr id="12" name="Picture 11"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3711635"/>
            <a:ext cx="199644" cy="199644"/>
          </a:xfrm>
          <a:prstGeom prst="rect">
            <a:avLst/>
          </a:prstGeom>
        </p:spPr>
      </p:pic>
      <p:pic>
        <p:nvPicPr>
          <p:cNvPr id="13" name="Picture 12"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2480" y="1034015"/>
            <a:ext cx="199644" cy="199644"/>
          </a:xfrm>
          <a:prstGeom prst="rect">
            <a:avLst/>
          </a:prstGeom>
        </p:spPr>
      </p:pic>
      <p:pic>
        <p:nvPicPr>
          <p:cNvPr id="14" name="Picture 13"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2480" y="1404555"/>
            <a:ext cx="199644" cy="199644"/>
          </a:xfrm>
          <a:prstGeom prst="rect">
            <a:avLst/>
          </a:prstGeom>
        </p:spPr>
      </p:pic>
      <p:pic>
        <p:nvPicPr>
          <p:cNvPr id="15" name="Picture 14"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2480" y="1974739"/>
            <a:ext cx="199644" cy="199644"/>
          </a:xfrm>
          <a:prstGeom prst="rect">
            <a:avLst/>
          </a:prstGeom>
        </p:spPr>
      </p:pic>
      <p:pic>
        <p:nvPicPr>
          <p:cNvPr id="16" name="Picture 15"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2480" y="2576675"/>
            <a:ext cx="199644" cy="199644"/>
          </a:xfrm>
          <a:prstGeom prst="rect">
            <a:avLst/>
          </a:prstGeom>
        </p:spPr>
      </p:pic>
    </p:spTree>
    <p:extLst>
      <p:ext uri="{BB962C8B-B14F-4D97-AF65-F5344CB8AC3E}">
        <p14:creationId xmlns:p14="http://schemas.microsoft.com/office/powerpoint/2010/main" val="3615275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8223" y="1076305"/>
            <a:ext cx="7280737" cy="2708434"/>
          </a:xfrm>
          <a:prstGeom prst="rect">
            <a:avLst/>
          </a:prstGeom>
          <a:noFill/>
        </p:spPr>
        <p:txBody>
          <a:bodyPr wrap="square" numCol="2" spcCol="548640" rtlCol="0">
            <a:spAutoFit/>
          </a:bodyPr>
          <a:lstStyle/>
          <a:p>
            <a:pPr>
              <a:spcAft>
                <a:spcPts val="1200"/>
              </a:spcAft>
              <a:buClr>
                <a:srgbClr val="3399FF"/>
              </a:buClr>
              <a:buSzPct val="130000"/>
            </a:pPr>
            <a:r>
              <a:rPr lang="en-US" sz="1500" dirty="0">
                <a:latin typeface="Montserrat"/>
                <a:cs typeface="Montserrat"/>
              </a:rPr>
              <a:t>Removal of Locks and Dam 3 will create a single pool, between Braddock and Elizabeth.</a:t>
            </a:r>
          </a:p>
          <a:p>
            <a:pPr>
              <a:spcAft>
                <a:spcPts val="1200"/>
              </a:spcAft>
              <a:buClr>
                <a:srgbClr val="3399FF"/>
              </a:buClr>
              <a:buSzPct val="130000"/>
            </a:pPr>
            <a:r>
              <a:rPr lang="en-US" sz="1500" dirty="0">
                <a:latin typeface="Montserrat"/>
                <a:cs typeface="Montserrat"/>
              </a:rPr>
              <a:t>Monongahela River will </a:t>
            </a:r>
            <a:br>
              <a:rPr lang="en-US" sz="1500" dirty="0">
                <a:latin typeface="Montserrat"/>
                <a:cs typeface="Montserrat"/>
              </a:rPr>
            </a:br>
            <a:r>
              <a:rPr lang="en-US" sz="1500" dirty="0">
                <a:latin typeface="Montserrat"/>
                <a:cs typeface="Montserrat"/>
              </a:rPr>
              <a:t>rise a nominal 5 ft.</a:t>
            </a:r>
          </a:p>
          <a:p>
            <a:pPr>
              <a:spcAft>
                <a:spcPts val="1200"/>
              </a:spcAft>
              <a:buClr>
                <a:srgbClr val="3399FF"/>
              </a:buClr>
              <a:buSzPct val="130000"/>
            </a:pPr>
            <a:r>
              <a:rPr lang="en-US" sz="1500" dirty="0">
                <a:latin typeface="Montserrat"/>
                <a:cs typeface="Montserrat"/>
              </a:rPr>
              <a:t>From Elizabeth to Charleroi, the river will drop a nominal 3.2 ft.</a:t>
            </a:r>
          </a:p>
          <a:p>
            <a:pPr>
              <a:spcAft>
                <a:spcPts val="1200"/>
              </a:spcAft>
              <a:buClr>
                <a:srgbClr val="3399FF"/>
              </a:buClr>
              <a:buSzPct val="130000"/>
            </a:pPr>
            <a:r>
              <a:rPr lang="en-US" sz="1500" dirty="0">
                <a:latin typeface="Montserrat"/>
                <a:cs typeface="Montserrat"/>
              </a:rPr>
              <a:t>Existing lock chambers of 2, 3, &amp; 4 are 56 </a:t>
            </a:r>
            <a:r>
              <a:rPr lang="en-US" sz="1500" dirty="0" err="1">
                <a:latin typeface="Montserrat"/>
                <a:cs typeface="Montserrat"/>
              </a:rPr>
              <a:t>ft</a:t>
            </a:r>
            <a:r>
              <a:rPr lang="en-US" sz="1500" dirty="0">
                <a:latin typeface="Montserrat"/>
                <a:cs typeface="Montserrat"/>
              </a:rPr>
              <a:t> in width.</a:t>
            </a:r>
          </a:p>
          <a:p>
            <a:pPr>
              <a:spcAft>
                <a:spcPts val="1200"/>
              </a:spcAft>
              <a:buClr>
                <a:srgbClr val="3399FF"/>
              </a:buClr>
              <a:buSzPct val="130000"/>
            </a:pPr>
            <a:r>
              <a:rPr lang="en-US" sz="1500" dirty="0">
                <a:latin typeface="Montserrat"/>
                <a:cs typeface="Montserrat"/>
              </a:rPr>
              <a:t>Locks upstream from 4 have 84 </a:t>
            </a:r>
            <a:r>
              <a:rPr lang="en-US" sz="1500" dirty="0" err="1">
                <a:latin typeface="Montserrat"/>
                <a:cs typeface="Montserrat"/>
              </a:rPr>
              <a:t>ft</a:t>
            </a:r>
            <a:r>
              <a:rPr lang="en-US" sz="1500" dirty="0">
                <a:latin typeface="Montserrat"/>
                <a:cs typeface="Montserrat"/>
              </a:rPr>
              <a:t> chambers.</a:t>
            </a:r>
          </a:p>
          <a:p>
            <a:pPr>
              <a:spcAft>
                <a:spcPts val="1200"/>
              </a:spcAft>
              <a:buClr>
                <a:srgbClr val="3399FF"/>
              </a:buClr>
              <a:buSzPct val="130000"/>
            </a:pPr>
            <a:r>
              <a:rPr lang="en-US" sz="1500" dirty="0">
                <a:latin typeface="Montserrat"/>
                <a:cs typeface="Montserrat"/>
              </a:rPr>
              <a:t>New lock chambers at 2 and 4 (with dam 3 removed) will be 100 </a:t>
            </a:r>
            <a:r>
              <a:rPr lang="en-US" sz="1500" dirty="0" err="1">
                <a:latin typeface="Montserrat"/>
                <a:cs typeface="Montserrat"/>
              </a:rPr>
              <a:t>ft</a:t>
            </a:r>
            <a:r>
              <a:rPr lang="en-US" sz="1500" dirty="0">
                <a:latin typeface="Montserrat"/>
                <a:cs typeface="Montserrat"/>
              </a:rPr>
              <a:t> wide, eliminating the bottleneck of smaller chambers downstream of larger chambers.</a:t>
            </a:r>
          </a:p>
        </p:txBody>
      </p:sp>
      <p:sp>
        <p:nvSpPr>
          <p:cNvPr id="7" name="Title 1"/>
          <p:cNvSpPr txBox="1">
            <a:spLocks/>
          </p:cNvSpPr>
          <p:nvPr/>
        </p:nvSpPr>
        <p:spPr>
          <a:xfrm>
            <a:off x="516890" y="86835"/>
            <a:ext cx="7886700" cy="6173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9BDF"/>
                </a:solidFill>
                <a:latin typeface="Montserrat Black"/>
                <a:cs typeface="Montserrat Black"/>
              </a:rPr>
              <a:t>LOWER MON PROJECT</a:t>
            </a:r>
          </a:p>
        </p:txBody>
      </p:sp>
      <p:pic>
        <p:nvPicPr>
          <p:cNvPr id="8" name="Picture 7" descr="PortPitt-Logo__Stacked_Blue_RGB.png"/>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pic>
        <p:nvPicPr>
          <p:cNvPr id="9" name="Picture 8"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1137920"/>
            <a:ext cx="199644" cy="199644"/>
          </a:xfrm>
          <a:prstGeom prst="rect">
            <a:avLst/>
          </a:prstGeom>
        </p:spPr>
      </p:pic>
      <p:pic>
        <p:nvPicPr>
          <p:cNvPr id="10" name="Picture 9"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1971040"/>
            <a:ext cx="199644" cy="199644"/>
          </a:xfrm>
          <a:prstGeom prst="rect">
            <a:avLst/>
          </a:prstGeom>
        </p:spPr>
      </p:pic>
      <p:pic>
        <p:nvPicPr>
          <p:cNvPr id="11" name="Picture 10"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2590800"/>
            <a:ext cx="199644" cy="199644"/>
          </a:xfrm>
          <a:prstGeom prst="rect">
            <a:avLst/>
          </a:prstGeom>
        </p:spPr>
      </p:pic>
      <p:pic>
        <p:nvPicPr>
          <p:cNvPr id="12" name="Picture 11"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3190240"/>
            <a:ext cx="199644" cy="199644"/>
          </a:xfrm>
          <a:prstGeom prst="rect">
            <a:avLst/>
          </a:prstGeom>
        </p:spPr>
      </p:pic>
      <p:pic>
        <p:nvPicPr>
          <p:cNvPr id="13" name="Picture 12"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1200" y="1137920"/>
            <a:ext cx="199644" cy="199644"/>
          </a:xfrm>
          <a:prstGeom prst="rect">
            <a:avLst/>
          </a:prstGeom>
        </p:spPr>
      </p:pic>
      <p:pic>
        <p:nvPicPr>
          <p:cNvPr id="14" name="Picture 13"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1200" y="1757680"/>
            <a:ext cx="199644" cy="199644"/>
          </a:xfrm>
          <a:prstGeom prst="rect">
            <a:avLst/>
          </a:prstGeom>
        </p:spPr>
      </p:pic>
    </p:spTree>
    <p:extLst>
      <p:ext uri="{BB962C8B-B14F-4D97-AF65-F5344CB8AC3E}">
        <p14:creationId xmlns:p14="http://schemas.microsoft.com/office/powerpoint/2010/main" val="1181984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H:\Presentations\speakers bureau\mon_pro5.gif"/>
          <p:cNvPicPr>
            <a:picLocks noChangeAspect="1" noChangeArrowheads="1"/>
          </p:cNvPicPr>
          <p:nvPr/>
        </p:nvPicPr>
        <p:blipFill>
          <a:blip r:embed="rId2" cstate="print"/>
          <a:srcRect/>
          <a:stretch>
            <a:fillRect/>
          </a:stretch>
        </p:blipFill>
        <p:spPr bwMode="auto">
          <a:xfrm>
            <a:off x="494512" y="1503680"/>
            <a:ext cx="8266402" cy="2598057"/>
          </a:xfrm>
          <a:prstGeom prst="rect">
            <a:avLst/>
          </a:prstGeom>
          <a:noFill/>
        </p:spPr>
      </p:pic>
      <p:pic>
        <p:nvPicPr>
          <p:cNvPr id="9" name="Picture 8" descr="PortPitt-Logo__Stacked_Blue_RGB.png"/>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sp>
        <p:nvSpPr>
          <p:cNvPr id="5" name="Title 1"/>
          <p:cNvSpPr txBox="1">
            <a:spLocks/>
          </p:cNvSpPr>
          <p:nvPr/>
        </p:nvSpPr>
        <p:spPr>
          <a:xfrm>
            <a:off x="516890" y="86835"/>
            <a:ext cx="7886700" cy="6173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9BDF"/>
                </a:solidFill>
                <a:latin typeface="Montserrat Black"/>
                <a:cs typeface="Montserrat Black"/>
              </a:rPr>
              <a:t>LOWER MON PROJECT</a:t>
            </a:r>
          </a:p>
        </p:txBody>
      </p:sp>
    </p:spTree>
    <p:extLst>
      <p:ext uri="{BB962C8B-B14F-4D97-AF65-F5344CB8AC3E}">
        <p14:creationId xmlns:p14="http://schemas.microsoft.com/office/powerpoint/2010/main" val="2674808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8223" y="1066145"/>
            <a:ext cx="6122959" cy="2939266"/>
          </a:xfrm>
          <a:prstGeom prst="rect">
            <a:avLst/>
          </a:prstGeom>
          <a:noFill/>
        </p:spPr>
        <p:txBody>
          <a:bodyPr wrap="square" rtlCol="0">
            <a:spAutoFit/>
          </a:bodyPr>
          <a:lstStyle/>
          <a:p>
            <a:pPr>
              <a:spcAft>
                <a:spcPts val="1200"/>
              </a:spcAft>
              <a:buClr>
                <a:srgbClr val="3399FF"/>
              </a:buClr>
              <a:buSzPct val="130000"/>
            </a:pPr>
            <a:r>
              <a:rPr lang="en-US" sz="1500" dirty="0">
                <a:latin typeface="Montserrat"/>
                <a:cs typeface="Montserrat"/>
              </a:rPr>
              <a:t>Removal of Locks and Dam 3 will create a single pool, between Braddock and Elizabeth.</a:t>
            </a:r>
          </a:p>
          <a:p>
            <a:pPr>
              <a:spcAft>
                <a:spcPts val="1200"/>
              </a:spcAft>
              <a:buClr>
                <a:srgbClr val="3399FF"/>
              </a:buClr>
              <a:buSzPct val="130000"/>
            </a:pPr>
            <a:r>
              <a:rPr lang="en-US" sz="1500" dirty="0">
                <a:latin typeface="Montserrat"/>
                <a:cs typeface="Montserrat"/>
              </a:rPr>
              <a:t>Monongahela River will rise a nominal 5 ft.</a:t>
            </a:r>
          </a:p>
          <a:p>
            <a:pPr>
              <a:spcAft>
                <a:spcPts val="1200"/>
              </a:spcAft>
              <a:buClr>
                <a:srgbClr val="3399FF"/>
              </a:buClr>
              <a:buSzPct val="130000"/>
            </a:pPr>
            <a:r>
              <a:rPr lang="en-US" sz="1500" dirty="0">
                <a:latin typeface="Montserrat"/>
                <a:cs typeface="Montserrat"/>
              </a:rPr>
              <a:t>From Elizabeth to Charleroi, the river will drop a nominal 3.2 ft.</a:t>
            </a:r>
          </a:p>
          <a:p>
            <a:pPr>
              <a:spcAft>
                <a:spcPts val="1200"/>
              </a:spcAft>
              <a:buClr>
                <a:srgbClr val="3399FF"/>
              </a:buClr>
              <a:buSzPct val="130000"/>
            </a:pPr>
            <a:r>
              <a:rPr lang="en-US" sz="1500" dirty="0">
                <a:latin typeface="Montserrat"/>
                <a:cs typeface="Montserrat"/>
              </a:rPr>
              <a:t>Existing lock chambers of 2, 3, &amp; 4 are 56 </a:t>
            </a:r>
            <a:r>
              <a:rPr lang="en-US" sz="1500" dirty="0" err="1">
                <a:latin typeface="Montserrat"/>
                <a:cs typeface="Montserrat"/>
              </a:rPr>
              <a:t>ft</a:t>
            </a:r>
            <a:r>
              <a:rPr lang="en-US" sz="1500" dirty="0">
                <a:latin typeface="Montserrat"/>
                <a:cs typeface="Montserrat"/>
              </a:rPr>
              <a:t> in width.</a:t>
            </a:r>
          </a:p>
          <a:p>
            <a:pPr>
              <a:spcAft>
                <a:spcPts val="1200"/>
              </a:spcAft>
              <a:buClr>
                <a:srgbClr val="3399FF"/>
              </a:buClr>
              <a:buSzPct val="130000"/>
            </a:pPr>
            <a:r>
              <a:rPr lang="en-US" sz="1500" dirty="0">
                <a:latin typeface="Montserrat"/>
                <a:cs typeface="Montserrat"/>
              </a:rPr>
              <a:t>Locks upstream from 4 have 84 </a:t>
            </a:r>
            <a:r>
              <a:rPr lang="en-US" sz="1500" dirty="0" err="1">
                <a:latin typeface="Montserrat"/>
                <a:cs typeface="Montserrat"/>
              </a:rPr>
              <a:t>ft</a:t>
            </a:r>
            <a:r>
              <a:rPr lang="en-US" sz="1500" dirty="0">
                <a:latin typeface="Montserrat"/>
                <a:cs typeface="Montserrat"/>
              </a:rPr>
              <a:t> chambers.</a:t>
            </a:r>
          </a:p>
          <a:p>
            <a:pPr>
              <a:spcAft>
                <a:spcPts val="1200"/>
              </a:spcAft>
              <a:buClr>
                <a:srgbClr val="3399FF"/>
              </a:buClr>
              <a:buSzPct val="130000"/>
            </a:pPr>
            <a:r>
              <a:rPr lang="en-US" sz="1500" dirty="0">
                <a:latin typeface="Montserrat"/>
                <a:cs typeface="Montserrat"/>
              </a:rPr>
              <a:t>New lock chambers at 2 and 4 (with dam 3 removed) will be 100 </a:t>
            </a:r>
            <a:r>
              <a:rPr lang="en-US" sz="1500" dirty="0" err="1">
                <a:latin typeface="Montserrat"/>
                <a:cs typeface="Montserrat"/>
              </a:rPr>
              <a:t>ft</a:t>
            </a:r>
            <a:r>
              <a:rPr lang="en-US" sz="1500" dirty="0">
                <a:latin typeface="Montserrat"/>
                <a:cs typeface="Montserrat"/>
              </a:rPr>
              <a:t> wide, eliminating the bottleneck of smaller chambers downstream of larger chambers.</a:t>
            </a:r>
          </a:p>
        </p:txBody>
      </p:sp>
      <p:pic>
        <p:nvPicPr>
          <p:cNvPr id="8" name="Picture 7" descr="PortPitt-Logo__Stacked_Blue_RGB.png"/>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pic>
        <p:nvPicPr>
          <p:cNvPr id="9" name="Picture 8"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1137920"/>
            <a:ext cx="199644" cy="199644"/>
          </a:xfrm>
          <a:prstGeom prst="rect">
            <a:avLst/>
          </a:prstGeom>
        </p:spPr>
      </p:pic>
      <p:pic>
        <p:nvPicPr>
          <p:cNvPr id="10" name="Picture 9"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1757680"/>
            <a:ext cx="199644" cy="199644"/>
          </a:xfrm>
          <a:prstGeom prst="rect">
            <a:avLst/>
          </a:prstGeom>
        </p:spPr>
      </p:pic>
      <p:pic>
        <p:nvPicPr>
          <p:cNvPr id="11" name="Picture 10"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2143760"/>
            <a:ext cx="199644" cy="199644"/>
          </a:xfrm>
          <a:prstGeom prst="rect">
            <a:avLst/>
          </a:prstGeom>
        </p:spPr>
      </p:pic>
      <p:pic>
        <p:nvPicPr>
          <p:cNvPr id="12" name="Picture 11"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2529840"/>
            <a:ext cx="199644" cy="199644"/>
          </a:xfrm>
          <a:prstGeom prst="rect">
            <a:avLst/>
          </a:prstGeom>
        </p:spPr>
      </p:pic>
      <p:pic>
        <p:nvPicPr>
          <p:cNvPr id="13" name="Picture 12"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2895600"/>
            <a:ext cx="199644" cy="199644"/>
          </a:xfrm>
          <a:prstGeom prst="rect">
            <a:avLst/>
          </a:prstGeom>
        </p:spPr>
      </p:pic>
      <p:pic>
        <p:nvPicPr>
          <p:cNvPr id="14" name="Picture 13"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3271520"/>
            <a:ext cx="199644" cy="199644"/>
          </a:xfrm>
          <a:prstGeom prst="rect">
            <a:avLst/>
          </a:prstGeom>
        </p:spPr>
      </p:pic>
      <p:sp>
        <p:nvSpPr>
          <p:cNvPr id="15" name="Title 1"/>
          <p:cNvSpPr txBox="1">
            <a:spLocks/>
          </p:cNvSpPr>
          <p:nvPr/>
        </p:nvSpPr>
        <p:spPr>
          <a:xfrm>
            <a:off x="516890" y="86835"/>
            <a:ext cx="7886700" cy="6173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9BDF"/>
                </a:solidFill>
                <a:latin typeface="Montserrat Black"/>
                <a:cs typeface="Montserrat Black"/>
              </a:rPr>
              <a:t>LOWER MON PROJECT</a:t>
            </a:r>
          </a:p>
        </p:txBody>
      </p:sp>
    </p:spTree>
    <p:extLst>
      <p:ext uri="{BB962C8B-B14F-4D97-AF65-F5344CB8AC3E}">
        <p14:creationId xmlns:p14="http://schemas.microsoft.com/office/powerpoint/2010/main" val="3811028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12762" y="1319349"/>
            <a:ext cx="8127421" cy="3233057"/>
          </a:xfrm>
          <a:prstGeom prst="rect">
            <a:avLst/>
          </a:prstGeom>
        </p:spPr>
      </p:pic>
      <p:pic>
        <p:nvPicPr>
          <p:cNvPr id="9" name="Picture 8" descr="PortPitt-Logo__Stacked_Blue_RGB.png"/>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sp>
        <p:nvSpPr>
          <p:cNvPr id="5" name="Title 1"/>
          <p:cNvSpPr txBox="1">
            <a:spLocks/>
          </p:cNvSpPr>
          <p:nvPr/>
        </p:nvSpPr>
        <p:spPr>
          <a:xfrm>
            <a:off x="516890" y="86835"/>
            <a:ext cx="7886700" cy="6173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9BDF"/>
                </a:solidFill>
                <a:latin typeface="Montserrat Black"/>
                <a:cs typeface="Montserrat Black"/>
              </a:rPr>
              <a:t>LOWER MON PROJECT</a:t>
            </a:r>
          </a:p>
        </p:txBody>
      </p:sp>
    </p:spTree>
    <p:extLst>
      <p:ext uri="{BB962C8B-B14F-4D97-AF65-F5344CB8AC3E}">
        <p14:creationId xmlns:p14="http://schemas.microsoft.com/office/powerpoint/2010/main" val="964403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P Slides 11x174.jpg"/>
          <p:cNvPicPr>
            <a:picLocks noChangeAspect="1"/>
          </p:cNvPicPr>
          <p:nvPr/>
        </p:nvPicPr>
        <p:blipFill rotWithShape="1">
          <a:blip r:embed="rId2" cstate="print">
            <a:extLst>
              <a:ext uri="{28A0092B-C50C-407E-A947-70E740481C1C}">
                <a14:useLocalDpi xmlns:a14="http://schemas.microsoft.com/office/drawing/2010/main" val="0"/>
              </a:ext>
            </a:extLst>
          </a:blip>
          <a:srcRect t="13067" b="1"/>
          <a:stretch/>
        </p:blipFill>
        <p:spPr>
          <a:xfrm>
            <a:off x="0" y="0"/>
            <a:ext cx="9144000" cy="5143500"/>
          </a:xfrm>
          <a:prstGeom prst="rect">
            <a:avLst/>
          </a:prstGeom>
        </p:spPr>
      </p:pic>
      <p:sp>
        <p:nvSpPr>
          <p:cNvPr id="2" name="Title 1"/>
          <p:cNvSpPr txBox="1">
            <a:spLocks/>
          </p:cNvSpPr>
          <p:nvPr/>
        </p:nvSpPr>
        <p:spPr>
          <a:xfrm>
            <a:off x="334818" y="558800"/>
            <a:ext cx="8474364" cy="40335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bg1"/>
                </a:solidFill>
                <a:latin typeface="Montserrat Black"/>
                <a:cs typeface="Montserrat Black"/>
              </a:rPr>
              <a:t>UPPER OHIO RIVER</a:t>
            </a:r>
          </a:p>
          <a:p>
            <a:pPr algn="ctr"/>
            <a:r>
              <a:rPr lang="en-US" sz="6000" dirty="0">
                <a:solidFill>
                  <a:schemeClr val="bg1"/>
                </a:solidFill>
                <a:latin typeface="Montserrat Black"/>
                <a:cs typeface="Montserrat Black"/>
              </a:rPr>
              <a:t>NAVIGATION PROJECT</a:t>
            </a:r>
          </a:p>
        </p:txBody>
      </p:sp>
      <p:pic>
        <p:nvPicPr>
          <p:cNvPr id="6" name="Picture 5" descr="PortPitt-Logo__Stacked_White.png"/>
          <p:cNvPicPr>
            <a:picLocks noChangeAspect="1"/>
          </p:cNvPicPr>
          <p:nvPr/>
        </p:nvPicPr>
        <p:blipFill rotWithShape="1">
          <a:blip r:embed="rId3" cstate="print">
            <a:alphaModFix amt="36000"/>
            <a:extLst>
              <a:ext uri="{28A0092B-C50C-407E-A947-70E740481C1C}">
                <a14:useLocalDpi xmlns:a14="http://schemas.microsoft.com/office/drawing/2010/main" val="0"/>
              </a:ext>
            </a:extLst>
          </a:blip>
          <a:srcRect b="31805"/>
          <a:stretch/>
        </p:blipFill>
        <p:spPr>
          <a:xfrm>
            <a:off x="7912340" y="265195"/>
            <a:ext cx="939319" cy="514231"/>
          </a:xfrm>
          <a:prstGeom prst="rect">
            <a:avLst/>
          </a:prstGeom>
        </p:spPr>
      </p:pic>
    </p:spTree>
    <p:extLst>
      <p:ext uri="{BB962C8B-B14F-4D97-AF65-F5344CB8AC3E}">
        <p14:creationId xmlns:p14="http://schemas.microsoft.com/office/powerpoint/2010/main" val="239303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580" y="0"/>
            <a:ext cx="7712840" cy="5143500"/>
          </a:xfrm>
          <a:prstGeom prst="rect">
            <a:avLst/>
          </a:prstGeom>
        </p:spPr>
      </p:pic>
    </p:spTree>
    <p:extLst>
      <p:ext uri="{BB962C8B-B14F-4D97-AF65-F5344CB8AC3E}">
        <p14:creationId xmlns:p14="http://schemas.microsoft.com/office/powerpoint/2010/main" val="3058215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993" y="1310824"/>
            <a:ext cx="7953118" cy="2610937"/>
          </a:xfrm>
        </p:spPr>
        <p:txBody>
          <a:bodyPr>
            <a:noAutofit/>
          </a:bodyPr>
          <a:lstStyle/>
          <a:p>
            <a:pPr marL="457200" lvl="1" indent="0">
              <a:spcBef>
                <a:spcPts val="0"/>
              </a:spcBef>
              <a:spcAft>
                <a:spcPts val="1200"/>
              </a:spcAft>
              <a:buClr>
                <a:srgbClr val="009BDF"/>
              </a:buClr>
              <a:buSzPct val="130000"/>
              <a:buNone/>
            </a:pPr>
            <a:r>
              <a:rPr lang="en-US" sz="1500" dirty="0">
                <a:latin typeface="Montserrat"/>
                <a:cs typeface="Montserrat"/>
              </a:rPr>
              <a:t>Oldest locks on the Ohio River system</a:t>
            </a:r>
          </a:p>
          <a:p>
            <a:pPr marL="457200" lvl="1" indent="0">
              <a:spcBef>
                <a:spcPts val="0"/>
              </a:spcBef>
              <a:spcAft>
                <a:spcPts val="1200"/>
              </a:spcAft>
              <a:buClr>
                <a:srgbClr val="009BDF"/>
              </a:buClr>
              <a:buSzPct val="130000"/>
              <a:buNone/>
            </a:pPr>
            <a:r>
              <a:rPr lang="en-US" sz="1500" dirty="0">
                <a:latin typeface="Montserrat"/>
                <a:cs typeface="Montserrat"/>
              </a:rPr>
              <a:t>All over 70 years old</a:t>
            </a:r>
          </a:p>
          <a:p>
            <a:pPr marL="457200" lvl="1" indent="0">
              <a:spcBef>
                <a:spcPts val="0"/>
              </a:spcBef>
              <a:spcAft>
                <a:spcPts val="1200"/>
              </a:spcAft>
              <a:buClr>
                <a:srgbClr val="009BDF"/>
              </a:buClr>
              <a:buSzPct val="130000"/>
              <a:buNone/>
            </a:pPr>
            <a:r>
              <a:rPr lang="en-US" sz="1500" dirty="0">
                <a:latin typeface="Montserrat"/>
                <a:cs typeface="Montserrat"/>
              </a:rPr>
              <a:t>Smallest lock chambers on the entire river system</a:t>
            </a:r>
          </a:p>
          <a:p>
            <a:pPr marL="457200" lvl="1" indent="0">
              <a:spcBef>
                <a:spcPts val="0"/>
              </a:spcBef>
              <a:spcAft>
                <a:spcPts val="1200"/>
              </a:spcAft>
              <a:buClr>
                <a:srgbClr val="009BDF"/>
              </a:buClr>
              <a:buSzPct val="130000"/>
              <a:buNone/>
            </a:pPr>
            <a:r>
              <a:rPr lang="en-US" sz="1500" dirty="0">
                <a:latin typeface="Montserrat"/>
                <a:cs typeface="Montserrat"/>
              </a:rPr>
              <a:t>All three in a state of critical structural and operational degradation</a:t>
            </a:r>
          </a:p>
          <a:p>
            <a:pPr marL="457200" lvl="1" indent="0">
              <a:spcBef>
                <a:spcPts val="0"/>
              </a:spcBef>
              <a:spcAft>
                <a:spcPts val="1200"/>
              </a:spcAft>
              <a:buClr>
                <a:srgbClr val="009BDF"/>
              </a:buClr>
              <a:buSzPct val="130000"/>
              <a:buNone/>
            </a:pPr>
            <a:r>
              <a:rPr lang="en-US" sz="1500" dirty="0">
                <a:latin typeface="Montserrat"/>
                <a:cs typeface="Montserrat"/>
              </a:rPr>
              <a:t>Major failure of Ohio River lock would shut down entire port.</a:t>
            </a:r>
          </a:p>
          <a:p>
            <a:pPr marL="457200" lvl="1" indent="0">
              <a:spcBef>
                <a:spcPts val="0"/>
              </a:spcBef>
              <a:spcAft>
                <a:spcPts val="1200"/>
              </a:spcAft>
              <a:buClr>
                <a:srgbClr val="009BDF"/>
              </a:buClr>
              <a:buSzPct val="130000"/>
              <a:buNone/>
            </a:pPr>
            <a:r>
              <a:rPr lang="en-US" sz="1500" dirty="0">
                <a:latin typeface="Montserrat"/>
                <a:cs typeface="Montserrat"/>
              </a:rPr>
              <a:t>Pool loss from dam failure would cause major disruptions to:</a:t>
            </a:r>
          </a:p>
          <a:p>
            <a:pPr marL="914400" lvl="2" indent="-137160">
              <a:spcBef>
                <a:spcPts val="0"/>
              </a:spcBef>
              <a:spcAft>
                <a:spcPts val="600"/>
              </a:spcAft>
              <a:buClr>
                <a:srgbClr val="009BDF"/>
              </a:buClr>
              <a:buSzPct val="130000"/>
            </a:pPr>
            <a:r>
              <a:rPr lang="en-US" sz="1500" dirty="0">
                <a:solidFill>
                  <a:srgbClr val="009BDF"/>
                </a:solidFill>
                <a:latin typeface="Montserrat"/>
                <a:cs typeface="Montserrat"/>
              </a:rPr>
              <a:t>Transportation</a:t>
            </a:r>
          </a:p>
          <a:p>
            <a:pPr marL="914400" lvl="2" indent="-137160">
              <a:spcBef>
                <a:spcPts val="0"/>
              </a:spcBef>
              <a:spcAft>
                <a:spcPts val="600"/>
              </a:spcAft>
              <a:buClr>
                <a:srgbClr val="009BDF"/>
              </a:buClr>
              <a:buSzPct val="130000"/>
            </a:pPr>
            <a:r>
              <a:rPr lang="en-US" sz="1500" dirty="0">
                <a:solidFill>
                  <a:srgbClr val="009BDF"/>
                </a:solidFill>
                <a:latin typeface="Montserrat"/>
                <a:cs typeface="Montserrat"/>
              </a:rPr>
              <a:t>Municipal and industrial water intakes</a:t>
            </a:r>
          </a:p>
          <a:p>
            <a:pPr marL="914400" lvl="2" indent="-137160">
              <a:spcBef>
                <a:spcPts val="0"/>
              </a:spcBef>
              <a:spcAft>
                <a:spcPts val="600"/>
              </a:spcAft>
              <a:buClr>
                <a:srgbClr val="009BDF"/>
              </a:buClr>
              <a:buSzPct val="130000"/>
            </a:pPr>
            <a:r>
              <a:rPr lang="en-US" sz="1500" dirty="0">
                <a:solidFill>
                  <a:srgbClr val="009BDF"/>
                </a:solidFill>
                <a:latin typeface="Montserrat"/>
                <a:cs typeface="Montserrat"/>
              </a:rPr>
              <a:t>Recreation</a:t>
            </a:r>
          </a:p>
          <a:p>
            <a:pPr marL="914400" lvl="2" indent="-137160">
              <a:spcBef>
                <a:spcPts val="0"/>
              </a:spcBef>
              <a:spcAft>
                <a:spcPts val="600"/>
              </a:spcAft>
              <a:buClr>
                <a:srgbClr val="009BDF"/>
              </a:buClr>
              <a:buSzPct val="130000"/>
            </a:pPr>
            <a:r>
              <a:rPr lang="en-US" sz="1500" dirty="0">
                <a:solidFill>
                  <a:srgbClr val="009BDF"/>
                </a:solidFill>
                <a:latin typeface="Montserrat"/>
                <a:cs typeface="Montserrat"/>
              </a:rPr>
              <a:t>Wildlife habitats</a:t>
            </a:r>
          </a:p>
        </p:txBody>
      </p:sp>
      <p:sp>
        <p:nvSpPr>
          <p:cNvPr id="5" name="Title 1"/>
          <p:cNvSpPr txBox="1">
            <a:spLocks/>
          </p:cNvSpPr>
          <p:nvPr/>
        </p:nvSpPr>
        <p:spPr>
          <a:xfrm>
            <a:off x="506730" y="-10160"/>
            <a:ext cx="8901430" cy="1203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9BDF"/>
                </a:solidFill>
                <a:latin typeface="Montserrat Black"/>
                <a:cs typeface="Montserrat Black"/>
              </a:rPr>
              <a:t>UPPER OHIO RIVER </a:t>
            </a:r>
          </a:p>
          <a:p>
            <a:r>
              <a:rPr lang="en-US" sz="2800" dirty="0">
                <a:solidFill>
                  <a:srgbClr val="009BDF"/>
                </a:solidFill>
                <a:latin typeface="Montserrat Black"/>
                <a:cs typeface="Montserrat Black"/>
              </a:rPr>
              <a:t>NAVIGATION PROJECT</a:t>
            </a:r>
          </a:p>
        </p:txBody>
      </p:sp>
      <p:pic>
        <p:nvPicPr>
          <p:cNvPr id="7" name="Picture 6" descr="PortPitt-Logo__Stacked_Blue_RGB.png"/>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pic>
        <p:nvPicPr>
          <p:cNvPr id="8" name="Picture 7"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1361440"/>
            <a:ext cx="199644" cy="199644"/>
          </a:xfrm>
          <a:prstGeom prst="rect">
            <a:avLst/>
          </a:prstGeom>
        </p:spPr>
      </p:pic>
      <p:pic>
        <p:nvPicPr>
          <p:cNvPr id="9" name="Picture 8"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1723136"/>
            <a:ext cx="199644" cy="199644"/>
          </a:xfrm>
          <a:prstGeom prst="rect">
            <a:avLst/>
          </a:prstGeom>
        </p:spPr>
      </p:pic>
      <p:pic>
        <p:nvPicPr>
          <p:cNvPr id="10" name="Picture 9"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2084832"/>
            <a:ext cx="199644" cy="199644"/>
          </a:xfrm>
          <a:prstGeom prst="rect">
            <a:avLst/>
          </a:prstGeom>
        </p:spPr>
      </p:pic>
      <p:pic>
        <p:nvPicPr>
          <p:cNvPr id="11" name="Picture 10"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2446528"/>
            <a:ext cx="199644" cy="199644"/>
          </a:xfrm>
          <a:prstGeom prst="rect">
            <a:avLst/>
          </a:prstGeom>
        </p:spPr>
      </p:pic>
      <p:pic>
        <p:nvPicPr>
          <p:cNvPr id="12" name="Picture 11"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2808224"/>
            <a:ext cx="199644" cy="199644"/>
          </a:xfrm>
          <a:prstGeom prst="rect">
            <a:avLst/>
          </a:prstGeom>
        </p:spPr>
      </p:pic>
      <p:pic>
        <p:nvPicPr>
          <p:cNvPr id="13" name="Picture 12"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3169920"/>
            <a:ext cx="199644" cy="199644"/>
          </a:xfrm>
          <a:prstGeom prst="rect">
            <a:avLst/>
          </a:prstGeom>
        </p:spPr>
      </p:pic>
    </p:spTree>
    <p:extLst>
      <p:ext uri="{BB962C8B-B14F-4D97-AF65-F5344CB8AC3E}">
        <p14:creationId xmlns:p14="http://schemas.microsoft.com/office/powerpoint/2010/main" val="1937855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3Asset 3.png"/>
          <p:cNvPicPr>
            <a:picLocks noChangeAspect="1"/>
          </p:cNvPicPr>
          <p:nvPr/>
        </p:nvPicPr>
        <p:blipFill rotWithShape="1">
          <a:blip r:embed="rId2">
            <a:extLst>
              <a:ext uri="{28A0092B-C50C-407E-A947-70E740481C1C}">
                <a14:useLocalDpi xmlns:a14="http://schemas.microsoft.com/office/drawing/2010/main" val="0"/>
              </a:ext>
            </a:extLst>
          </a:blip>
          <a:srcRect t="8868" r="-9342"/>
          <a:stretch/>
        </p:blipFill>
        <p:spPr>
          <a:xfrm>
            <a:off x="-111761" y="1066799"/>
            <a:ext cx="4576995" cy="4176507"/>
          </a:xfrm>
          <a:prstGeom prst="rect">
            <a:avLst/>
          </a:prstGeom>
        </p:spPr>
      </p:pic>
      <p:pic>
        <p:nvPicPr>
          <p:cNvPr id="14" name="Picture 13" descr="Asset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1280" y="1584960"/>
            <a:ext cx="2484120" cy="2060002"/>
          </a:xfrm>
          <a:prstGeom prst="rect">
            <a:avLst/>
          </a:prstGeom>
        </p:spPr>
      </p:pic>
      <p:sp>
        <p:nvSpPr>
          <p:cNvPr id="9" name="Title 1"/>
          <p:cNvSpPr txBox="1">
            <a:spLocks/>
          </p:cNvSpPr>
          <p:nvPr/>
        </p:nvSpPr>
        <p:spPr>
          <a:xfrm>
            <a:off x="506730" y="-10160"/>
            <a:ext cx="8901430" cy="1203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9BDF"/>
                </a:solidFill>
                <a:latin typeface="Montserrat Black"/>
                <a:cs typeface="Montserrat Black"/>
              </a:rPr>
              <a:t>UPPER OHIO RIVER </a:t>
            </a:r>
          </a:p>
          <a:p>
            <a:r>
              <a:rPr lang="en-US" sz="2800" dirty="0">
                <a:solidFill>
                  <a:srgbClr val="009BDF"/>
                </a:solidFill>
                <a:latin typeface="Montserrat Black"/>
                <a:cs typeface="Montserrat Black"/>
              </a:rPr>
              <a:t>NAVIGATION PROJECT</a:t>
            </a:r>
          </a:p>
        </p:txBody>
      </p:sp>
      <p:pic>
        <p:nvPicPr>
          <p:cNvPr id="10" name="Picture 9" descr="PortPitt-Logo__Stacked_Blue_RGB.png"/>
          <p:cNvPicPr>
            <a:picLocks noChangeAspect="1"/>
          </p:cNvPicPr>
          <p:nvPr/>
        </p:nvPicPr>
        <p:blipFill rotWithShape="1">
          <a:blip r:embed="rId4"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sp>
        <p:nvSpPr>
          <p:cNvPr id="16" name="Oval 15"/>
          <p:cNvSpPr/>
          <p:nvPr/>
        </p:nvSpPr>
        <p:spPr>
          <a:xfrm rot="1782174">
            <a:off x="-177658" y="2137688"/>
            <a:ext cx="1267778" cy="640080"/>
          </a:xfrm>
          <a:prstGeom prst="ellipse">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a:endParaRPr>
          </a:p>
        </p:txBody>
      </p:sp>
      <p:sp>
        <p:nvSpPr>
          <p:cNvPr id="17" name="Oval 16"/>
          <p:cNvSpPr/>
          <p:nvPr/>
        </p:nvSpPr>
        <p:spPr>
          <a:xfrm rot="1782174">
            <a:off x="5123378" y="2657887"/>
            <a:ext cx="291284" cy="166314"/>
          </a:xfrm>
          <a:prstGeom prst="ellipse">
            <a:avLst/>
          </a:prstGeom>
          <a:noFill/>
          <a:ln w="127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a:endParaRPr>
          </a:p>
        </p:txBody>
      </p:sp>
      <p:sp>
        <p:nvSpPr>
          <p:cNvPr id="18" name="Title 1"/>
          <p:cNvSpPr txBox="1">
            <a:spLocks/>
          </p:cNvSpPr>
          <p:nvPr/>
        </p:nvSpPr>
        <p:spPr>
          <a:xfrm>
            <a:off x="892810" y="1645920"/>
            <a:ext cx="8901430" cy="1203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dirty="0">
                <a:solidFill>
                  <a:srgbClr val="800000"/>
                </a:solidFill>
                <a:latin typeface="Montserrat Black"/>
                <a:cs typeface="Montserrat Black"/>
              </a:rPr>
              <a:t>PROJECT AREA</a:t>
            </a:r>
          </a:p>
        </p:txBody>
      </p:sp>
      <p:sp>
        <p:nvSpPr>
          <p:cNvPr id="19" name="Title 1"/>
          <p:cNvSpPr txBox="1">
            <a:spLocks/>
          </p:cNvSpPr>
          <p:nvPr/>
        </p:nvSpPr>
        <p:spPr>
          <a:xfrm>
            <a:off x="4174490" y="2001520"/>
            <a:ext cx="8901430" cy="1203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 i="1" dirty="0">
                <a:solidFill>
                  <a:srgbClr val="800000"/>
                </a:solidFill>
                <a:latin typeface="Montserrat Black"/>
                <a:cs typeface="Montserrat Black"/>
              </a:rPr>
              <a:t>PROJECT AREA</a:t>
            </a:r>
          </a:p>
        </p:txBody>
      </p:sp>
    </p:spTree>
    <p:extLst>
      <p:ext uri="{BB962C8B-B14F-4D97-AF65-F5344CB8AC3E}">
        <p14:creationId xmlns:p14="http://schemas.microsoft.com/office/powerpoint/2010/main" val="930244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290" y="1216478"/>
            <a:ext cx="7886700" cy="3852671"/>
          </a:xfrm>
        </p:spPr>
        <p:txBody>
          <a:bodyPr>
            <a:noAutofit/>
          </a:bodyPr>
          <a:lstStyle/>
          <a:p>
            <a:pPr marL="457200" lvl="1" indent="0">
              <a:lnSpc>
                <a:spcPct val="140000"/>
              </a:lnSpc>
              <a:buClr>
                <a:srgbClr val="009BDF"/>
              </a:buClr>
              <a:buSzPct val="130000"/>
              <a:buNone/>
            </a:pPr>
            <a:r>
              <a:rPr lang="en-US" sz="1500" dirty="0">
                <a:latin typeface="Montserrat"/>
                <a:cs typeface="Montserrat"/>
              </a:rPr>
              <a:t>Replacement of all three locks systems necessary</a:t>
            </a:r>
          </a:p>
          <a:p>
            <a:pPr marL="457200" lvl="1" indent="0">
              <a:lnSpc>
                <a:spcPct val="140000"/>
              </a:lnSpc>
              <a:buClr>
                <a:srgbClr val="009BDF"/>
              </a:buClr>
              <a:buSzPct val="130000"/>
              <a:buNone/>
            </a:pPr>
            <a:r>
              <a:rPr lang="en-US" sz="1500" dirty="0">
                <a:cs typeface="Montserrat"/>
              </a:rPr>
              <a:t>Eighteen</a:t>
            </a:r>
            <a:r>
              <a:rPr lang="en-US" sz="1500" dirty="0">
                <a:latin typeface="Montserrat"/>
                <a:cs typeface="Montserrat"/>
              </a:rPr>
              <a:t> years to complete multiple studies</a:t>
            </a:r>
          </a:p>
          <a:p>
            <a:pPr marL="457200" lvl="1" indent="0">
              <a:lnSpc>
                <a:spcPct val="140000"/>
              </a:lnSpc>
              <a:buClr>
                <a:srgbClr val="009BDF"/>
              </a:buClr>
              <a:buSzPct val="130000"/>
              <a:buNone/>
            </a:pPr>
            <a:r>
              <a:rPr lang="en-US" sz="1500" dirty="0">
                <a:latin typeface="Montserrat"/>
                <a:cs typeface="Montserrat"/>
              </a:rPr>
              <a:t>Cost of more than $19.5 million</a:t>
            </a:r>
          </a:p>
          <a:p>
            <a:pPr marL="457200" lvl="1" indent="0">
              <a:lnSpc>
                <a:spcPct val="140000"/>
              </a:lnSpc>
              <a:buClr>
                <a:srgbClr val="009BDF"/>
              </a:buClr>
              <a:buSzPct val="130000"/>
              <a:buNone/>
            </a:pPr>
            <a:r>
              <a:rPr lang="en-US" sz="1500" dirty="0">
                <a:latin typeface="Montserrat"/>
                <a:cs typeface="Montserrat"/>
              </a:rPr>
              <a:t>Eight options examined</a:t>
            </a:r>
          </a:p>
          <a:p>
            <a:pPr marL="457200" lvl="1" indent="0">
              <a:lnSpc>
                <a:spcPct val="140000"/>
              </a:lnSpc>
              <a:buClr>
                <a:srgbClr val="009BDF"/>
              </a:buClr>
              <a:buSzPct val="130000"/>
              <a:buNone/>
            </a:pPr>
            <a:r>
              <a:rPr lang="en-US" sz="1500" dirty="0">
                <a:latin typeface="Montserrat"/>
                <a:cs typeface="Montserrat"/>
              </a:rPr>
              <a:t>Twin 600’ x 110’ chambers will be constructed at each site</a:t>
            </a:r>
          </a:p>
          <a:p>
            <a:pPr marL="457200" lvl="1" indent="0">
              <a:lnSpc>
                <a:spcPct val="140000"/>
              </a:lnSpc>
              <a:buClr>
                <a:srgbClr val="009BDF"/>
              </a:buClr>
              <a:buSzPct val="130000"/>
              <a:buNone/>
            </a:pPr>
            <a:r>
              <a:rPr lang="en-US" sz="1500" dirty="0">
                <a:latin typeface="Montserrat"/>
                <a:cs typeface="Montserrat"/>
              </a:rPr>
              <a:t>Total cost of project is $2.69 billion</a:t>
            </a:r>
          </a:p>
          <a:p>
            <a:pPr marL="457200" lvl="1" indent="0">
              <a:lnSpc>
                <a:spcPct val="140000"/>
              </a:lnSpc>
              <a:buClr>
                <a:srgbClr val="009BDF"/>
              </a:buClr>
              <a:buSzPct val="130000"/>
              <a:buNone/>
            </a:pPr>
            <a:r>
              <a:rPr lang="en-US" sz="1500" dirty="0">
                <a:latin typeface="Montserrat"/>
                <a:cs typeface="Montserrat"/>
              </a:rPr>
              <a:t>Incremental cost-to-benefit ratio is estimated at 3.8 to 1 (using 3.5% discount rate)</a:t>
            </a:r>
          </a:p>
          <a:p>
            <a:pPr marL="457200" lvl="1" indent="0">
              <a:lnSpc>
                <a:spcPct val="140000"/>
              </a:lnSpc>
              <a:buClr>
                <a:srgbClr val="009BDF"/>
              </a:buClr>
              <a:buSzPct val="130000"/>
              <a:buNone/>
            </a:pPr>
            <a:r>
              <a:rPr lang="en-US" sz="1500" dirty="0">
                <a:latin typeface="Montserrat"/>
                <a:cs typeface="Montserrat"/>
              </a:rPr>
              <a:t>Study signed off just in time for 2016 WRDA</a:t>
            </a:r>
          </a:p>
          <a:p>
            <a:pPr marL="457200" lvl="1" indent="0">
              <a:lnSpc>
                <a:spcPct val="140000"/>
              </a:lnSpc>
              <a:buClr>
                <a:srgbClr val="009BDF"/>
              </a:buClr>
              <a:buSzPct val="130000"/>
              <a:buNone/>
            </a:pPr>
            <a:r>
              <a:rPr lang="en-US" sz="1500" dirty="0">
                <a:latin typeface="Montserrat"/>
                <a:cs typeface="Montserrat"/>
              </a:rPr>
              <a:t>WRDA bills passed in House and Senate</a:t>
            </a:r>
          </a:p>
        </p:txBody>
      </p:sp>
      <p:sp>
        <p:nvSpPr>
          <p:cNvPr id="7" name="Title 1"/>
          <p:cNvSpPr txBox="1">
            <a:spLocks/>
          </p:cNvSpPr>
          <p:nvPr/>
        </p:nvSpPr>
        <p:spPr>
          <a:xfrm>
            <a:off x="506730" y="-10160"/>
            <a:ext cx="8901430" cy="1203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9BDF"/>
                </a:solidFill>
                <a:latin typeface="Montserrat Black"/>
                <a:cs typeface="Montserrat Black"/>
              </a:rPr>
              <a:t>UPPER OHIO RIVER </a:t>
            </a:r>
          </a:p>
          <a:p>
            <a:r>
              <a:rPr lang="en-US" sz="2800" dirty="0">
                <a:solidFill>
                  <a:srgbClr val="009BDF"/>
                </a:solidFill>
                <a:latin typeface="Montserrat Black"/>
                <a:cs typeface="Montserrat Black"/>
              </a:rPr>
              <a:t>NAVIGATION PROJECT</a:t>
            </a:r>
          </a:p>
        </p:txBody>
      </p:sp>
      <p:pic>
        <p:nvPicPr>
          <p:cNvPr id="8" name="Picture 7" descr="PortPitt-Logo__Stacked_Blue_RGB.png"/>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pic>
        <p:nvPicPr>
          <p:cNvPr id="9" name="Picture 8"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1334806"/>
            <a:ext cx="199644" cy="199644"/>
          </a:xfrm>
          <a:prstGeom prst="rect">
            <a:avLst/>
          </a:prstGeom>
        </p:spPr>
      </p:pic>
      <p:pic>
        <p:nvPicPr>
          <p:cNvPr id="10" name="Picture 9"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1719616"/>
            <a:ext cx="199644" cy="199644"/>
          </a:xfrm>
          <a:prstGeom prst="rect">
            <a:avLst/>
          </a:prstGeom>
        </p:spPr>
      </p:pic>
      <p:pic>
        <p:nvPicPr>
          <p:cNvPr id="11" name="Picture 10"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2104426"/>
            <a:ext cx="199644" cy="199644"/>
          </a:xfrm>
          <a:prstGeom prst="rect">
            <a:avLst/>
          </a:prstGeom>
        </p:spPr>
      </p:pic>
      <p:pic>
        <p:nvPicPr>
          <p:cNvPr id="12" name="Picture 11"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2489236"/>
            <a:ext cx="199644" cy="199644"/>
          </a:xfrm>
          <a:prstGeom prst="rect">
            <a:avLst/>
          </a:prstGeom>
        </p:spPr>
      </p:pic>
      <p:pic>
        <p:nvPicPr>
          <p:cNvPr id="13" name="Picture 12"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2874046"/>
            <a:ext cx="199644" cy="199644"/>
          </a:xfrm>
          <a:prstGeom prst="rect">
            <a:avLst/>
          </a:prstGeom>
        </p:spPr>
      </p:pic>
      <p:pic>
        <p:nvPicPr>
          <p:cNvPr id="14" name="Picture 13"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3258856"/>
            <a:ext cx="199644" cy="199644"/>
          </a:xfrm>
          <a:prstGeom prst="rect">
            <a:avLst/>
          </a:prstGeom>
        </p:spPr>
      </p:pic>
      <p:pic>
        <p:nvPicPr>
          <p:cNvPr id="15" name="Picture 14"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3643666"/>
            <a:ext cx="199644" cy="199644"/>
          </a:xfrm>
          <a:prstGeom prst="rect">
            <a:avLst/>
          </a:prstGeom>
        </p:spPr>
      </p:pic>
      <p:pic>
        <p:nvPicPr>
          <p:cNvPr id="16" name="Picture 15"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4348076"/>
            <a:ext cx="199644" cy="199644"/>
          </a:xfrm>
          <a:prstGeom prst="rect">
            <a:avLst/>
          </a:prstGeom>
        </p:spPr>
      </p:pic>
      <p:pic>
        <p:nvPicPr>
          <p:cNvPr id="17" name="Picture 16"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4715130"/>
            <a:ext cx="199644" cy="199644"/>
          </a:xfrm>
          <a:prstGeom prst="rect">
            <a:avLst/>
          </a:prstGeom>
        </p:spPr>
      </p:pic>
    </p:spTree>
    <p:extLst>
      <p:ext uri="{BB962C8B-B14F-4D97-AF65-F5344CB8AC3E}">
        <p14:creationId xmlns:p14="http://schemas.microsoft.com/office/powerpoint/2010/main" val="2592941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0704" y="1551160"/>
            <a:ext cx="2400206" cy="2400657"/>
          </a:xfrm>
          <a:prstGeom prst="rect">
            <a:avLst/>
          </a:prstGeom>
          <a:noFill/>
        </p:spPr>
        <p:txBody>
          <a:bodyPr wrap="square" rtlCol="0">
            <a:spAutoFit/>
          </a:bodyPr>
          <a:lstStyle/>
          <a:p>
            <a:r>
              <a:rPr lang="en-US" sz="1500" dirty="0" err="1">
                <a:latin typeface="Montserrat"/>
                <a:cs typeface="Montserrat"/>
              </a:rPr>
              <a:t>Emsworth</a:t>
            </a:r>
            <a:r>
              <a:rPr lang="en-US" sz="1500" dirty="0">
                <a:latin typeface="Montserrat"/>
                <a:cs typeface="Montserrat"/>
              </a:rPr>
              <a:t> Locks showing overlay of new 110’ x 600’ chamber in place of existing 56’ x 360’ auxiliary chamber; </a:t>
            </a:r>
            <a:r>
              <a:rPr lang="en-US" sz="1500" dirty="0" err="1">
                <a:latin typeface="Montserrat"/>
                <a:cs typeface="Montserrat"/>
              </a:rPr>
              <a:t>Dashields</a:t>
            </a:r>
            <a:r>
              <a:rPr lang="en-US" sz="1500" dirty="0">
                <a:latin typeface="Montserrat"/>
                <a:cs typeface="Montserrat"/>
              </a:rPr>
              <a:t> and Montgomery facilities have similar replacement patterns.</a:t>
            </a:r>
          </a:p>
        </p:txBody>
      </p:sp>
      <p:pic>
        <p:nvPicPr>
          <p:cNvPr id="3" name="Picture 2"/>
          <p:cNvPicPr>
            <a:picLocks noChangeAspect="1"/>
          </p:cNvPicPr>
          <p:nvPr/>
        </p:nvPicPr>
        <p:blipFill>
          <a:blip r:embed="rId2"/>
          <a:stretch>
            <a:fillRect/>
          </a:stretch>
        </p:blipFill>
        <p:spPr>
          <a:xfrm>
            <a:off x="3120169" y="1537260"/>
            <a:ext cx="5560831" cy="3167540"/>
          </a:xfrm>
          <a:prstGeom prst="rect">
            <a:avLst/>
          </a:prstGeom>
        </p:spPr>
      </p:pic>
      <p:sp>
        <p:nvSpPr>
          <p:cNvPr id="8" name="Title 1"/>
          <p:cNvSpPr txBox="1">
            <a:spLocks/>
          </p:cNvSpPr>
          <p:nvPr/>
        </p:nvSpPr>
        <p:spPr>
          <a:xfrm>
            <a:off x="506730" y="-10160"/>
            <a:ext cx="8901430" cy="1203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9BDF"/>
                </a:solidFill>
                <a:latin typeface="Montserrat Black"/>
                <a:cs typeface="Montserrat Black"/>
              </a:rPr>
              <a:t>UPPER OHIO RIVER </a:t>
            </a:r>
          </a:p>
          <a:p>
            <a:r>
              <a:rPr lang="en-US" sz="2800" dirty="0">
                <a:solidFill>
                  <a:srgbClr val="009BDF"/>
                </a:solidFill>
                <a:latin typeface="Montserrat Black"/>
                <a:cs typeface="Montserrat Black"/>
              </a:rPr>
              <a:t>NAVIGATION PROJECT</a:t>
            </a:r>
          </a:p>
        </p:txBody>
      </p:sp>
      <p:pic>
        <p:nvPicPr>
          <p:cNvPr id="9" name="Picture 8" descr="PortPitt-Logo__Stacked_Blue_RGB.png"/>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spTree>
    <p:extLst>
      <p:ext uri="{BB962C8B-B14F-4D97-AF65-F5344CB8AC3E}">
        <p14:creationId xmlns:p14="http://schemas.microsoft.com/office/powerpoint/2010/main" val="1897704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993" y="1567807"/>
            <a:ext cx="7953118" cy="3395459"/>
          </a:xfrm>
        </p:spPr>
        <p:txBody>
          <a:bodyPr>
            <a:noAutofit/>
          </a:bodyPr>
          <a:lstStyle/>
          <a:p>
            <a:pPr marL="457200" lvl="1" indent="0">
              <a:spcBef>
                <a:spcPts val="0"/>
              </a:spcBef>
              <a:spcAft>
                <a:spcPts val="1200"/>
              </a:spcAft>
              <a:buClr>
                <a:srgbClr val="009BDF"/>
              </a:buClr>
              <a:buSzPct val="130000"/>
              <a:buNone/>
            </a:pPr>
            <a:r>
              <a:rPr lang="en-US" sz="1500" dirty="0">
                <a:cs typeface="Montserrat"/>
              </a:rPr>
              <a:t>Intermittent federal funding</a:t>
            </a:r>
          </a:p>
          <a:p>
            <a:pPr lvl="1">
              <a:spcBef>
                <a:spcPts val="0"/>
              </a:spcBef>
              <a:spcAft>
                <a:spcPts val="1200"/>
              </a:spcAft>
              <a:buClr>
                <a:srgbClr val="009BDF"/>
              </a:buClr>
              <a:buSzPct val="130000"/>
            </a:pPr>
            <a:r>
              <a:rPr lang="en-US" sz="1200" dirty="0">
                <a:cs typeface="Montserrat"/>
              </a:rPr>
              <a:t>Partially funding of projects requires work to be done piecemeal</a:t>
            </a:r>
          </a:p>
          <a:p>
            <a:pPr lvl="1">
              <a:spcBef>
                <a:spcPts val="0"/>
              </a:spcBef>
              <a:spcAft>
                <a:spcPts val="1200"/>
              </a:spcAft>
              <a:buClr>
                <a:srgbClr val="009BDF"/>
              </a:buClr>
              <a:buSzPct val="130000"/>
            </a:pPr>
            <a:r>
              <a:rPr lang="en-US" sz="1200" dirty="0">
                <a:cs typeface="Montserrat"/>
              </a:rPr>
              <a:t>Completion times repeatedly revised and extended</a:t>
            </a:r>
          </a:p>
          <a:p>
            <a:pPr lvl="1">
              <a:spcBef>
                <a:spcPts val="0"/>
              </a:spcBef>
              <a:spcAft>
                <a:spcPts val="1200"/>
              </a:spcAft>
              <a:buClr>
                <a:srgbClr val="009BDF"/>
              </a:buClr>
              <a:buSzPct val="130000"/>
            </a:pPr>
            <a:r>
              <a:rPr lang="en-US" sz="1200" dirty="0">
                <a:cs typeface="Montserrat"/>
              </a:rPr>
              <a:t>Completion of project always remains unknown</a:t>
            </a:r>
          </a:p>
          <a:p>
            <a:pPr marL="457200" lvl="1" indent="0">
              <a:spcBef>
                <a:spcPts val="0"/>
              </a:spcBef>
              <a:spcAft>
                <a:spcPts val="1200"/>
              </a:spcAft>
              <a:buClr>
                <a:srgbClr val="009BDF"/>
              </a:buClr>
              <a:buSzPct val="130000"/>
              <a:buNone/>
            </a:pPr>
            <a:r>
              <a:rPr lang="en-US" sz="1500" dirty="0">
                <a:cs typeface="Montserrat"/>
              </a:rPr>
              <a:t>Continually re-educating legislators on the value of the waterways</a:t>
            </a:r>
          </a:p>
          <a:p>
            <a:pPr lvl="1">
              <a:spcBef>
                <a:spcPts val="0"/>
              </a:spcBef>
              <a:spcAft>
                <a:spcPts val="1200"/>
              </a:spcAft>
              <a:buClr>
                <a:srgbClr val="009BDF"/>
              </a:buClr>
              <a:buSzPct val="130000"/>
            </a:pPr>
            <a:r>
              <a:rPr lang="en-US" sz="1200" dirty="0">
                <a:cs typeface="Montserrat"/>
              </a:rPr>
              <a:t>Convincing elected officials that the waterways should be included in infrastructure initiatives.</a:t>
            </a:r>
          </a:p>
          <a:p>
            <a:pPr lvl="1">
              <a:spcBef>
                <a:spcPts val="0"/>
              </a:spcBef>
              <a:spcAft>
                <a:spcPts val="1200"/>
              </a:spcAft>
              <a:buClr>
                <a:srgbClr val="009BDF"/>
              </a:buClr>
              <a:buSzPct val="130000"/>
            </a:pPr>
            <a:r>
              <a:rPr lang="en-US" sz="1200" dirty="0">
                <a:cs typeface="Montserrat"/>
              </a:rPr>
              <a:t>Publicizing the ways in which the economy is dependent on the waterways.</a:t>
            </a:r>
          </a:p>
          <a:p>
            <a:pPr marL="457200" lvl="1" indent="0">
              <a:spcBef>
                <a:spcPts val="0"/>
              </a:spcBef>
              <a:spcAft>
                <a:spcPts val="1200"/>
              </a:spcAft>
              <a:buClr>
                <a:srgbClr val="009BDF"/>
              </a:buClr>
              <a:buSzPct val="130000"/>
              <a:buNone/>
            </a:pPr>
            <a:r>
              <a:rPr lang="en-US" sz="1200" dirty="0">
                <a:cs typeface="Montserrat"/>
              </a:rPr>
              <a:t>USACE studies</a:t>
            </a:r>
          </a:p>
          <a:p>
            <a:pPr lvl="1">
              <a:spcBef>
                <a:spcPts val="0"/>
              </a:spcBef>
              <a:spcAft>
                <a:spcPts val="1200"/>
              </a:spcAft>
              <a:buClr>
                <a:srgbClr val="009BDF"/>
              </a:buClr>
              <a:buSzPct val="130000"/>
            </a:pPr>
            <a:r>
              <a:rPr lang="en-US" sz="1200" dirty="0">
                <a:cs typeface="Montserrat"/>
              </a:rPr>
              <a:t>Create overly long delays in starting projects</a:t>
            </a:r>
          </a:p>
          <a:p>
            <a:pPr lvl="1">
              <a:spcBef>
                <a:spcPts val="0"/>
              </a:spcBef>
              <a:spcAft>
                <a:spcPts val="1200"/>
              </a:spcAft>
              <a:buClr>
                <a:srgbClr val="009BDF"/>
              </a:buClr>
              <a:buSzPct val="130000"/>
            </a:pPr>
            <a:r>
              <a:rPr lang="en-US" sz="1200" dirty="0">
                <a:cs typeface="Montserrat"/>
              </a:rPr>
              <a:t>Consume valuable funds that could be used for the project itself.</a:t>
            </a:r>
          </a:p>
        </p:txBody>
      </p:sp>
      <p:sp>
        <p:nvSpPr>
          <p:cNvPr id="5" name="Title 1"/>
          <p:cNvSpPr txBox="1">
            <a:spLocks/>
          </p:cNvSpPr>
          <p:nvPr/>
        </p:nvSpPr>
        <p:spPr>
          <a:xfrm>
            <a:off x="506730" y="194850"/>
            <a:ext cx="6940206" cy="120348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9BDF"/>
                </a:solidFill>
                <a:latin typeface="Montserrat Black"/>
                <a:cs typeface="Montserrat Black"/>
              </a:rPr>
              <a:t>ROADBLOCKS AND CHALLENGES TO IMPROVING THE WATERWAY</a:t>
            </a:r>
          </a:p>
          <a:p>
            <a:r>
              <a:rPr lang="en-US" sz="2800" dirty="0">
                <a:solidFill>
                  <a:srgbClr val="009BDF"/>
                </a:solidFill>
                <a:latin typeface="Montserrat Black"/>
                <a:cs typeface="Montserrat Black"/>
              </a:rPr>
              <a:t>INFRASTRUCTURE</a:t>
            </a:r>
          </a:p>
        </p:txBody>
      </p:sp>
      <p:pic>
        <p:nvPicPr>
          <p:cNvPr id="7" name="Picture 6" descr="PortPitt-Logo__Stacked_Blue_RGB.png"/>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pic>
        <p:nvPicPr>
          <p:cNvPr id="8" name="Picture 7"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1594725"/>
            <a:ext cx="199644" cy="199644"/>
          </a:xfrm>
          <a:prstGeom prst="rect">
            <a:avLst/>
          </a:prstGeom>
        </p:spPr>
      </p:pic>
      <p:pic>
        <p:nvPicPr>
          <p:cNvPr id="11" name="Picture 10"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2875484"/>
            <a:ext cx="199644" cy="199644"/>
          </a:xfrm>
          <a:prstGeom prst="rect">
            <a:avLst/>
          </a:prstGeom>
        </p:spPr>
      </p:pic>
      <p:pic>
        <p:nvPicPr>
          <p:cNvPr id="15" name="Picture 14"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4056421"/>
            <a:ext cx="199644" cy="199644"/>
          </a:xfrm>
          <a:prstGeom prst="rect">
            <a:avLst/>
          </a:prstGeom>
        </p:spPr>
      </p:pic>
    </p:spTree>
    <p:extLst>
      <p:ext uri="{BB962C8B-B14F-4D97-AF65-F5344CB8AC3E}">
        <p14:creationId xmlns:p14="http://schemas.microsoft.com/office/powerpoint/2010/main" val="85781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993" y="1176548"/>
            <a:ext cx="7953118" cy="3395459"/>
          </a:xfrm>
        </p:spPr>
        <p:txBody>
          <a:bodyPr>
            <a:noAutofit/>
          </a:bodyPr>
          <a:lstStyle/>
          <a:p>
            <a:pPr marL="457200" lvl="1" indent="0">
              <a:spcBef>
                <a:spcPts val="0"/>
              </a:spcBef>
              <a:spcAft>
                <a:spcPts val="1200"/>
              </a:spcAft>
              <a:buClr>
                <a:srgbClr val="009BDF"/>
              </a:buClr>
              <a:buSzPct val="130000"/>
              <a:buNone/>
            </a:pPr>
            <a:r>
              <a:rPr lang="en-US" sz="1500" dirty="0">
                <a:cs typeface="Montserrat"/>
              </a:rPr>
              <a:t>Congressional appropriations</a:t>
            </a:r>
          </a:p>
          <a:p>
            <a:pPr lvl="1">
              <a:spcBef>
                <a:spcPts val="0"/>
              </a:spcBef>
              <a:spcAft>
                <a:spcPts val="1200"/>
              </a:spcAft>
              <a:buClr>
                <a:srgbClr val="009BDF"/>
              </a:buClr>
              <a:buSzPct val="130000"/>
            </a:pPr>
            <a:r>
              <a:rPr lang="en-US" sz="1200" dirty="0">
                <a:cs typeface="Montserrat"/>
              </a:rPr>
              <a:t>Full and efficient use of Inland Waterways Trust Fund</a:t>
            </a:r>
          </a:p>
          <a:p>
            <a:pPr lvl="1">
              <a:spcBef>
                <a:spcPts val="0"/>
              </a:spcBef>
              <a:spcAft>
                <a:spcPts val="1200"/>
              </a:spcAft>
              <a:buClr>
                <a:srgbClr val="009BDF"/>
              </a:buClr>
              <a:buSzPct val="130000"/>
            </a:pPr>
            <a:r>
              <a:rPr lang="en-US" sz="1200" dirty="0">
                <a:cs typeface="Montserrat"/>
              </a:rPr>
              <a:t>Record funding for Operations &amp; Maintenance (O&amp;M)</a:t>
            </a:r>
          </a:p>
          <a:p>
            <a:pPr marL="457200" lvl="1" indent="0">
              <a:spcBef>
                <a:spcPts val="0"/>
              </a:spcBef>
              <a:spcAft>
                <a:spcPts val="1200"/>
              </a:spcAft>
              <a:buClr>
                <a:srgbClr val="009BDF"/>
              </a:buClr>
              <a:buSzPct val="130000"/>
              <a:buNone/>
            </a:pPr>
            <a:r>
              <a:rPr lang="en-US" sz="1500" dirty="0">
                <a:cs typeface="Montserrat"/>
              </a:rPr>
              <a:t>Water Resources Development Act (WRDA) legislation enacted</a:t>
            </a:r>
            <a:endParaRPr lang="en-US" sz="1500" dirty="0">
              <a:latin typeface="Montserrat"/>
              <a:cs typeface="Montserrat"/>
            </a:endParaRPr>
          </a:p>
          <a:p>
            <a:pPr lvl="1">
              <a:spcBef>
                <a:spcPts val="0"/>
              </a:spcBef>
              <a:spcAft>
                <a:spcPts val="1200"/>
              </a:spcAft>
              <a:buClr>
                <a:srgbClr val="009BDF"/>
              </a:buClr>
              <a:buSzPct val="130000"/>
            </a:pPr>
            <a:r>
              <a:rPr lang="en-US" sz="1200" dirty="0">
                <a:cs typeface="Montserrat"/>
              </a:rPr>
              <a:t>Harmful tolls, user fees rejected by Congress</a:t>
            </a:r>
          </a:p>
          <a:p>
            <a:pPr lvl="1">
              <a:spcBef>
                <a:spcPts val="0"/>
              </a:spcBef>
              <a:spcAft>
                <a:spcPts val="1200"/>
              </a:spcAft>
              <a:buClr>
                <a:srgbClr val="009BDF"/>
              </a:buClr>
              <a:buSzPct val="130000"/>
            </a:pPr>
            <a:r>
              <a:rPr lang="en-US" sz="1200" dirty="0">
                <a:cs typeface="Montserrat"/>
              </a:rPr>
              <a:t>Existing public-private partnerships reaffirmed</a:t>
            </a:r>
          </a:p>
          <a:p>
            <a:pPr lvl="1">
              <a:spcBef>
                <a:spcPts val="0"/>
              </a:spcBef>
              <a:spcAft>
                <a:spcPts val="1200"/>
              </a:spcAft>
              <a:buClr>
                <a:srgbClr val="009BDF"/>
              </a:buClr>
              <a:buSzPct val="130000"/>
            </a:pPr>
            <a:r>
              <a:rPr lang="en-US" sz="1200" dirty="0">
                <a:cs typeface="Montserrat"/>
              </a:rPr>
              <a:t>New priority navigation projects</a:t>
            </a:r>
          </a:p>
          <a:p>
            <a:pPr marL="457200" lvl="1" indent="0">
              <a:spcBef>
                <a:spcPts val="0"/>
              </a:spcBef>
              <a:spcAft>
                <a:spcPts val="1200"/>
              </a:spcAft>
              <a:buClr>
                <a:srgbClr val="009BDF"/>
              </a:buClr>
              <a:buSzPct val="130000"/>
              <a:buNone/>
            </a:pPr>
            <a:r>
              <a:rPr lang="en-US" sz="1500" dirty="0">
                <a:latin typeface="Montserrat"/>
                <a:cs typeface="Montserrat"/>
              </a:rPr>
              <a:t>Olmstead Locks and Dam dedicated</a:t>
            </a:r>
          </a:p>
          <a:p>
            <a:pPr marL="457200" lvl="1" indent="0">
              <a:spcBef>
                <a:spcPts val="0"/>
              </a:spcBef>
              <a:spcAft>
                <a:spcPts val="1200"/>
              </a:spcAft>
              <a:buClr>
                <a:srgbClr val="009BDF"/>
              </a:buClr>
              <a:buSzPct val="130000"/>
              <a:buNone/>
            </a:pPr>
            <a:r>
              <a:rPr lang="en-US" sz="1500" dirty="0">
                <a:cs typeface="Montserrat"/>
              </a:rPr>
              <a:t>Capital Development Plan implementation well under way</a:t>
            </a:r>
            <a:endParaRPr lang="en-US" sz="1500" dirty="0">
              <a:latin typeface="Montserrat"/>
              <a:cs typeface="Montserrat"/>
            </a:endParaRPr>
          </a:p>
        </p:txBody>
      </p:sp>
      <p:sp>
        <p:nvSpPr>
          <p:cNvPr id="5" name="Title 1"/>
          <p:cNvSpPr txBox="1">
            <a:spLocks/>
          </p:cNvSpPr>
          <p:nvPr/>
        </p:nvSpPr>
        <p:spPr>
          <a:xfrm>
            <a:off x="506730" y="-10160"/>
            <a:ext cx="8901430" cy="1203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9BDF"/>
                </a:solidFill>
                <a:latin typeface="Montserrat Black"/>
                <a:cs typeface="Montserrat Black"/>
              </a:rPr>
              <a:t>2018 WAS A GOOD YEAR</a:t>
            </a:r>
          </a:p>
        </p:txBody>
      </p:sp>
      <p:pic>
        <p:nvPicPr>
          <p:cNvPr id="7" name="Picture 6" descr="PortPitt-Logo__Stacked_Blue_RGB.png"/>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pic>
        <p:nvPicPr>
          <p:cNvPr id="8" name="Picture 7"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1207976"/>
            <a:ext cx="199644" cy="199644"/>
          </a:xfrm>
          <a:prstGeom prst="rect">
            <a:avLst/>
          </a:prstGeom>
        </p:spPr>
      </p:pic>
      <p:pic>
        <p:nvPicPr>
          <p:cNvPr id="11" name="Picture 10"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2193174"/>
            <a:ext cx="199644" cy="199644"/>
          </a:xfrm>
          <a:prstGeom prst="rect">
            <a:avLst/>
          </a:prstGeom>
        </p:spPr>
      </p:pic>
      <p:pic>
        <p:nvPicPr>
          <p:cNvPr id="14" name="Picture 13"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3500540"/>
            <a:ext cx="199644" cy="199644"/>
          </a:xfrm>
          <a:prstGeom prst="rect">
            <a:avLst/>
          </a:prstGeom>
        </p:spPr>
      </p:pic>
      <p:pic>
        <p:nvPicPr>
          <p:cNvPr id="15" name="Picture 14"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3855458"/>
            <a:ext cx="199644" cy="199644"/>
          </a:xfrm>
          <a:prstGeom prst="rect">
            <a:avLst/>
          </a:prstGeom>
        </p:spPr>
      </p:pic>
    </p:spTree>
    <p:extLst>
      <p:ext uri="{BB962C8B-B14F-4D97-AF65-F5344CB8AC3E}">
        <p14:creationId xmlns:p14="http://schemas.microsoft.com/office/powerpoint/2010/main" val="3001177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2644" y="1317219"/>
            <a:ext cx="5258246" cy="2802019"/>
          </a:xfrm>
        </p:spPr>
        <p:txBody>
          <a:bodyPr>
            <a:noAutofit/>
          </a:bodyPr>
          <a:lstStyle/>
          <a:p>
            <a:pPr marL="457200" lvl="1" indent="0">
              <a:spcBef>
                <a:spcPts val="0"/>
              </a:spcBef>
              <a:spcAft>
                <a:spcPts val="1200"/>
              </a:spcAft>
              <a:buClr>
                <a:srgbClr val="009BDF"/>
              </a:buClr>
              <a:buSzPct val="130000"/>
              <a:buNone/>
            </a:pPr>
            <a:r>
              <a:rPr lang="en-US" sz="2000" dirty="0">
                <a:cs typeface="Montserrat"/>
              </a:rPr>
              <a:t>Phase 1 projects schedule</a:t>
            </a:r>
          </a:p>
          <a:p>
            <a:pPr lvl="1">
              <a:spcBef>
                <a:spcPts val="0"/>
              </a:spcBef>
              <a:spcAft>
                <a:spcPts val="1200"/>
              </a:spcAft>
              <a:buClr>
                <a:srgbClr val="009BDF"/>
              </a:buClr>
              <a:buSzPct val="130000"/>
            </a:pPr>
            <a:r>
              <a:rPr lang="en-US" sz="1800" dirty="0">
                <a:cs typeface="Montserrat"/>
              </a:rPr>
              <a:t>Olmstead: November 2018 Operational</a:t>
            </a:r>
          </a:p>
          <a:p>
            <a:pPr lvl="1">
              <a:spcBef>
                <a:spcPts val="0"/>
              </a:spcBef>
              <a:spcAft>
                <a:spcPts val="1200"/>
              </a:spcAft>
              <a:buClr>
                <a:srgbClr val="009BDF"/>
              </a:buClr>
              <a:buSzPct val="130000"/>
            </a:pPr>
            <a:r>
              <a:rPr lang="en-US" sz="1800" dirty="0">
                <a:cs typeface="Montserrat"/>
              </a:rPr>
              <a:t>LaGrange Major Rehabilitation: 2020</a:t>
            </a:r>
          </a:p>
          <a:p>
            <a:pPr lvl="1">
              <a:spcBef>
                <a:spcPts val="0"/>
              </a:spcBef>
              <a:spcAft>
                <a:spcPts val="1200"/>
              </a:spcAft>
              <a:buClr>
                <a:srgbClr val="009BDF"/>
              </a:buClr>
              <a:buSzPct val="130000"/>
            </a:pPr>
            <a:r>
              <a:rPr lang="en-US" sz="1800" dirty="0">
                <a:cs typeface="Montserrat"/>
              </a:rPr>
              <a:t>Kentucky Lock: 2032</a:t>
            </a:r>
          </a:p>
          <a:p>
            <a:pPr lvl="1">
              <a:spcBef>
                <a:spcPts val="0"/>
              </a:spcBef>
              <a:spcAft>
                <a:spcPts val="1200"/>
              </a:spcAft>
              <a:buClr>
                <a:srgbClr val="009BDF"/>
              </a:buClr>
              <a:buSzPct val="130000"/>
            </a:pPr>
            <a:r>
              <a:rPr lang="en-US" sz="1800" dirty="0" err="1">
                <a:cs typeface="Montserrat"/>
              </a:rPr>
              <a:t>Chickamauaga</a:t>
            </a:r>
            <a:r>
              <a:rPr lang="en-US" sz="1800" dirty="0">
                <a:cs typeface="Montserrat"/>
              </a:rPr>
              <a:t> Lock</a:t>
            </a:r>
            <a:r>
              <a:rPr lang="en-US" sz="1800">
                <a:cs typeface="Montserrat"/>
              </a:rPr>
              <a:t>: 2029</a:t>
            </a:r>
            <a:endParaRPr lang="en-US" sz="1800" dirty="0">
              <a:cs typeface="Montserrat"/>
            </a:endParaRPr>
          </a:p>
          <a:p>
            <a:pPr lvl="1">
              <a:spcBef>
                <a:spcPts val="0"/>
              </a:spcBef>
              <a:spcAft>
                <a:spcPts val="1200"/>
              </a:spcAft>
              <a:buClr>
                <a:srgbClr val="009BDF"/>
              </a:buClr>
              <a:buSzPct val="130000"/>
            </a:pPr>
            <a:r>
              <a:rPr lang="en-US" sz="1800" dirty="0">
                <a:cs typeface="Montserrat"/>
              </a:rPr>
              <a:t>Lower Mon 2, 3, 4: 2024</a:t>
            </a:r>
          </a:p>
        </p:txBody>
      </p:sp>
      <p:sp>
        <p:nvSpPr>
          <p:cNvPr id="5" name="Title 1"/>
          <p:cNvSpPr txBox="1">
            <a:spLocks/>
          </p:cNvSpPr>
          <p:nvPr/>
        </p:nvSpPr>
        <p:spPr>
          <a:xfrm>
            <a:off x="506730" y="-10160"/>
            <a:ext cx="8901430" cy="1203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9BDF"/>
                </a:solidFill>
                <a:latin typeface="Montserrat Black"/>
                <a:cs typeface="Montserrat Black"/>
              </a:rPr>
              <a:t>CAPITAL DEVELOPMENT PLAN</a:t>
            </a:r>
          </a:p>
        </p:txBody>
      </p:sp>
      <p:pic>
        <p:nvPicPr>
          <p:cNvPr id="7" name="Picture 6" descr="PortPitt-Logo__Stacked_Blue_RGB.png"/>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pic>
        <p:nvPicPr>
          <p:cNvPr id="8" name="Picture 7"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85" y="1348646"/>
            <a:ext cx="267089" cy="267089"/>
          </a:xfrm>
          <a:prstGeom prst="rect">
            <a:avLst/>
          </a:prstGeom>
        </p:spPr>
      </p:pic>
    </p:spTree>
    <p:extLst>
      <p:ext uri="{BB962C8B-B14F-4D97-AF65-F5344CB8AC3E}">
        <p14:creationId xmlns:p14="http://schemas.microsoft.com/office/powerpoint/2010/main" val="3858737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635" y="273845"/>
            <a:ext cx="5956916" cy="994172"/>
          </a:xfrm>
        </p:spPr>
        <p:txBody>
          <a:bodyPr>
            <a:noAutofit/>
          </a:bodyPr>
          <a:lstStyle/>
          <a:p>
            <a:r>
              <a:rPr lang="en-US" sz="2800" dirty="0">
                <a:solidFill>
                  <a:srgbClr val="009BDF"/>
                </a:solidFill>
                <a:latin typeface="Montserrat Black" panose="00000A00000000000000" pitchFamily="2" charset="0"/>
              </a:rPr>
              <a:t>INLAND WATERAYS TRUST FUND ANNUAL FUNDING</a:t>
            </a:r>
          </a:p>
        </p:txBody>
      </p:sp>
      <p:graphicFrame>
        <p:nvGraphicFramePr>
          <p:cNvPr id="4" name="Content Placeholder 3"/>
          <p:cNvGraphicFramePr>
            <a:graphicFrameLocks noGrp="1"/>
          </p:cNvGraphicFramePr>
          <p:nvPr>
            <p:ph idx="1"/>
          </p:nvPr>
        </p:nvGraphicFramePr>
        <p:xfrm>
          <a:off x="1428750" y="1257300"/>
          <a:ext cx="6343650" cy="348615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PortPitt-Logo__Stacked_Blue_RGB.png"/>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spTree>
    <p:extLst>
      <p:ext uri="{BB962C8B-B14F-4D97-AF65-F5344CB8AC3E}">
        <p14:creationId xmlns:p14="http://schemas.microsoft.com/office/powerpoint/2010/main" val="2074943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2" y="273845"/>
            <a:ext cx="6520647" cy="994172"/>
          </a:xfrm>
        </p:spPr>
        <p:txBody>
          <a:bodyPr>
            <a:noAutofit/>
          </a:bodyPr>
          <a:lstStyle/>
          <a:p>
            <a:r>
              <a:rPr lang="en-US" sz="2800" dirty="0">
                <a:solidFill>
                  <a:srgbClr val="009BDF"/>
                </a:solidFill>
                <a:latin typeface="Montserrat Black" panose="00000A00000000000000" pitchFamily="2" charset="0"/>
              </a:rPr>
              <a:t>OPERATIONS &amp; MAINTENANCE</a:t>
            </a:r>
            <a:br>
              <a:rPr lang="en-US" sz="2800" dirty="0">
                <a:solidFill>
                  <a:srgbClr val="009BDF"/>
                </a:solidFill>
                <a:latin typeface="Montserrat Black" panose="00000A00000000000000" pitchFamily="2" charset="0"/>
              </a:rPr>
            </a:br>
            <a:r>
              <a:rPr lang="en-US" sz="2800" dirty="0">
                <a:solidFill>
                  <a:srgbClr val="009BDF"/>
                </a:solidFill>
                <a:latin typeface="Montserrat Black" panose="00000A00000000000000" pitchFamily="2" charset="0"/>
              </a:rPr>
              <a:t>ANNUAL FUNDING</a:t>
            </a:r>
          </a:p>
        </p:txBody>
      </p:sp>
      <p:graphicFrame>
        <p:nvGraphicFramePr>
          <p:cNvPr id="4" name="Content Placeholder 3"/>
          <p:cNvGraphicFramePr>
            <a:graphicFrameLocks noGrp="1"/>
          </p:cNvGraphicFramePr>
          <p:nvPr>
            <p:ph idx="1"/>
          </p:nvPr>
        </p:nvGraphicFramePr>
        <p:xfrm>
          <a:off x="1543050" y="1314451"/>
          <a:ext cx="6229350" cy="314325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PortPitt-Logo__Stacked_Blue_RGB.png"/>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spTree>
    <p:extLst>
      <p:ext uri="{BB962C8B-B14F-4D97-AF65-F5344CB8AC3E}">
        <p14:creationId xmlns:p14="http://schemas.microsoft.com/office/powerpoint/2010/main" val="1217164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992" y="1499153"/>
            <a:ext cx="8142821" cy="2760025"/>
          </a:xfrm>
        </p:spPr>
        <p:txBody>
          <a:bodyPr>
            <a:noAutofit/>
          </a:bodyPr>
          <a:lstStyle/>
          <a:p>
            <a:pPr marL="457200" lvl="1" indent="0">
              <a:spcBef>
                <a:spcPts val="0"/>
              </a:spcBef>
              <a:spcAft>
                <a:spcPts val="1200"/>
              </a:spcAft>
              <a:buClr>
                <a:srgbClr val="009BDF"/>
              </a:buClr>
              <a:buSzPct val="130000"/>
              <a:buNone/>
            </a:pPr>
            <a:r>
              <a:rPr lang="en-US" sz="1500" dirty="0">
                <a:cs typeface="Montserrat"/>
              </a:rPr>
              <a:t>USACE engaging in P3 infrastructure pilot projects</a:t>
            </a:r>
          </a:p>
          <a:p>
            <a:pPr marL="457200" lvl="1" indent="0">
              <a:spcBef>
                <a:spcPts val="0"/>
              </a:spcBef>
              <a:spcAft>
                <a:spcPts val="1200"/>
              </a:spcAft>
              <a:buClr>
                <a:srgbClr val="009BDF"/>
              </a:buClr>
              <a:buSzPct val="130000"/>
              <a:buNone/>
            </a:pPr>
            <a:r>
              <a:rPr lang="en-US" sz="1600" dirty="0">
                <a:cs typeface="Montserrat"/>
              </a:rPr>
              <a:t>Implementation guidance program for P3 Pilot Program signed in January 2019.</a:t>
            </a:r>
          </a:p>
          <a:p>
            <a:pPr marL="457200" lvl="1" indent="0">
              <a:spcBef>
                <a:spcPts val="0"/>
              </a:spcBef>
              <a:spcAft>
                <a:spcPts val="1200"/>
              </a:spcAft>
              <a:buClr>
                <a:srgbClr val="009BDF"/>
              </a:buClr>
              <a:buSzPct val="130000"/>
              <a:buNone/>
            </a:pPr>
            <a:r>
              <a:rPr lang="en-US" sz="1600" dirty="0">
                <a:cs typeface="Montserrat"/>
              </a:rPr>
              <a:t>New construction backlog approximately $100 billion</a:t>
            </a:r>
          </a:p>
          <a:p>
            <a:pPr marL="457200" lvl="1" indent="0">
              <a:spcBef>
                <a:spcPts val="0"/>
              </a:spcBef>
              <a:spcAft>
                <a:spcPts val="1200"/>
              </a:spcAft>
              <a:buClr>
                <a:srgbClr val="009BDF"/>
              </a:buClr>
              <a:buSzPct val="130000"/>
              <a:buNone/>
            </a:pPr>
            <a:r>
              <a:rPr lang="en-US" sz="1600" dirty="0"/>
              <a:t>Needs for maintenance and replacement on existing projects estimated at $140 billion</a:t>
            </a:r>
          </a:p>
          <a:p>
            <a:pPr marL="457200" lvl="1" indent="0">
              <a:spcBef>
                <a:spcPts val="0"/>
              </a:spcBef>
              <a:spcAft>
                <a:spcPts val="1200"/>
              </a:spcAft>
              <a:buClr>
                <a:srgbClr val="009BDF"/>
              </a:buClr>
              <a:buSzPct val="130000"/>
              <a:buNone/>
            </a:pPr>
            <a:r>
              <a:rPr lang="en-US" sz="1600" dirty="0">
                <a:cs typeface="Montserrat"/>
              </a:rPr>
              <a:t>Annual budget is around $6 billion</a:t>
            </a:r>
          </a:p>
        </p:txBody>
      </p:sp>
      <p:sp>
        <p:nvSpPr>
          <p:cNvPr id="5" name="Title 1"/>
          <p:cNvSpPr txBox="1">
            <a:spLocks/>
          </p:cNvSpPr>
          <p:nvPr/>
        </p:nvSpPr>
        <p:spPr>
          <a:xfrm>
            <a:off x="506730" y="155017"/>
            <a:ext cx="8901430" cy="1133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9BDF"/>
                </a:solidFill>
                <a:latin typeface="Montserrat Black"/>
                <a:cs typeface="Montserrat Black"/>
              </a:rPr>
              <a:t>USACE:</a:t>
            </a:r>
            <a:br>
              <a:rPr lang="en-US" sz="2800" dirty="0">
                <a:solidFill>
                  <a:srgbClr val="009BDF"/>
                </a:solidFill>
                <a:latin typeface="Montserrat Black"/>
                <a:cs typeface="Montserrat Black"/>
              </a:rPr>
            </a:br>
            <a:r>
              <a:rPr lang="en-US" sz="2800" dirty="0">
                <a:solidFill>
                  <a:srgbClr val="009BDF"/>
                </a:solidFill>
                <a:latin typeface="Montserrat Black"/>
                <a:cs typeface="Montserrat Black"/>
              </a:rPr>
              <a:t>PUBLIC PRIVATE PARTNERSHIPS</a:t>
            </a:r>
          </a:p>
        </p:txBody>
      </p:sp>
      <p:pic>
        <p:nvPicPr>
          <p:cNvPr id="7" name="Picture 6" descr="PortPitt-Logo__Stacked_Blue_RGB.png"/>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pic>
        <p:nvPicPr>
          <p:cNvPr id="8" name="Picture 7"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1515083"/>
            <a:ext cx="199644" cy="199644"/>
          </a:xfrm>
          <a:prstGeom prst="rect">
            <a:avLst/>
          </a:prstGeom>
        </p:spPr>
      </p:pic>
      <p:pic>
        <p:nvPicPr>
          <p:cNvPr id="11" name="Picture 10"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1925076"/>
            <a:ext cx="199644" cy="199644"/>
          </a:xfrm>
          <a:prstGeom prst="rect">
            <a:avLst/>
          </a:prstGeom>
        </p:spPr>
      </p:pic>
      <p:pic>
        <p:nvPicPr>
          <p:cNvPr id="14" name="Picture 13"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2523651"/>
            <a:ext cx="199644" cy="199644"/>
          </a:xfrm>
          <a:prstGeom prst="rect">
            <a:avLst/>
          </a:prstGeom>
        </p:spPr>
      </p:pic>
      <p:pic>
        <p:nvPicPr>
          <p:cNvPr id="15" name="Picture 14"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2879165"/>
            <a:ext cx="199644" cy="199644"/>
          </a:xfrm>
          <a:prstGeom prst="rect">
            <a:avLst/>
          </a:prstGeom>
        </p:spPr>
      </p:pic>
      <p:pic>
        <p:nvPicPr>
          <p:cNvPr id="9" name="Picture 8"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3459406"/>
            <a:ext cx="199644" cy="199644"/>
          </a:xfrm>
          <a:prstGeom prst="rect">
            <a:avLst/>
          </a:prstGeom>
        </p:spPr>
      </p:pic>
    </p:spTree>
    <p:extLst>
      <p:ext uri="{BB962C8B-B14F-4D97-AF65-F5344CB8AC3E}">
        <p14:creationId xmlns:p14="http://schemas.microsoft.com/office/powerpoint/2010/main" val="388907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 name="Rectangle 16"/>
          <p:cNvSpPr>
            <a:spLocks noGrp="1" noChangeArrowheads="1"/>
          </p:cNvSpPr>
          <p:nvPr>
            <p:ph type="title" idx="4294967295"/>
          </p:nvPr>
        </p:nvSpPr>
        <p:spPr>
          <a:xfrm>
            <a:off x="5130799" y="2581188"/>
            <a:ext cx="3609110" cy="2387052"/>
          </a:xfrm>
        </p:spPr>
        <p:txBody>
          <a:bodyPr>
            <a:normAutofit/>
          </a:bodyPr>
          <a:lstStyle/>
          <a:p>
            <a:pPr>
              <a:lnSpc>
                <a:spcPct val="100000"/>
              </a:lnSpc>
            </a:pPr>
            <a:r>
              <a:rPr lang="en-US" sz="1500" dirty="0">
                <a:latin typeface="Montserrat"/>
                <a:cs typeface="Montserrat"/>
              </a:rPr>
              <a:t>The Port of Pittsburgh Commission</a:t>
            </a:r>
            <a:br>
              <a:rPr lang="en-US" sz="1500" dirty="0">
                <a:latin typeface="Montserrat"/>
                <a:cs typeface="Montserrat"/>
              </a:rPr>
            </a:br>
            <a:r>
              <a:rPr lang="en-US" sz="1500" dirty="0">
                <a:latin typeface="Montserrat"/>
                <a:cs typeface="Montserrat"/>
              </a:rPr>
              <a:t>was of Pennsylvania created by the Commonwealth a in 1992.</a:t>
            </a:r>
            <a:br>
              <a:rPr lang="en-US" sz="1500" dirty="0">
                <a:latin typeface="Montserrat"/>
                <a:cs typeface="Montserrat"/>
              </a:rPr>
            </a:br>
            <a:br>
              <a:rPr lang="en-US" sz="1500" dirty="0">
                <a:latin typeface="Montserrat"/>
                <a:cs typeface="Montserrat"/>
              </a:rPr>
            </a:br>
            <a:r>
              <a:rPr lang="en-US" sz="1500" dirty="0">
                <a:latin typeface="Montserrat"/>
                <a:cs typeface="Montserrat"/>
              </a:rPr>
              <a:t>The Pittsburgh Port District encompasses twelve counties in southwestern Pennsylvania (including Blair County, not shown).</a:t>
            </a:r>
          </a:p>
        </p:txBody>
      </p:sp>
      <p:pic>
        <p:nvPicPr>
          <p:cNvPr id="4" name="Picture 3" descr="Asset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1280" y="477520"/>
            <a:ext cx="2484120" cy="2060002"/>
          </a:xfrm>
          <a:prstGeom prst="rect">
            <a:avLst/>
          </a:prstGeom>
        </p:spPr>
      </p:pic>
      <p:pic>
        <p:nvPicPr>
          <p:cNvPr id="7" name="Picture 6" descr="3Asset 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0" y="0"/>
            <a:ext cx="4569692" cy="5234940"/>
          </a:xfrm>
          <a:prstGeom prst="rect">
            <a:avLst/>
          </a:prstGeom>
        </p:spPr>
      </p:pic>
      <p:pic>
        <p:nvPicPr>
          <p:cNvPr id="11" name="Picture 10" descr="PortPitt-Logo__Stacked_Blue_RGB.png"/>
          <p:cNvPicPr>
            <a:picLocks noChangeAspect="1"/>
          </p:cNvPicPr>
          <p:nvPr/>
        </p:nvPicPr>
        <p:blipFill rotWithShape="1">
          <a:blip r:embed="rId5"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spTree>
    <p:extLst>
      <p:ext uri="{BB962C8B-B14F-4D97-AF65-F5344CB8AC3E}">
        <p14:creationId xmlns:p14="http://schemas.microsoft.com/office/powerpoint/2010/main" val="1854505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norama of PNC Park before the Billy Joel concert in Pittsburgh at dusk.jpg"/>
          <p:cNvPicPr>
            <a:picLocks noChangeAspect="1"/>
          </p:cNvPicPr>
          <p:nvPr/>
        </p:nvPicPr>
        <p:blipFill rotWithShape="1">
          <a:blip r:embed="rId2" cstate="print">
            <a:extLst>
              <a:ext uri="{28A0092B-C50C-407E-A947-70E740481C1C}">
                <a14:useLocalDpi xmlns:a14="http://schemas.microsoft.com/office/drawing/2010/main" val="0"/>
              </a:ext>
            </a:extLst>
          </a:blip>
          <a:srcRect l="11567" r="13000" b="1364"/>
          <a:stretch/>
        </p:blipFill>
        <p:spPr>
          <a:xfrm>
            <a:off x="0" y="0"/>
            <a:ext cx="9144000" cy="5143500"/>
          </a:xfrm>
          <a:prstGeom prst="rect">
            <a:avLst/>
          </a:prstGeom>
        </p:spPr>
      </p:pic>
      <p:sp>
        <p:nvSpPr>
          <p:cNvPr id="11" name="Rectangle 10"/>
          <p:cNvSpPr/>
          <p:nvPr/>
        </p:nvSpPr>
        <p:spPr>
          <a:xfrm>
            <a:off x="0" y="0"/>
            <a:ext cx="9144000" cy="5143500"/>
          </a:xfrm>
          <a:prstGeom prst="rect">
            <a:avLst/>
          </a:prstGeom>
          <a:solidFill>
            <a:srgbClr val="009BDF">
              <a:alpha val="6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a:endParaRPr>
          </a:p>
        </p:txBody>
      </p:sp>
      <p:sp>
        <p:nvSpPr>
          <p:cNvPr id="14" name="Title 1"/>
          <p:cNvSpPr txBox="1">
            <a:spLocks/>
          </p:cNvSpPr>
          <p:nvPr/>
        </p:nvSpPr>
        <p:spPr>
          <a:xfrm>
            <a:off x="121285" y="731520"/>
            <a:ext cx="8901430" cy="1203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bg1"/>
                </a:solidFill>
                <a:latin typeface="Montserrat Black"/>
                <a:cs typeface="Montserrat Black"/>
              </a:rPr>
              <a:t>THANK YOU!</a:t>
            </a:r>
          </a:p>
        </p:txBody>
      </p:sp>
      <p:pic>
        <p:nvPicPr>
          <p:cNvPr id="15" name="Picture 14" descr="PortPitt-Logo__Horizontal-Tagline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3563440"/>
            <a:ext cx="2133600" cy="960480"/>
          </a:xfrm>
          <a:prstGeom prst="rect">
            <a:avLst/>
          </a:prstGeom>
        </p:spPr>
      </p:pic>
    </p:spTree>
    <p:extLst>
      <p:ext uri="{BB962C8B-B14F-4D97-AF65-F5344CB8AC3E}">
        <p14:creationId xmlns:p14="http://schemas.microsoft.com/office/powerpoint/2010/main" val="122074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Asset 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1" y="1"/>
            <a:ext cx="4576995" cy="5243306"/>
          </a:xfrm>
          <a:prstGeom prst="rect">
            <a:avLst/>
          </a:prstGeom>
        </p:spPr>
      </p:pic>
      <p:sp>
        <p:nvSpPr>
          <p:cNvPr id="5122" name="Rectangle 2"/>
          <p:cNvSpPr>
            <a:spLocks noGrp="1" noChangeArrowheads="1"/>
          </p:cNvSpPr>
          <p:nvPr>
            <p:ph type="title" idx="4294967295"/>
          </p:nvPr>
        </p:nvSpPr>
        <p:spPr>
          <a:xfrm>
            <a:off x="5126449" y="2670955"/>
            <a:ext cx="3151642" cy="1383794"/>
          </a:xfrm>
        </p:spPr>
        <p:txBody>
          <a:bodyPr>
            <a:normAutofit/>
          </a:bodyPr>
          <a:lstStyle/>
          <a:p>
            <a:pPr>
              <a:lnSpc>
                <a:spcPct val="100000"/>
              </a:lnSpc>
            </a:pPr>
            <a:r>
              <a:rPr lang="en-US" sz="1500" dirty="0">
                <a:latin typeface="Montserrat"/>
                <a:cs typeface="Montserrat"/>
              </a:rPr>
              <a:t>The Port consists of 203.5 miles of navigable waterways on the Ohio, Monongahela, and Allegheny Rivers</a:t>
            </a:r>
          </a:p>
        </p:txBody>
      </p:sp>
      <p:pic>
        <p:nvPicPr>
          <p:cNvPr id="10" name="Picture 9" descr="Asset 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1280" y="477520"/>
            <a:ext cx="2484120" cy="2060002"/>
          </a:xfrm>
          <a:prstGeom prst="rect">
            <a:avLst/>
          </a:prstGeom>
        </p:spPr>
      </p:pic>
      <p:pic>
        <p:nvPicPr>
          <p:cNvPr id="12" name="Picture 11" descr="PortPitt-Logo__Stacked_Blue_RGB.png"/>
          <p:cNvPicPr>
            <a:picLocks noChangeAspect="1"/>
          </p:cNvPicPr>
          <p:nvPr/>
        </p:nvPicPr>
        <p:blipFill rotWithShape="1">
          <a:blip r:embed="rId5"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spTree>
    <p:extLst>
      <p:ext uri="{BB962C8B-B14F-4D97-AF65-F5344CB8AC3E}">
        <p14:creationId xmlns:p14="http://schemas.microsoft.com/office/powerpoint/2010/main" val="145454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890" y="264395"/>
            <a:ext cx="7886700" cy="617303"/>
          </a:xfrm>
        </p:spPr>
        <p:txBody>
          <a:bodyPr>
            <a:normAutofit/>
          </a:bodyPr>
          <a:lstStyle/>
          <a:p>
            <a:r>
              <a:rPr lang="en-US" sz="2800" dirty="0">
                <a:solidFill>
                  <a:srgbClr val="009BDF"/>
                </a:solidFill>
                <a:latin typeface="Montserrat black"/>
                <a:cs typeface="Montserrat black"/>
              </a:rPr>
              <a:t>ABOUT THE PORT OF  PITTSBURGH</a:t>
            </a:r>
          </a:p>
        </p:txBody>
      </p:sp>
      <p:sp>
        <p:nvSpPr>
          <p:cNvPr id="3" name="Content Placeholder 2"/>
          <p:cNvSpPr>
            <a:spLocks noGrp="1"/>
          </p:cNvSpPr>
          <p:nvPr>
            <p:ph idx="1"/>
          </p:nvPr>
        </p:nvSpPr>
        <p:spPr>
          <a:xfrm>
            <a:off x="873760" y="1098597"/>
            <a:ext cx="7570470" cy="3502257"/>
          </a:xfrm>
        </p:spPr>
        <p:txBody>
          <a:bodyPr numCol="2">
            <a:noAutofit/>
          </a:bodyPr>
          <a:lstStyle/>
          <a:p>
            <a:pPr marL="0" indent="0">
              <a:lnSpc>
                <a:spcPct val="140000"/>
              </a:lnSpc>
              <a:buClr>
                <a:srgbClr val="009BDF"/>
              </a:buClr>
              <a:buSzPct val="130000"/>
              <a:buNone/>
            </a:pPr>
            <a:r>
              <a:rPr lang="en-US" sz="1500" dirty="0">
                <a:latin typeface="Montserrat"/>
                <a:cs typeface="Montserrat"/>
              </a:rPr>
              <a:t>200 miles of navigable river</a:t>
            </a:r>
          </a:p>
          <a:p>
            <a:pPr marL="0" indent="0">
              <a:lnSpc>
                <a:spcPct val="140000"/>
              </a:lnSpc>
              <a:buClr>
                <a:srgbClr val="009BDF"/>
              </a:buClr>
              <a:buSzPct val="130000"/>
              <a:buNone/>
            </a:pPr>
            <a:r>
              <a:rPr lang="en-US" sz="1500" dirty="0">
                <a:latin typeface="Montserrat"/>
                <a:cs typeface="Montserrat"/>
              </a:rPr>
              <a:t>17 Locks and Dams</a:t>
            </a:r>
          </a:p>
          <a:p>
            <a:pPr marL="0" indent="0">
              <a:lnSpc>
                <a:spcPct val="140000"/>
              </a:lnSpc>
              <a:buClr>
                <a:srgbClr val="009BDF"/>
              </a:buClr>
              <a:buSzPct val="130000"/>
              <a:buNone/>
            </a:pPr>
            <a:r>
              <a:rPr lang="en-US" sz="1500" dirty="0">
                <a:latin typeface="Montserrat"/>
                <a:cs typeface="Montserrat"/>
              </a:rPr>
              <a:t>130+ terminal facilities</a:t>
            </a:r>
          </a:p>
          <a:p>
            <a:pPr marL="0" indent="0">
              <a:lnSpc>
                <a:spcPct val="140000"/>
              </a:lnSpc>
              <a:buClr>
                <a:srgbClr val="009BDF"/>
              </a:buClr>
              <a:buSzPct val="130000"/>
              <a:buNone/>
            </a:pPr>
            <a:r>
              <a:rPr lang="en-US" sz="1500" dirty="0">
                <a:latin typeface="Montserrat"/>
                <a:cs typeface="Montserrat"/>
              </a:rPr>
              <a:t>13 local and regional barge lines</a:t>
            </a:r>
          </a:p>
          <a:p>
            <a:pPr marL="0" indent="0">
              <a:lnSpc>
                <a:spcPct val="140000"/>
              </a:lnSpc>
              <a:buClr>
                <a:srgbClr val="009BDF"/>
              </a:buClr>
              <a:buSzPct val="130000"/>
              <a:buNone/>
            </a:pPr>
            <a:r>
              <a:rPr lang="en-US" sz="1500" dirty="0">
                <a:latin typeface="Montserrat"/>
                <a:cs typeface="Montserrat"/>
              </a:rPr>
              <a:t>Regulatory and oversight agencies</a:t>
            </a:r>
          </a:p>
          <a:p>
            <a:pPr marL="502920" lvl="1" indent="-137160">
              <a:lnSpc>
                <a:spcPct val="140000"/>
              </a:lnSpc>
              <a:buClr>
                <a:srgbClr val="009BDF"/>
              </a:buClr>
              <a:buSzPct val="130000"/>
            </a:pPr>
            <a:r>
              <a:rPr lang="en-US" sz="1500" dirty="0">
                <a:solidFill>
                  <a:srgbClr val="009BDF"/>
                </a:solidFill>
                <a:latin typeface="Montserrat"/>
                <a:cs typeface="Montserrat"/>
              </a:rPr>
              <a:t>US Army Corps of Engineers</a:t>
            </a:r>
          </a:p>
          <a:p>
            <a:pPr marL="502920" lvl="1" indent="-137160">
              <a:lnSpc>
                <a:spcPct val="80000"/>
              </a:lnSpc>
              <a:buClr>
                <a:srgbClr val="009BDF"/>
              </a:buClr>
              <a:buSzPct val="130000"/>
            </a:pPr>
            <a:r>
              <a:rPr lang="en-US" sz="1500" dirty="0">
                <a:solidFill>
                  <a:srgbClr val="009BDF"/>
                </a:solidFill>
                <a:latin typeface="Montserrat"/>
                <a:cs typeface="Montserrat"/>
              </a:rPr>
              <a:t>US Coast Guard</a:t>
            </a:r>
          </a:p>
          <a:p>
            <a:pPr marL="0" indent="0">
              <a:lnSpc>
                <a:spcPct val="140000"/>
              </a:lnSpc>
              <a:buClr>
                <a:srgbClr val="009BDF"/>
              </a:buClr>
              <a:buSzPct val="130000"/>
              <a:buNone/>
            </a:pPr>
            <a:r>
              <a:rPr lang="en-US" sz="1500" dirty="0">
                <a:latin typeface="Montserrat"/>
                <a:cs typeface="Montserrat"/>
              </a:rPr>
              <a:t>4th busiest inland waterway port</a:t>
            </a:r>
          </a:p>
          <a:p>
            <a:pPr marL="0" indent="0">
              <a:lnSpc>
                <a:spcPct val="140000"/>
              </a:lnSpc>
              <a:buClr>
                <a:srgbClr val="009BDF"/>
              </a:buClr>
              <a:buSzPct val="130000"/>
              <a:buNone/>
            </a:pPr>
            <a:r>
              <a:rPr lang="en-US" sz="1500" dirty="0">
                <a:latin typeface="Montserrat"/>
                <a:cs typeface="Montserrat"/>
              </a:rPr>
              <a:t>27th busiest port in US</a:t>
            </a:r>
          </a:p>
          <a:p>
            <a:pPr marL="0" indent="0">
              <a:lnSpc>
                <a:spcPct val="140000"/>
              </a:lnSpc>
              <a:buClr>
                <a:srgbClr val="009BDF"/>
              </a:buClr>
              <a:buSzPct val="130000"/>
              <a:buNone/>
            </a:pPr>
            <a:r>
              <a:rPr lang="en-US" sz="1500" dirty="0">
                <a:latin typeface="Montserrat"/>
                <a:cs typeface="Montserrat"/>
              </a:rPr>
              <a:t>26 million tons of cargo handled in 2017 (up from 23 million in 2016)</a:t>
            </a:r>
          </a:p>
          <a:p>
            <a:pPr marL="0" indent="0">
              <a:lnSpc>
                <a:spcPct val="120000"/>
              </a:lnSpc>
              <a:buClr>
                <a:srgbClr val="009BDF"/>
              </a:buClr>
              <a:buSzPct val="130000"/>
              <a:buNone/>
            </a:pPr>
            <a:r>
              <a:rPr lang="en-US" sz="1500" dirty="0">
                <a:latin typeface="Montserrat"/>
                <a:cs typeface="Montserrat"/>
              </a:rPr>
              <a:t>86.5 million tons of cargo locked through in 2017</a:t>
            </a:r>
          </a:p>
        </p:txBody>
      </p:sp>
      <p:pic>
        <p:nvPicPr>
          <p:cNvPr id="4" name="Picture 3" descr="PortPitt-Logo__Logomark_Blu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60" y="1212714"/>
            <a:ext cx="199644" cy="199644"/>
          </a:xfrm>
          <a:prstGeom prst="rect">
            <a:avLst/>
          </a:prstGeom>
        </p:spPr>
      </p:pic>
      <p:pic>
        <p:nvPicPr>
          <p:cNvPr id="7" name="Picture 6" descr="PortPitt-Logo__Logomark_Blu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60" y="1677291"/>
            <a:ext cx="199645" cy="199645"/>
          </a:xfrm>
          <a:prstGeom prst="rect">
            <a:avLst/>
          </a:prstGeom>
        </p:spPr>
      </p:pic>
      <p:pic>
        <p:nvPicPr>
          <p:cNvPr id="8" name="Picture 7" descr="PortPitt-Logo__Logomark_Blu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251" y="2128153"/>
            <a:ext cx="199644" cy="199644"/>
          </a:xfrm>
          <a:prstGeom prst="rect">
            <a:avLst/>
          </a:prstGeom>
        </p:spPr>
      </p:pic>
      <p:pic>
        <p:nvPicPr>
          <p:cNvPr id="9" name="Picture 8" descr="PortPitt-Logo__Logomark_Blu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60" y="2579014"/>
            <a:ext cx="199644" cy="199644"/>
          </a:xfrm>
          <a:prstGeom prst="rect">
            <a:avLst/>
          </a:prstGeom>
        </p:spPr>
      </p:pic>
      <p:pic>
        <p:nvPicPr>
          <p:cNvPr id="10" name="Picture 9" descr="PortPitt-Logo__Logomark_Blu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60" y="3023569"/>
            <a:ext cx="199644" cy="199644"/>
          </a:xfrm>
          <a:prstGeom prst="rect">
            <a:avLst/>
          </a:prstGeom>
        </p:spPr>
      </p:pic>
      <p:pic>
        <p:nvPicPr>
          <p:cNvPr id="11" name="Picture 10" descr="PortPitt-Logo__Logomark_Blu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60" y="4098673"/>
            <a:ext cx="199644" cy="199644"/>
          </a:xfrm>
          <a:prstGeom prst="rect">
            <a:avLst/>
          </a:prstGeom>
        </p:spPr>
      </p:pic>
      <p:pic>
        <p:nvPicPr>
          <p:cNvPr id="12" name="Picture 11" descr="PortPitt-Logo__Logomark_Blu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6185" y="1212714"/>
            <a:ext cx="199644" cy="199644"/>
          </a:xfrm>
          <a:prstGeom prst="rect">
            <a:avLst/>
          </a:prstGeom>
        </p:spPr>
      </p:pic>
      <p:pic>
        <p:nvPicPr>
          <p:cNvPr id="13" name="Picture 12" descr="PortPitt-Logo__Logomark_Blu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6185" y="1677291"/>
            <a:ext cx="199645" cy="199645"/>
          </a:xfrm>
          <a:prstGeom prst="rect">
            <a:avLst/>
          </a:prstGeom>
        </p:spPr>
      </p:pic>
      <p:pic>
        <p:nvPicPr>
          <p:cNvPr id="15" name="Picture 14" descr="PortPitt-Logo__Logomark_Blu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6185" y="2390363"/>
            <a:ext cx="199644" cy="199644"/>
          </a:xfrm>
          <a:prstGeom prst="rect">
            <a:avLst/>
          </a:prstGeom>
        </p:spPr>
      </p:pic>
      <p:pic>
        <p:nvPicPr>
          <p:cNvPr id="5" name="Picture 4" descr="PortPitt-Logo__Stacked_Blue_RGB.png"/>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spTree>
    <p:extLst>
      <p:ext uri="{BB962C8B-B14F-4D97-AF65-F5344CB8AC3E}">
        <p14:creationId xmlns:p14="http://schemas.microsoft.com/office/powerpoint/2010/main" val="99857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73760" y="1227494"/>
            <a:ext cx="8107680" cy="3504304"/>
          </a:xfrm>
          <a:prstGeom prst="rect">
            <a:avLst/>
          </a:prstGeom>
        </p:spPr>
        <p:txBody>
          <a:bodyPr vert="horz" numCol="2" spcCol="365760">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Bef>
                <a:spcPts val="0"/>
              </a:spcBef>
              <a:spcAft>
                <a:spcPts val="1200"/>
              </a:spcAft>
              <a:buClr>
                <a:srgbClr val="009BDF"/>
              </a:buClr>
              <a:buSzPct val="130000"/>
              <a:buNone/>
            </a:pPr>
            <a:r>
              <a:rPr lang="en-US" altLang="en-US" sz="1500" dirty="0">
                <a:latin typeface="Montserrat"/>
                <a:cs typeface="Montserrat"/>
              </a:rPr>
              <a:t>Lobby Congress for lock and </a:t>
            </a:r>
            <a:br>
              <a:rPr lang="en-US" altLang="en-US" sz="1500" dirty="0">
                <a:latin typeface="Montserrat"/>
                <a:cs typeface="Montserrat"/>
              </a:rPr>
            </a:br>
            <a:r>
              <a:rPr lang="en-US" altLang="en-US" sz="1500" dirty="0">
                <a:latin typeface="Montserrat"/>
                <a:cs typeface="Montserrat"/>
              </a:rPr>
              <a:t>dam funding</a:t>
            </a:r>
          </a:p>
          <a:p>
            <a:pPr marL="0" indent="0">
              <a:spcBef>
                <a:spcPts val="0"/>
              </a:spcBef>
              <a:spcAft>
                <a:spcPts val="1200"/>
              </a:spcAft>
              <a:buClr>
                <a:srgbClr val="009BDF"/>
              </a:buClr>
              <a:buSzPct val="130000"/>
              <a:buNone/>
            </a:pPr>
            <a:r>
              <a:rPr lang="en-US" altLang="en-US" sz="1500" dirty="0">
                <a:latin typeface="Montserrat"/>
                <a:cs typeface="Montserrat"/>
              </a:rPr>
              <a:t>Educate public on importance of</a:t>
            </a:r>
            <a:br>
              <a:rPr lang="en-US" altLang="en-US" sz="1500" dirty="0">
                <a:latin typeface="Montserrat"/>
                <a:cs typeface="Montserrat"/>
              </a:rPr>
            </a:br>
            <a:r>
              <a:rPr lang="en-US" altLang="en-US" sz="1500" dirty="0">
                <a:latin typeface="Montserrat"/>
                <a:cs typeface="Montserrat"/>
              </a:rPr>
              <a:t>locks and dams</a:t>
            </a:r>
          </a:p>
          <a:p>
            <a:pPr marL="0" indent="0">
              <a:spcBef>
                <a:spcPts val="0"/>
              </a:spcBef>
              <a:spcAft>
                <a:spcPts val="1200"/>
              </a:spcAft>
              <a:buClr>
                <a:srgbClr val="009BDF"/>
              </a:buClr>
              <a:buSzPct val="130000"/>
              <a:buNone/>
            </a:pPr>
            <a:r>
              <a:rPr lang="en-US" altLang="en-US" sz="1500" dirty="0">
                <a:latin typeface="Montserrat"/>
                <a:cs typeface="Montserrat"/>
              </a:rPr>
              <a:t>Act on leads for cargo and </a:t>
            </a:r>
            <a:br>
              <a:rPr lang="en-US" altLang="en-US" sz="1500" dirty="0">
                <a:latin typeface="Montserrat"/>
                <a:cs typeface="Montserrat"/>
              </a:rPr>
            </a:br>
            <a:r>
              <a:rPr lang="en-US" altLang="en-US" sz="1500" dirty="0">
                <a:latin typeface="Montserrat"/>
                <a:cs typeface="Montserrat"/>
              </a:rPr>
              <a:t>site development</a:t>
            </a:r>
          </a:p>
          <a:p>
            <a:pPr marL="0" indent="0">
              <a:spcBef>
                <a:spcPts val="0"/>
              </a:spcBef>
              <a:spcAft>
                <a:spcPts val="1200"/>
              </a:spcAft>
              <a:buClr>
                <a:srgbClr val="009BDF"/>
              </a:buClr>
              <a:buSzPct val="130000"/>
              <a:buNone/>
            </a:pPr>
            <a:r>
              <a:rPr lang="en-US" sz="1500" dirty="0">
                <a:latin typeface="Montserrat"/>
                <a:cs typeface="Montserrat"/>
              </a:rPr>
              <a:t>Partner with regional and industry</a:t>
            </a:r>
            <a:br>
              <a:rPr lang="en-US" sz="1500" dirty="0">
                <a:latin typeface="Montserrat"/>
                <a:cs typeface="Montserrat"/>
              </a:rPr>
            </a:br>
            <a:r>
              <a:rPr lang="en-US" sz="1500" dirty="0">
                <a:latin typeface="Montserrat"/>
                <a:cs typeface="Montserrat"/>
              </a:rPr>
              <a:t>coalitions</a:t>
            </a:r>
            <a:endParaRPr lang="en-US" altLang="en-US" sz="1500" dirty="0">
              <a:latin typeface="Montserrat"/>
              <a:cs typeface="Montserrat"/>
            </a:endParaRPr>
          </a:p>
          <a:p>
            <a:pPr marL="0" indent="0">
              <a:spcBef>
                <a:spcPts val="0"/>
              </a:spcBef>
              <a:spcAft>
                <a:spcPts val="1200"/>
              </a:spcAft>
              <a:buClr>
                <a:srgbClr val="009BDF"/>
              </a:buClr>
              <a:buSzPct val="130000"/>
              <a:buNone/>
            </a:pPr>
            <a:r>
              <a:rPr lang="en-US" altLang="en-US" sz="1500" dirty="0">
                <a:latin typeface="Montserrat"/>
                <a:cs typeface="Montserrat"/>
              </a:rPr>
              <a:t>Encourage development of new transportation technologies</a:t>
            </a:r>
          </a:p>
          <a:p>
            <a:pPr marL="0" indent="0">
              <a:spcBef>
                <a:spcPts val="0"/>
              </a:spcBef>
              <a:spcAft>
                <a:spcPts val="1200"/>
              </a:spcAft>
              <a:buClr>
                <a:srgbClr val="009BDF"/>
              </a:buClr>
              <a:buSzPct val="130000"/>
              <a:buNone/>
            </a:pPr>
            <a:endParaRPr lang="en-US" altLang="en-US" sz="1500" dirty="0">
              <a:latin typeface="Montserrat"/>
              <a:cs typeface="Montserrat"/>
            </a:endParaRPr>
          </a:p>
          <a:p>
            <a:pPr marL="0" indent="0">
              <a:spcBef>
                <a:spcPts val="0"/>
              </a:spcBef>
              <a:spcAft>
                <a:spcPts val="1200"/>
              </a:spcAft>
              <a:buClr>
                <a:srgbClr val="009BDF"/>
              </a:buClr>
              <a:buSzPct val="130000"/>
              <a:buNone/>
            </a:pPr>
            <a:r>
              <a:rPr lang="en-US" altLang="en-US" sz="1500" dirty="0">
                <a:latin typeface="Montserrat"/>
                <a:cs typeface="Montserrat"/>
              </a:rPr>
              <a:t>River-site location assistance</a:t>
            </a:r>
          </a:p>
          <a:p>
            <a:pPr marL="0" indent="0">
              <a:spcBef>
                <a:spcPts val="0"/>
              </a:spcBef>
              <a:spcAft>
                <a:spcPts val="1200"/>
              </a:spcAft>
              <a:buClr>
                <a:srgbClr val="009BDF"/>
              </a:buClr>
              <a:buSzPct val="130000"/>
              <a:buNone/>
            </a:pPr>
            <a:r>
              <a:rPr lang="en-US" altLang="en-US" sz="1500" dirty="0">
                <a:latin typeface="Montserrat"/>
                <a:cs typeface="Montserrat"/>
              </a:rPr>
              <a:t>Offer loans to waterway-related</a:t>
            </a:r>
            <a:br>
              <a:rPr lang="en-US" altLang="en-US" sz="1500" dirty="0">
                <a:latin typeface="Montserrat"/>
                <a:cs typeface="Montserrat"/>
              </a:rPr>
            </a:br>
            <a:r>
              <a:rPr lang="en-US" altLang="en-US" sz="1500" dirty="0">
                <a:latin typeface="Montserrat"/>
                <a:cs typeface="Montserrat"/>
              </a:rPr>
              <a:t>transportation or manufacturing companies</a:t>
            </a:r>
          </a:p>
          <a:p>
            <a:pPr marL="0" indent="0">
              <a:spcBef>
                <a:spcPts val="0"/>
              </a:spcBef>
              <a:spcAft>
                <a:spcPts val="1200"/>
              </a:spcAft>
              <a:buClr>
                <a:srgbClr val="009BDF"/>
              </a:buClr>
              <a:buSzPct val="130000"/>
              <a:buNone/>
            </a:pPr>
            <a:r>
              <a:rPr lang="en-US" altLang="en-US" sz="1500" dirty="0">
                <a:latin typeface="Montserrat"/>
                <a:cs typeface="Montserrat"/>
              </a:rPr>
              <a:t>Assist barge companies with federal and state grant programs such as CMAQ</a:t>
            </a:r>
          </a:p>
          <a:p>
            <a:pPr marL="0" indent="0">
              <a:spcBef>
                <a:spcPts val="0"/>
              </a:spcBef>
              <a:spcAft>
                <a:spcPts val="1200"/>
              </a:spcAft>
              <a:buClr>
                <a:srgbClr val="009BDF"/>
              </a:buClr>
              <a:buSzPct val="130000"/>
              <a:buNone/>
            </a:pPr>
            <a:r>
              <a:rPr lang="en-US" altLang="en-US" sz="1500" dirty="0">
                <a:latin typeface="Montserrat"/>
                <a:cs typeface="Montserrat"/>
              </a:rPr>
              <a:t>Offer bond programs and off-balance-sheet financing Grant management for third parties</a:t>
            </a:r>
          </a:p>
          <a:p>
            <a:pPr marL="502920" lvl="1" indent="-137160">
              <a:buClr>
                <a:srgbClr val="009BDF"/>
              </a:buClr>
              <a:buSzPct val="130000"/>
              <a:buFont typeface="Arial"/>
              <a:buChar char="•"/>
            </a:pPr>
            <a:r>
              <a:rPr lang="en-US" altLang="en-US" sz="1500" dirty="0">
                <a:solidFill>
                  <a:srgbClr val="009BDF"/>
                </a:solidFill>
                <a:latin typeface="Montserrat"/>
                <a:cs typeface="Montserrat"/>
              </a:rPr>
              <a:t>Port security</a:t>
            </a:r>
          </a:p>
          <a:p>
            <a:pPr marL="502920" lvl="1" indent="-137160">
              <a:buClr>
                <a:srgbClr val="009BDF"/>
              </a:buClr>
              <a:buSzPct val="130000"/>
              <a:buFont typeface="Arial"/>
              <a:buChar char="•"/>
            </a:pPr>
            <a:r>
              <a:rPr lang="en-US" altLang="en-US" sz="1500" dirty="0">
                <a:solidFill>
                  <a:srgbClr val="009BDF"/>
                </a:solidFill>
                <a:latin typeface="Montserrat"/>
                <a:cs typeface="Montserrat"/>
              </a:rPr>
              <a:t>Marine diesel repowers</a:t>
            </a:r>
          </a:p>
        </p:txBody>
      </p:sp>
      <p:pic>
        <p:nvPicPr>
          <p:cNvPr id="6" name="Picture 5" descr="PortPitt-Logo__Stacked_Blue_RGB.png"/>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sp>
        <p:nvSpPr>
          <p:cNvPr id="7" name="Title 1"/>
          <p:cNvSpPr txBox="1">
            <a:spLocks/>
          </p:cNvSpPr>
          <p:nvPr/>
        </p:nvSpPr>
        <p:spPr>
          <a:xfrm>
            <a:off x="506730" y="51986"/>
            <a:ext cx="8901430" cy="1203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9BDF"/>
                </a:solidFill>
                <a:latin typeface="Montserrat black"/>
                <a:cs typeface="Montserrat black"/>
              </a:rPr>
              <a:t>PROMOTING COMMERCIAL </a:t>
            </a:r>
          </a:p>
          <a:p>
            <a:r>
              <a:rPr lang="en-US" sz="2800" dirty="0">
                <a:solidFill>
                  <a:srgbClr val="009BDF"/>
                </a:solidFill>
                <a:latin typeface="Montserrat black"/>
                <a:cs typeface="Montserrat black"/>
              </a:rPr>
              <a:t>NAVIGATION</a:t>
            </a:r>
          </a:p>
        </p:txBody>
      </p:sp>
      <p:pic>
        <p:nvPicPr>
          <p:cNvPr id="8" name="Picture 7"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90004"/>
            <a:ext cx="199645" cy="199645"/>
          </a:xfrm>
          <a:prstGeom prst="rect">
            <a:avLst/>
          </a:prstGeom>
        </p:spPr>
      </p:pic>
      <p:pic>
        <p:nvPicPr>
          <p:cNvPr id="9" name="Picture 8"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909764"/>
            <a:ext cx="199645" cy="199645"/>
          </a:xfrm>
          <a:prstGeom prst="rect">
            <a:avLst/>
          </a:prstGeom>
        </p:spPr>
      </p:pic>
      <p:pic>
        <p:nvPicPr>
          <p:cNvPr id="10" name="Picture 9"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533073"/>
            <a:ext cx="199645" cy="199645"/>
          </a:xfrm>
          <a:prstGeom prst="rect">
            <a:avLst/>
          </a:prstGeom>
        </p:spPr>
      </p:pic>
      <p:pic>
        <p:nvPicPr>
          <p:cNvPr id="11" name="Picture 10"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124698"/>
            <a:ext cx="199645" cy="199645"/>
          </a:xfrm>
          <a:prstGeom prst="rect">
            <a:avLst/>
          </a:prstGeom>
        </p:spPr>
      </p:pic>
      <p:pic>
        <p:nvPicPr>
          <p:cNvPr id="12" name="Picture 11"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731953"/>
            <a:ext cx="199645" cy="199645"/>
          </a:xfrm>
          <a:prstGeom prst="rect">
            <a:avLst/>
          </a:prstGeom>
        </p:spPr>
      </p:pic>
      <p:pic>
        <p:nvPicPr>
          <p:cNvPr id="14" name="Picture 13"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0387" y="1305815"/>
            <a:ext cx="199645" cy="199645"/>
          </a:xfrm>
          <a:prstGeom prst="rect">
            <a:avLst/>
          </a:prstGeom>
        </p:spPr>
      </p:pic>
      <p:pic>
        <p:nvPicPr>
          <p:cNvPr id="16" name="Picture 15"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0387" y="1661512"/>
            <a:ext cx="199645" cy="199645"/>
          </a:xfrm>
          <a:prstGeom prst="rect">
            <a:avLst/>
          </a:prstGeom>
        </p:spPr>
      </p:pic>
      <p:pic>
        <p:nvPicPr>
          <p:cNvPr id="17" name="Picture 16"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0387" y="2511104"/>
            <a:ext cx="199645" cy="199645"/>
          </a:xfrm>
          <a:prstGeom prst="rect">
            <a:avLst/>
          </a:prstGeom>
        </p:spPr>
      </p:pic>
      <p:pic>
        <p:nvPicPr>
          <p:cNvPr id="18" name="Picture 17"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0387" y="3338536"/>
            <a:ext cx="199645" cy="199645"/>
          </a:xfrm>
          <a:prstGeom prst="rect">
            <a:avLst/>
          </a:prstGeom>
        </p:spPr>
      </p:pic>
    </p:spTree>
    <p:extLst>
      <p:ext uri="{BB962C8B-B14F-4D97-AF65-F5344CB8AC3E}">
        <p14:creationId xmlns:p14="http://schemas.microsoft.com/office/powerpoint/2010/main" val="4013424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04800" y="1148686"/>
            <a:ext cx="8839200" cy="3495173"/>
          </a:xfrm>
          <a:prstGeom prst="rect">
            <a:avLst/>
          </a:prstGeom>
        </p:spPr>
        <p:txBody>
          <a:bodyPr numCol="2" spcCol="2743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300"/>
              </a:spcBef>
              <a:spcAft>
                <a:spcPts val="1200"/>
              </a:spcAft>
              <a:buClr>
                <a:srgbClr val="009BDF"/>
              </a:buClr>
              <a:buSzPct val="130000"/>
              <a:buNone/>
            </a:pPr>
            <a:r>
              <a:rPr lang="en-US" sz="1300" dirty="0">
                <a:latin typeface="Montserrat"/>
                <a:cs typeface="Montserrat"/>
              </a:rPr>
              <a:t>Advocate for policies and legislation that will fund the construction, operation, and maintenance of the region’s federal inland waterway infrastructure with advocacy and legislative efforts to promote commercial and recreational use.</a:t>
            </a:r>
          </a:p>
          <a:p>
            <a:pPr marL="457200" lvl="1" indent="0">
              <a:lnSpc>
                <a:spcPct val="100000"/>
              </a:lnSpc>
              <a:spcBef>
                <a:spcPts val="300"/>
              </a:spcBef>
              <a:spcAft>
                <a:spcPts val="1200"/>
              </a:spcAft>
              <a:buClr>
                <a:srgbClr val="009BDF"/>
              </a:buClr>
              <a:buSzPct val="130000"/>
              <a:buNone/>
            </a:pPr>
            <a:r>
              <a:rPr lang="en-US" sz="1300" dirty="0">
                <a:latin typeface="Montserrat"/>
                <a:cs typeface="Montserrat"/>
              </a:rPr>
              <a:t>Give due consideration to any federal or state grant programs that could benefit the PPC or any of the stake-holders in the Pittsburgh Port district.</a:t>
            </a:r>
          </a:p>
          <a:p>
            <a:pPr marL="457200" lvl="1" indent="0">
              <a:lnSpc>
                <a:spcPct val="100000"/>
              </a:lnSpc>
              <a:spcBef>
                <a:spcPts val="300"/>
              </a:spcBef>
              <a:spcAft>
                <a:spcPts val="1200"/>
              </a:spcAft>
              <a:buClr>
                <a:srgbClr val="009BDF"/>
              </a:buClr>
              <a:buSzPct val="130000"/>
              <a:buNone/>
            </a:pPr>
            <a:r>
              <a:rPr lang="en-US" sz="1300" dirty="0">
                <a:latin typeface="Montserrat"/>
                <a:cs typeface="Montserrat"/>
              </a:rPr>
              <a:t>Promote the Port of Pittsburgh and the region’s inland waterway assets in coordination with stakeholders and other regional economic development partners</a:t>
            </a:r>
          </a:p>
          <a:p>
            <a:pPr marL="457200" lvl="1" indent="0">
              <a:lnSpc>
                <a:spcPct val="100000"/>
              </a:lnSpc>
              <a:spcBef>
                <a:spcPts val="300"/>
              </a:spcBef>
              <a:spcAft>
                <a:spcPts val="1200"/>
              </a:spcAft>
              <a:buClr>
                <a:srgbClr val="009BDF"/>
              </a:buClr>
              <a:buSzPct val="130000"/>
              <a:buNone/>
            </a:pPr>
            <a:r>
              <a:rPr lang="en-US" sz="1300" dirty="0">
                <a:latin typeface="Montserrat"/>
                <a:cs typeface="Montserrat"/>
              </a:rPr>
              <a:t>Promote the PPC’s financial tools for economic development</a:t>
            </a:r>
          </a:p>
          <a:p>
            <a:pPr marL="457200" lvl="1" indent="0">
              <a:lnSpc>
                <a:spcPct val="100000"/>
              </a:lnSpc>
              <a:spcBef>
                <a:spcPts val="300"/>
              </a:spcBef>
              <a:spcAft>
                <a:spcPts val="1200"/>
              </a:spcAft>
              <a:buClr>
                <a:srgbClr val="009BDF"/>
              </a:buClr>
              <a:buSzPct val="130000"/>
              <a:buNone/>
            </a:pPr>
            <a:r>
              <a:rPr lang="en-US" sz="1300" dirty="0">
                <a:latin typeface="Montserrat"/>
                <a:cs typeface="Montserrat"/>
              </a:rPr>
              <a:t>Advocate on public policy issues on a state and national level as it relates to issues in the port district.  Provide support for proposed state and federal policies that positively impact port district issues; conversely, speak out against those policies that could have a negative impact. </a:t>
            </a:r>
          </a:p>
          <a:p>
            <a:pPr marL="457200" lvl="1" indent="0">
              <a:lnSpc>
                <a:spcPct val="100000"/>
              </a:lnSpc>
              <a:spcBef>
                <a:spcPts val="300"/>
              </a:spcBef>
              <a:spcAft>
                <a:spcPts val="1200"/>
              </a:spcAft>
              <a:buClr>
                <a:srgbClr val="009BDF"/>
              </a:buClr>
              <a:buSzPct val="130000"/>
              <a:buNone/>
            </a:pPr>
            <a:r>
              <a:rPr lang="en-US" sz="1300" dirty="0">
                <a:latin typeface="Montserrat"/>
                <a:cs typeface="Montserrat"/>
              </a:rPr>
              <a:t>Support Technological Advancements </a:t>
            </a:r>
          </a:p>
          <a:p>
            <a:pPr marL="457200" lvl="1" indent="0">
              <a:lnSpc>
                <a:spcPct val="100000"/>
              </a:lnSpc>
              <a:spcBef>
                <a:spcPts val="300"/>
              </a:spcBef>
              <a:spcAft>
                <a:spcPts val="1200"/>
              </a:spcAft>
              <a:buClr>
                <a:srgbClr val="009BDF"/>
              </a:buClr>
              <a:buSzPct val="130000"/>
              <a:buNone/>
            </a:pPr>
            <a:r>
              <a:rPr lang="en-US" sz="1300" dirty="0">
                <a:latin typeface="Montserrat"/>
                <a:cs typeface="Montserrat"/>
              </a:rPr>
              <a:t>Determine Optimal Organizational Structure Based On The Needs and Goals of the Commission.</a:t>
            </a:r>
          </a:p>
        </p:txBody>
      </p:sp>
      <p:pic>
        <p:nvPicPr>
          <p:cNvPr id="5" name="Picture 4" descr="PortPitt-Logo__Stacked_Blue_RGB.png"/>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30502"/>
          <a:stretch/>
        </p:blipFill>
        <p:spPr>
          <a:xfrm>
            <a:off x="7896464" y="243840"/>
            <a:ext cx="983376" cy="548640"/>
          </a:xfrm>
          <a:prstGeom prst="rect">
            <a:avLst/>
          </a:prstGeom>
        </p:spPr>
      </p:pic>
      <p:sp>
        <p:nvSpPr>
          <p:cNvPr id="6" name="Title 1"/>
          <p:cNvSpPr txBox="1">
            <a:spLocks/>
          </p:cNvSpPr>
          <p:nvPr/>
        </p:nvSpPr>
        <p:spPr>
          <a:xfrm>
            <a:off x="516890" y="308785"/>
            <a:ext cx="7886700" cy="6173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9BDF"/>
                </a:solidFill>
                <a:latin typeface="Montserrat Black"/>
                <a:cs typeface="Montserrat Black"/>
              </a:rPr>
              <a:t>STRATEGIC GOALS</a:t>
            </a:r>
          </a:p>
        </p:txBody>
      </p:sp>
      <p:pic>
        <p:nvPicPr>
          <p:cNvPr id="8" name="Picture 7"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39" y="1224513"/>
            <a:ext cx="199645" cy="199645"/>
          </a:xfrm>
          <a:prstGeom prst="rect">
            <a:avLst/>
          </a:prstGeom>
        </p:spPr>
      </p:pic>
      <p:pic>
        <p:nvPicPr>
          <p:cNvPr id="9" name="Picture 8"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39" y="2594379"/>
            <a:ext cx="199645" cy="199645"/>
          </a:xfrm>
          <a:prstGeom prst="rect">
            <a:avLst/>
          </a:prstGeom>
        </p:spPr>
      </p:pic>
      <p:pic>
        <p:nvPicPr>
          <p:cNvPr id="10" name="Picture 9"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3569208"/>
            <a:ext cx="199645" cy="199645"/>
          </a:xfrm>
          <a:prstGeom prst="rect">
            <a:avLst/>
          </a:prstGeom>
        </p:spPr>
      </p:pic>
      <p:pic>
        <p:nvPicPr>
          <p:cNvPr id="11" name="Picture 10"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8400" y="1227790"/>
            <a:ext cx="199645" cy="199645"/>
          </a:xfrm>
          <a:prstGeom prst="rect">
            <a:avLst/>
          </a:prstGeom>
        </p:spPr>
      </p:pic>
      <p:pic>
        <p:nvPicPr>
          <p:cNvPr id="12" name="Picture 11"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8400" y="1808757"/>
            <a:ext cx="199645" cy="199645"/>
          </a:xfrm>
          <a:prstGeom prst="rect">
            <a:avLst/>
          </a:prstGeom>
        </p:spPr>
      </p:pic>
      <p:pic>
        <p:nvPicPr>
          <p:cNvPr id="13" name="Picture 12"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8400" y="3366009"/>
            <a:ext cx="199645" cy="199645"/>
          </a:xfrm>
          <a:prstGeom prst="rect">
            <a:avLst/>
          </a:prstGeom>
        </p:spPr>
      </p:pic>
      <p:pic>
        <p:nvPicPr>
          <p:cNvPr id="14" name="Picture 13" descr="PortPitt-Logo__Logomark_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8400" y="3771023"/>
            <a:ext cx="199645" cy="199645"/>
          </a:xfrm>
          <a:prstGeom prst="rect">
            <a:avLst/>
          </a:prstGeom>
        </p:spPr>
      </p:pic>
    </p:spTree>
    <p:extLst>
      <p:ext uri="{BB962C8B-B14F-4D97-AF65-F5344CB8AC3E}">
        <p14:creationId xmlns:p14="http://schemas.microsoft.com/office/powerpoint/2010/main" val="2007858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9144000" cy="5124450"/>
          </a:xfrm>
          <a:prstGeom prst="rect">
            <a:avLst/>
          </a:prstGeom>
        </p:spPr>
      </p:pic>
      <p:pic>
        <p:nvPicPr>
          <p:cNvPr id="4" name="Picture 3" descr="PortPitt-Logo__Stacked_Blue_RGB.png"/>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b="30502"/>
          <a:stretch/>
        </p:blipFill>
        <p:spPr>
          <a:xfrm>
            <a:off x="8118413" y="128426"/>
            <a:ext cx="983376" cy="548640"/>
          </a:xfrm>
          <a:prstGeom prst="rect">
            <a:avLst/>
          </a:prstGeom>
        </p:spPr>
      </p:pic>
    </p:spTree>
    <p:extLst>
      <p:ext uri="{BB962C8B-B14F-4D97-AF65-F5344CB8AC3E}">
        <p14:creationId xmlns:p14="http://schemas.microsoft.com/office/powerpoint/2010/main" val="40370760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14996</TotalTime>
  <Words>1669</Words>
  <Application>Microsoft Office PowerPoint</Application>
  <PresentationFormat>On-screen Show (16:9)</PresentationFormat>
  <Paragraphs>282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Montserrat</vt:lpstr>
      <vt:lpstr>Arial</vt:lpstr>
      <vt:lpstr>Montserrat Black</vt:lpstr>
      <vt:lpstr>Gill Sans MT Condensed</vt:lpstr>
      <vt:lpstr>Montserrat </vt:lpstr>
      <vt:lpstr>Montserrat Black</vt:lpstr>
      <vt:lpstr>Montserrat Bold</vt:lpstr>
      <vt:lpstr>Montserrat Bold</vt:lpstr>
      <vt:lpstr>Office Theme</vt:lpstr>
      <vt:lpstr>PowerPoint Presentation</vt:lpstr>
      <vt:lpstr>PowerPoint Presentation</vt:lpstr>
      <vt:lpstr>PowerPoint Presentation</vt:lpstr>
      <vt:lpstr>The Port of Pittsburgh Commission was of Pennsylvania created by the Commonwealth a in 1992.  The Pittsburgh Port District encompasses twelve counties in southwestern Pennsylvania (including Blair County, not shown).</vt:lpstr>
      <vt:lpstr>The Port consists of 203.5 miles of navigable waterways on the Ohio, Monongahela, and Allegheny Rivers</vt:lpstr>
      <vt:lpstr>ABOUT THE PORT OF  PITTSBURGH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INLAND WATERAYS TRUST FUND ANNUAL FUNDING</vt:lpstr>
      <vt:lpstr>OPERATIONS &amp; MAINTENANCE ANNUAL FUNDING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Brinza</dc:creator>
  <cp:lastModifiedBy>Mary Ann Bucci</cp:lastModifiedBy>
  <cp:revision>162</cp:revision>
  <cp:lastPrinted>2019-02-15T16:58:30Z</cp:lastPrinted>
  <dcterms:created xsi:type="dcterms:W3CDTF">2017-07-18T15:19:23Z</dcterms:created>
  <dcterms:modified xsi:type="dcterms:W3CDTF">2026-02-10T13:22:31Z</dcterms:modified>
</cp:coreProperties>
</file>