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6933" r:id="rId5"/>
    <p:sldId id="6934" r:id="rId6"/>
    <p:sldId id="6935" r:id="rId7"/>
    <p:sldId id="6936" r:id="rId8"/>
    <p:sldId id="6937" r:id="rId9"/>
    <p:sldId id="6938" r:id="rId10"/>
    <p:sldId id="6939" r:id="rId11"/>
    <p:sldId id="6940" r:id="rId12"/>
    <p:sldId id="6951" r:id="rId13"/>
    <p:sldId id="6941" r:id="rId14"/>
    <p:sldId id="6942" r:id="rId15"/>
    <p:sldId id="6944" r:id="rId16"/>
    <p:sldId id="6949" r:id="rId17"/>
    <p:sldId id="6945" r:id="rId18"/>
    <p:sldId id="6953" r:id="rId19"/>
    <p:sldId id="6952" r:id="rId20"/>
    <p:sldId id="6946" r:id="rId21"/>
    <p:sldId id="6947" r:id="rId22"/>
    <p:sldId id="6948" r:id="rId23"/>
    <p:sldId id="69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DFD"/>
    <a:srgbClr val="8D8D8D"/>
    <a:srgbClr val="A6A6A6"/>
    <a:srgbClr val="FFCD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80" d="100"/>
          <a:sy n="80" d="100"/>
        </p:scale>
        <p:origin x="58" y="39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64C9B9-6305-3BDC-76B1-A05B4725F1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390923C-2E96-CAB2-4184-35EB02E861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D7ED47-154E-4126-9886-7D70BBAF520F}" type="datetimeFigureOut">
              <a:rPr lang="en-US" smtClean="0"/>
              <a:t>3/13/2026</a:t>
            </a:fld>
            <a:endParaRPr lang="en-US" dirty="0"/>
          </a:p>
        </p:txBody>
      </p:sp>
      <p:sp>
        <p:nvSpPr>
          <p:cNvPr id="4" name="Footer Placeholder 3">
            <a:extLst>
              <a:ext uri="{FF2B5EF4-FFF2-40B4-BE49-F238E27FC236}">
                <a16:creationId xmlns:a16="http://schemas.microsoft.com/office/drawing/2014/main" id="{9B53B0DD-2F82-7C8B-B132-F29F5EE81F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C04DEB-8334-5B8B-B834-6237CB36C8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4E9D1E-F66B-44B2-AC4C-1BCBC2D3FBBF}" type="slidenum">
              <a:rPr lang="en-US" smtClean="0"/>
              <a:t>‹#›</a:t>
            </a:fld>
            <a:endParaRPr lang="en-US" dirty="0"/>
          </a:p>
        </p:txBody>
      </p:sp>
    </p:spTree>
    <p:extLst>
      <p:ext uri="{BB962C8B-B14F-4D97-AF65-F5344CB8AC3E}">
        <p14:creationId xmlns:p14="http://schemas.microsoft.com/office/powerpoint/2010/main" val="3702198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3T18:33:50.154"/>
    </inkml:context>
    <inkml:brush xml:id="br0">
      <inkml:brushProperty name="width" value="0.035" units="cm"/>
      <inkml:brushProperty name="height" value="0.035" units="cm"/>
    </inkml:brush>
  </inkml:definitions>
  <inkml:trace contextRef="#ctx0" brushRef="#br0">0 20 24575,'1'-1'0,"-1"0"0,1 0 0,-1 0 0,1 0 0,-1 0 0,1 0 0,0 0 0,-1 1 0,1-1 0,0 0 0,0 1 0,0-1 0,0 0 0,-1 1 0,1-1 0,0 1 0,0-1 0,0 1 0,0 0 0,0-1 0,0 1 0,0 0 0,0 0 0,1-1 0,-1 1 0,0 0 0,1 0 0,36-2 0,-33 2 0,30-1 0,198 3 0,-111 16 0,-66-11 0,-28-3 0,48 2 0,241-7-1365,-302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3T18:33:54.165"/>
    </inkml:context>
    <inkml:brush xml:id="br0">
      <inkml:brushProperty name="width" value="0.035" units="cm"/>
      <inkml:brushProperty name="height" value="0.035" units="cm"/>
    </inkml:brush>
  </inkml:definitions>
  <inkml:trace contextRef="#ctx0" brushRef="#br0">1 107 24575,'0'-2'0,"1"1"0,0-1 0,0 1 0,0 0 0,0 0 0,1 0 0,-1 0 0,0 0 0,0 0 0,1 0 0,-1 0 0,1 0 0,-1 0 0,0 1 0,1-1 0,-1 1 0,3-1 0,29-10 0,3 2 0,0 2 0,64-3 0,-29 3 0,53-3 0,-82 11 0,-12 0 0,0-1 0,-1-1 0,59-10 0,-44 2-341,0 2 0,0 2-1,80 2 1,-108 3-6485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3T18:33:56.427"/>
    </inkml:context>
    <inkml:brush xml:id="br0">
      <inkml:brushProperty name="width" value="0.035" units="cm"/>
      <inkml:brushProperty name="height" value="0.03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9DA03-85A1-4BE6-BDAF-42297BB8E9CE}" type="datetimeFigureOut">
              <a:rPr lang="en-US" smtClean="0"/>
              <a:t>3/13/2026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ACEF6-E6F4-4C88-A908-4F21089E5C33}" type="slidenum">
              <a:rPr lang="en-US" smtClean="0"/>
              <a:t>‹#›</a:t>
            </a:fld>
            <a:endParaRPr lang="en-US" dirty="0"/>
          </a:p>
        </p:txBody>
      </p:sp>
    </p:spTree>
    <p:extLst>
      <p:ext uri="{BB962C8B-B14F-4D97-AF65-F5344CB8AC3E}">
        <p14:creationId xmlns:p14="http://schemas.microsoft.com/office/powerpoint/2010/main" val="354024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7.wdp"/><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4.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5.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a:spLocks/>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9F3F0D91-0204-3B27-78F9-5270338C57F3}"/>
              </a:ext>
            </a:extLst>
          </p:cNvPr>
          <p:cNvPicPr>
            <a:picLocks noChangeAspect="1"/>
          </p:cNvPicPr>
          <p:nvPr userDrawn="1"/>
        </p:nvPicPr>
        <p:blipFill>
          <a:blip r:embed="rId3" cstate="screen">
            <a:duotone>
              <a:prstClr val="black"/>
              <a:srgbClr val="D9C3A5">
                <a:tint val="50000"/>
                <a:satMod val="180000"/>
              </a:srgbClr>
            </a:duotone>
            <a:alphaModFix amt="70000"/>
            <a:extLst>
              <a:ext uri="{BEBA8EAE-BF5A-486C-A8C5-ECC9F3942E4B}">
                <a14:imgProps xmlns:a14="http://schemas.microsoft.com/office/drawing/2010/main">
                  <a14:imgLayer r:embed="rId4">
                    <a14:imgEffect>
                      <a14:colorTemperature colorTemp="7214"/>
                    </a14:imgEffect>
                    <a14:imgEffect>
                      <a14:saturation sat="142000"/>
                    </a14:imgEffect>
                    <a14:imgEffect>
                      <a14:brightnessContrast bright="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picture containing outdoor, water, sky, boat&#10;&#10;Description automatically generated">
            <a:extLst>
              <a:ext uri="{FF2B5EF4-FFF2-40B4-BE49-F238E27FC236}">
                <a16:creationId xmlns:a16="http://schemas.microsoft.com/office/drawing/2014/main" id="{1C946700-4EAF-5150-BAE6-1B741FE05FC3}"/>
              </a:ext>
            </a:extLst>
          </p:cNvPr>
          <p:cNvPicPr>
            <a:picLocks noGrp="1" noRot="1" noChangeAspect="1" noMove="1" noResize="1" noEditPoints="1" noAdjustHandles="1" noChangeArrowheads="1" noChangeShapeType="1" noCrop="1"/>
          </p:cNvPicPr>
          <p:nvPr userDrawn="1"/>
        </p:nvPicPr>
        <p:blipFill rotWithShape="1">
          <a:blip r:embed="rId5" cstate="screen">
            <a:alphaModFix amt="35000"/>
            <a:extLst>
              <a:ext uri="{BEBA8EAE-BF5A-486C-A8C5-ECC9F3942E4B}">
                <a14:imgProps xmlns:a14="http://schemas.microsoft.com/office/drawing/2010/main">
                  <a14:imgLayer r:embed="rId6">
                    <a14:imgEffect>
                      <a14:sharpenSoften amount="57000"/>
                    </a14:imgEffect>
                    <a14:imgEffect>
                      <a14:colorTemperature colorTemp="8108"/>
                    </a14:imgEffect>
                    <a14:imgEffect>
                      <a14:brightnessContrast bright="3000" contrast="21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6D345AB-E89E-614D-4497-C291C9B5C56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12591" y="-1"/>
            <a:ext cx="12192000" cy="6857999"/>
          </a:xfrm>
          <a:prstGeom prst="rect">
            <a:avLst/>
          </a:prstGeom>
        </p:spPr>
      </p:pic>
      <p:pic>
        <p:nvPicPr>
          <p:cNvPr id="15" name="Picture 14">
            <a:extLst>
              <a:ext uri="{FF2B5EF4-FFF2-40B4-BE49-F238E27FC236}">
                <a16:creationId xmlns:a16="http://schemas.microsoft.com/office/drawing/2014/main" id="{CFDD6CC5-1B83-7F52-9B49-9FA38A3117B4}"/>
              </a:ext>
              <a:ext uri="{C183D7F6-B498-43B3-948B-1728B52AA6E4}">
                <adec:decorative xmlns:adec="http://schemas.microsoft.com/office/drawing/2017/decorative" val="1"/>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3FC303A8-5BBC-EF3B-29CF-D44C30D6092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B8D0D923-5D1B-27BA-820E-05025E860B9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3EB3F203-FD11-1DCA-7F38-DF663E69E2E3}"/>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2" name="Picture Placeholder 2">
            <a:extLst>
              <a:ext uri="{FF2B5EF4-FFF2-40B4-BE49-F238E27FC236}">
                <a16:creationId xmlns:a16="http://schemas.microsoft.com/office/drawing/2014/main" id="{7956C692-2D64-03F7-3DA4-A639159C6030}"/>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5380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93DB7EDF-EC88-F880-A839-9DE54715F7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7999"/>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57E42C17-21C3-A07B-C38A-50F5D8780E66}"/>
              </a:ext>
            </a:extLst>
          </p:cNvPr>
          <p:cNvPicPr>
            <a:picLocks noChangeAspect="1"/>
          </p:cNvPicPr>
          <p:nvPr userDrawn="1"/>
        </p:nvPicPr>
        <p:blipFill rotWithShape="1">
          <a:blip r:embed="rId4" cstate="screen">
            <a:alphaModFix amt="35000"/>
            <a:duotone>
              <a:prstClr val="black"/>
              <a:srgbClr val="D9C3A5">
                <a:tint val="50000"/>
                <a:satMod val="180000"/>
              </a:srgbClr>
            </a:duotone>
            <a:extLst>
              <a:ext uri="{BEBA8EAE-BF5A-486C-A8C5-ECC9F3942E4B}">
                <a14:imgProps xmlns:a14="http://schemas.microsoft.com/office/drawing/2010/main">
                  <a14:imgLayer r:embed="rId5">
                    <a14:imgEffect>
                      <a14:artisticPaintStrokes/>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6"/>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B3C08080-A5FE-7588-AD4D-000512D75ED4}"/>
              </a:ext>
            </a:extLst>
          </p:cNvPr>
          <p:cNvPicPr>
            <a:picLocks noChangeAspect="1"/>
          </p:cNvPicPr>
          <p:nvPr userDrawn="1"/>
        </p:nvPicPr>
        <p:blipFill>
          <a:blip r:embed="rId6"/>
          <a:stretch>
            <a:fillRect/>
          </a:stretch>
        </p:blipFill>
        <p:spPr>
          <a:xfrm>
            <a:off x="12591" y="-1"/>
            <a:ext cx="12192000" cy="6857999"/>
          </a:xfrm>
          <a:prstGeom prst="rect">
            <a:avLst/>
          </a:prstGeom>
        </p:spPr>
      </p:pic>
      <p:grpSp>
        <p:nvGrpSpPr>
          <p:cNvPr id="6" name="Group 5">
            <a:extLst>
              <a:ext uri="{FF2B5EF4-FFF2-40B4-BE49-F238E27FC236}">
                <a16:creationId xmlns:a16="http://schemas.microsoft.com/office/drawing/2014/main" id="{0A806D8A-4120-F2D7-F677-0840AEB9F841}"/>
              </a:ext>
            </a:extLst>
          </p:cNvPr>
          <p:cNvGrpSpPr/>
          <p:nvPr userDrawn="1"/>
        </p:nvGrpSpPr>
        <p:grpSpPr>
          <a:xfrm>
            <a:off x="74500" y="124438"/>
            <a:ext cx="2612312" cy="6553531"/>
            <a:chOff x="74500" y="124438"/>
            <a:chExt cx="2612312" cy="6553531"/>
          </a:xfrm>
        </p:grpSpPr>
        <p:pic>
          <p:nvPicPr>
            <p:cNvPr id="14" name="Picture 13">
              <a:extLst>
                <a:ext uri="{FF2B5EF4-FFF2-40B4-BE49-F238E27FC236}">
                  <a16:creationId xmlns:a16="http://schemas.microsoft.com/office/drawing/2014/main" id="{D2F1A32D-0EC5-C594-92B1-9DF16BCBE529}"/>
                </a:ext>
                <a:ext uri="{C183D7F6-B498-43B3-948B-1728B52AA6E4}">
                  <adec:decorative xmlns:adec="http://schemas.microsoft.com/office/drawing/2017/decorative" val="1"/>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5" name="Picture 14" descr="A picture containing qr code&#10;&#10;Description automatically generated">
              <a:extLst>
                <a:ext uri="{FF2B5EF4-FFF2-40B4-BE49-F238E27FC236}">
                  <a16:creationId xmlns:a16="http://schemas.microsoft.com/office/drawing/2014/main" id="{A4684176-E3C5-BE25-3520-23392AE1D5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A2745293-17D6-307B-097E-32A5FF0AE15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E15064E4-0BBF-F1BD-C49D-C994EA72082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39A2D02E-5E56-8C10-810B-F451DD1FB4B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3691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text, outdoor&#10;&#10;Description automatically generated">
            <a:extLst>
              <a:ext uri="{FF2B5EF4-FFF2-40B4-BE49-F238E27FC236}">
                <a16:creationId xmlns:a16="http://schemas.microsoft.com/office/drawing/2014/main" id="{1A88E0A8-2694-177D-F7E3-1D80404846EF}"/>
              </a:ext>
            </a:extLst>
          </p:cNvPr>
          <p:cNvPicPr>
            <a:picLocks noChangeAspect="1"/>
          </p:cNvPicPr>
          <p:nvPr userDrawn="1"/>
        </p:nvPicPr>
        <p:blipFill rotWithShape="1">
          <a:blip r:embed="rId2" cstate="screen">
            <a:alphaModFix amt="35000"/>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37354"/>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4EFA99E5-2092-5473-9359-91ED2016154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8329ACDF-BCBD-23EC-4E18-2DB2D9AC4A3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FC98284A-52EA-731A-5288-2E3A6D8119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959936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close up of a keyboard&#10;&#10;Description automatically generated with medium confidence">
            <a:extLst>
              <a:ext uri="{FF2B5EF4-FFF2-40B4-BE49-F238E27FC236}">
                <a16:creationId xmlns:a16="http://schemas.microsoft.com/office/drawing/2014/main" id="{E0DEDC28-A92A-E2BD-A0EE-E799F51FB46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33000"/>
                    </a14:imgEffect>
                    <a14:imgEffect>
                      <a14:brightnessContrast bright="33000" contrast="-3000"/>
                    </a14:imgEffect>
                  </a14:imgLayer>
                </a14:imgProps>
              </a:ext>
              <a:ext uri="{28A0092B-C50C-407E-A947-70E740481C1C}">
                <a14:useLocalDpi xmlns:a14="http://schemas.microsoft.com/office/drawing/2010/main"/>
              </a:ext>
            </a:extLst>
          </a:blip>
          <a:stretch>
            <a:fillRect/>
          </a:stretch>
        </p:blipFill>
        <p:spPr>
          <a:xfrm>
            <a:off x="0" y="1"/>
            <a:ext cx="12192000" cy="6887552"/>
          </a:xfrm>
          <a:prstGeom prst="rect">
            <a:avLst/>
          </a:prstGeom>
          <a:effectLst>
            <a:outerShdw dir="5400000" sx="1000" sy="1000" algn="ctr" rotWithShape="0">
              <a:srgbClr val="000000"/>
            </a:outerShdw>
          </a:effectLst>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18900000" algn="bl"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8155" y="5784204"/>
            <a:ext cx="2139512" cy="94935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A707A5-77F7-520C-48BB-E4C323B0C6F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B7CC9-9BD8-2E08-1451-E5AEF33D88AE}"/>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6F179DE1-68DD-F970-43A7-B13607251693}"/>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277809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745FDA-8026-CB5C-15E7-4D219461A689}"/>
              </a:ext>
            </a:extLst>
          </p:cNvPr>
          <p:cNvSpPr>
            <a:spLocks noGrp="1" noRot="1" noMove="1" noResize="1" noEditPoints="1" noAdjustHandles="1" noChangeArrowheads="1" noChangeShapeType="1"/>
          </p:cNvSpPr>
          <p:nvPr userDrawn="1"/>
        </p:nvSpPr>
        <p:spPr>
          <a:xfrm>
            <a:off x="0" y="0"/>
            <a:ext cx="12202028"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235D09-2772-83CE-FFFC-1778DF35936E}"/>
              </a:ext>
            </a:extLst>
          </p:cNvPr>
          <p:cNvPicPr>
            <a:picLocks noGrp="1" noRot="1" noChangeAspect="1" noMove="1" noResize="1" noEditPoints="1" noAdjustHandles="1" noChangeArrowheads="1" noChangeShapeType="1" noCrop="1"/>
          </p:cNvPicPr>
          <p:nvPr userDrawn="1"/>
        </p:nvPicPr>
        <p:blipFill>
          <a:blip r:embed="rId2">
            <a:duotone>
              <a:prstClr val="black"/>
              <a:srgbClr val="D9C3A5">
                <a:tint val="50000"/>
                <a:satMod val="180000"/>
              </a:srgbClr>
            </a:duotone>
            <a:alphaModFix amt="70000"/>
          </a:blip>
          <a:stretch>
            <a:fillRect/>
          </a:stretch>
        </p:blipFill>
        <p:spPr>
          <a:xfrm flipH="1">
            <a:off x="3514731" y="0"/>
            <a:ext cx="8677268" cy="6858000"/>
          </a:xfrm>
          <a:prstGeom prst="rect">
            <a:avLst/>
          </a:prstGeom>
        </p:spPr>
      </p:pic>
      <p:pic>
        <p:nvPicPr>
          <p:cNvPr id="15" name="Picture 14" descr="A picture containing water, outdoor, ocean&#10;&#10;Description automatically generated">
            <a:extLst>
              <a:ext uri="{FF2B5EF4-FFF2-40B4-BE49-F238E27FC236}">
                <a16:creationId xmlns:a16="http://schemas.microsoft.com/office/drawing/2014/main" id="{B37685FF-2C31-DC91-0C23-FB866808B3C9}"/>
              </a:ext>
            </a:extLst>
          </p:cNvPr>
          <p:cNvPicPr>
            <a:picLocks noGrp="1" noRot="1" noChangeAspect="1" noMove="1" noResize="1" noEditPoints="1" noAdjustHandles="1" noChangeArrowheads="1" noChangeShapeType="1" noCrop="1"/>
          </p:cNvPicPr>
          <p:nvPr userDrawn="1"/>
        </p:nvPicPr>
        <p:blipFill>
          <a:blip r:embed="rId3" cstate="screen">
            <a:duotone>
              <a:prstClr val="black"/>
              <a:srgbClr val="D9C3A5">
                <a:tint val="50000"/>
                <a:satMod val="180000"/>
              </a:srgbClr>
            </a:duotone>
            <a:alphaModFix amt="70000"/>
            <a:extLst>
              <a:ext uri="{28A0092B-C50C-407E-A947-70E740481C1C}">
                <a14:useLocalDpi xmlns:a14="http://schemas.microsoft.com/office/drawing/2010/main"/>
              </a:ext>
            </a:extLst>
          </a:blip>
          <a:stretch>
            <a:fillRect/>
          </a:stretch>
        </p:blipFill>
        <p:spPr>
          <a:xfrm flipH="1">
            <a:off x="-1" y="0"/>
            <a:ext cx="3519307" cy="6858000"/>
          </a:xfrm>
          <a:prstGeom prst="rect">
            <a:avLst/>
          </a:prstGeom>
        </p:spPr>
      </p:pic>
      <p:pic>
        <p:nvPicPr>
          <p:cNvPr id="19" name="Picture 18">
            <a:extLst>
              <a:ext uri="{FF2B5EF4-FFF2-40B4-BE49-F238E27FC236}">
                <a16:creationId xmlns:a16="http://schemas.microsoft.com/office/drawing/2014/main" id="{2298F51C-776F-F39A-C4EF-E3222DB41A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086" y="169622"/>
            <a:ext cx="4358285" cy="4070813"/>
          </a:xfrm>
          <a:prstGeom prst="rect">
            <a:avLst/>
          </a:prstGeom>
          <a:effectLst>
            <a:outerShdw blurRad="50800" dist="38100" dir="10800000" algn="r" rotWithShape="0">
              <a:prstClr val="black">
                <a:alpha val="40000"/>
              </a:prstClr>
            </a:outerShdw>
          </a:effectLst>
        </p:spPr>
      </p:pic>
      <p:pic>
        <p:nvPicPr>
          <p:cNvPr id="22" name="Picture 21">
            <a:extLst>
              <a:ext uri="{FF2B5EF4-FFF2-40B4-BE49-F238E27FC236}">
                <a16:creationId xmlns:a16="http://schemas.microsoft.com/office/drawing/2014/main" id="{C334314C-2196-D609-E42A-DBDC55EF246C}"/>
              </a:ext>
            </a:extLst>
          </p:cNvPr>
          <p:cNvPicPr>
            <a:picLocks noChangeAspect="1"/>
          </p:cNvPicPr>
          <p:nvPr userDrawn="1"/>
        </p:nvPicPr>
        <p:blipFill>
          <a:blip r:embed="rId5"/>
          <a:stretch>
            <a:fillRect/>
          </a:stretch>
        </p:blipFill>
        <p:spPr>
          <a:xfrm>
            <a:off x="239950" y="5743416"/>
            <a:ext cx="2139881" cy="94496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90347A0-C128-F931-C70A-C851095AA2E5}"/>
              </a:ext>
            </a:extLst>
          </p:cNvPr>
          <p:cNvSpPr>
            <a:spLocks noGrp="1"/>
          </p:cNvSpPr>
          <p:nvPr>
            <p:ph type="title"/>
          </p:nvPr>
        </p:nvSpPr>
        <p:spPr>
          <a:xfrm>
            <a:off x="4245428" y="1407992"/>
            <a:ext cx="7369629"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AD42FDE-260B-13D3-B0F5-7793231F06EF}"/>
              </a:ext>
            </a:extLst>
          </p:cNvPr>
          <p:cNvSpPr>
            <a:spLocks noGrp="1"/>
          </p:cNvSpPr>
          <p:nvPr>
            <p:ph sz="half" idx="1"/>
          </p:nvPr>
        </p:nvSpPr>
        <p:spPr>
          <a:xfrm>
            <a:off x="4245427" y="3084780"/>
            <a:ext cx="4550229" cy="3308350"/>
          </a:xfrm>
          <a:prstGeom prst="rect">
            <a:avLst/>
          </a:prstGeom>
          <a:ln w="12700">
            <a:solidFill>
              <a:schemeClr val="bg1">
                <a:alpha val="99000"/>
              </a:schemeClr>
            </a:solidFill>
            <a:miter lim="800000"/>
          </a:ln>
        </p:spPr>
        <p:txBody>
          <a:bodyPr/>
          <a:lstStyle>
            <a:lvl1pPr marL="0" indent="0">
              <a:buNone/>
              <a:defRPr b="1" i="0" cap="none" baseline="0">
                <a:solidFill>
                  <a:schemeClr val="bg1"/>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6A10E0BF-6AB4-91E3-F5F4-D52C9D3EF2E5}"/>
              </a:ext>
            </a:extLst>
          </p:cNvPr>
          <p:cNvSpPr>
            <a:spLocks noGrp="1"/>
          </p:cNvSpPr>
          <p:nvPr>
            <p:ph type="pic" idx="10"/>
          </p:nvPr>
        </p:nvSpPr>
        <p:spPr>
          <a:xfrm>
            <a:off x="9117705" y="3084780"/>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8408465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B9E0-09F1-8544-6BCD-438C4A63CD79}"/>
              </a:ext>
            </a:extLst>
          </p:cNvPr>
          <p:cNvSpPr>
            <a:spLocks noGrp="1"/>
          </p:cNvSpPr>
          <p:nvPr>
            <p:ph type="title"/>
          </p:nvPr>
        </p:nvSpPr>
        <p:spPr>
          <a:xfrm>
            <a:off x="1979034" y="640621"/>
            <a:ext cx="10099760" cy="1311331"/>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EB0F648-F94C-5A83-3DCE-F95BAD8AE5E3}"/>
              </a:ext>
            </a:extLst>
          </p:cNvPr>
          <p:cNvSpPr>
            <a:spLocks noGrp="1"/>
          </p:cNvSpPr>
          <p:nvPr>
            <p:ph idx="1"/>
          </p:nvPr>
        </p:nvSpPr>
        <p:spPr>
          <a:xfrm>
            <a:off x="1979034" y="2046517"/>
            <a:ext cx="10099760" cy="4032066"/>
          </a:xfrm>
          <a:prstGeom prst="rect">
            <a:avLst/>
          </a:prstGeom>
        </p:spPr>
        <p:txBody>
          <a:bodyPr/>
          <a:lstStyle>
            <a:lvl3pPr>
              <a:defRPr>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4B23386-C866-CEB6-12F2-6BE5F1286F26}"/>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dirty="0"/>
          </a:p>
        </p:txBody>
      </p:sp>
    </p:spTree>
    <p:extLst>
      <p:ext uri="{BB962C8B-B14F-4D97-AF65-F5344CB8AC3E}">
        <p14:creationId xmlns:p14="http://schemas.microsoft.com/office/powerpoint/2010/main" val="146315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F91B-715C-3F06-C807-AA3C877C2AA7}"/>
              </a:ext>
            </a:extLst>
          </p:cNvPr>
          <p:cNvSpPr>
            <a:spLocks noGrp="1"/>
          </p:cNvSpPr>
          <p:nvPr>
            <p:ph type="title"/>
          </p:nvPr>
        </p:nvSpPr>
        <p:spPr>
          <a:xfrm>
            <a:off x="1360710" y="1968135"/>
            <a:ext cx="10515600" cy="2071818"/>
          </a:xfrm>
          <a:prstGeom prst="rect">
            <a:avLst/>
          </a:prstGeom>
        </p:spPr>
        <p:txBody>
          <a:bodyPr anchor="b"/>
          <a:lstStyle>
            <a:lvl1pPr>
              <a:defRPr sz="6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9C22473-6748-6FC3-0F3D-D46FABFDF4F5}"/>
              </a:ext>
            </a:extLst>
          </p:cNvPr>
          <p:cNvSpPr>
            <a:spLocks noGrp="1"/>
          </p:cNvSpPr>
          <p:nvPr>
            <p:ph type="body" idx="1"/>
          </p:nvPr>
        </p:nvSpPr>
        <p:spPr>
          <a:xfrm>
            <a:off x="1360710" y="4119195"/>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66DEB94F-589C-8801-D603-FDF1BEFA55F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dirty="0"/>
          </a:p>
        </p:txBody>
      </p:sp>
    </p:spTree>
    <p:extLst>
      <p:ext uri="{BB962C8B-B14F-4D97-AF65-F5344CB8AC3E}">
        <p14:creationId xmlns:p14="http://schemas.microsoft.com/office/powerpoint/2010/main" val="150913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C367-32F0-B2D4-D5D4-AC8FB6D3EB94}"/>
              </a:ext>
            </a:extLst>
          </p:cNvPr>
          <p:cNvSpPr>
            <a:spLocks noGrp="1"/>
          </p:cNvSpPr>
          <p:nvPr>
            <p:ph type="title"/>
          </p:nvPr>
        </p:nvSpPr>
        <p:spPr>
          <a:xfrm>
            <a:off x="1952892" y="548013"/>
            <a:ext cx="9368241" cy="1098225"/>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D2F617-67B1-C689-3FC6-DBCC717C39F9}"/>
              </a:ext>
            </a:extLst>
          </p:cNvPr>
          <p:cNvSpPr>
            <a:spLocks noGrp="1"/>
          </p:cNvSpPr>
          <p:nvPr>
            <p:ph sz="half" idx="1"/>
          </p:nvPr>
        </p:nvSpPr>
        <p:spPr>
          <a:xfrm>
            <a:off x="1952892"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619F59-46F7-7FA3-BF81-DA26BF009864}"/>
              </a:ext>
            </a:extLst>
          </p:cNvPr>
          <p:cNvSpPr>
            <a:spLocks noGrp="1"/>
          </p:cNvSpPr>
          <p:nvPr>
            <p:ph sz="half" idx="2"/>
          </p:nvPr>
        </p:nvSpPr>
        <p:spPr>
          <a:xfrm>
            <a:off x="7043061"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2CDFE2A-7E54-C2A1-F5D0-F2F72329C839}"/>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dirty="0"/>
          </a:p>
        </p:txBody>
      </p:sp>
    </p:spTree>
    <p:extLst>
      <p:ext uri="{BB962C8B-B14F-4D97-AF65-F5344CB8AC3E}">
        <p14:creationId xmlns:p14="http://schemas.microsoft.com/office/powerpoint/2010/main" val="155430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83A2-3C7E-2EA9-1BB7-D62F250DDB2E}"/>
              </a:ext>
            </a:extLst>
          </p:cNvPr>
          <p:cNvSpPr>
            <a:spLocks noGrp="1"/>
          </p:cNvSpPr>
          <p:nvPr>
            <p:ph type="title"/>
          </p:nvPr>
        </p:nvSpPr>
        <p:spPr>
          <a:xfrm>
            <a:off x="1919656" y="591545"/>
            <a:ext cx="9984959"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5F2997-07F8-509B-4121-5A59999D18E7}"/>
              </a:ext>
            </a:extLst>
          </p:cNvPr>
          <p:cNvSpPr>
            <a:spLocks noGrp="1"/>
          </p:cNvSpPr>
          <p:nvPr>
            <p:ph type="body" idx="1"/>
          </p:nvPr>
        </p:nvSpPr>
        <p:spPr>
          <a:xfrm>
            <a:off x="1919656" y="211659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F4AAA2-F946-7184-B488-B6CDF909CBFC}"/>
              </a:ext>
            </a:extLst>
          </p:cNvPr>
          <p:cNvSpPr>
            <a:spLocks noGrp="1"/>
          </p:cNvSpPr>
          <p:nvPr>
            <p:ph sz="half" idx="2"/>
          </p:nvPr>
        </p:nvSpPr>
        <p:spPr>
          <a:xfrm>
            <a:off x="1919656" y="3010177"/>
            <a:ext cx="5157787" cy="322516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B7BEB5A-2F14-4733-8412-D04E3D1A6026}"/>
              </a:ext>
            </a:extLst>
          </p:cNvPr>
          <p:cNvSpPr>
            <a:spLocks noGrp="1"/>
          </p:cNvSpPr>
          <p:nvPr>
            <p:ph type="body" sz="quarter" idx="3"/>
          </p:nvPr>
        </p:nvSpPr>
        <p:spPr>
          <a:xfrm>
            <a:off x="7147564" y="2129750"/>
            <a:ext cx="4757051" cy="81075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2B16358-4325-D573-6782-DEB0A6898A65}"/>
              </a:ext>
            </a:extLst>
          </p:cNvPr>
          <p:cNvSpPr>
            <a:spLocks noGrp="1"/>
          </p:cNvSpPr>
          <p:nvPr>
            <p:ph sz="quarter" idx="4"/>
          </p:nvPr>
        </p:nvSpPr>
        <p:spPr>
          <a:xfrm>
            <a:off x="7147565" y="2979064"/>
            <a:ext cx="4757052" cy="325627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3EAFAE0-ABAB-55D3-72EF-495649DDE23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dirty="0"/>
          </a:p>
        </p:txBody>
      </p:sp>
    </p:spTree>
    <p:extLst>
      <p:ext uri="{BB962C8B-B14F-4D97-AF65-F5344CB8AC3E}">
        <p14:creationId xmlns:p14="http://schemas.microsoft.com/office/powerpoint/2010/main" val="3774065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01FE5-0FC0-A3D2-7A87-F0F3ADBF955A}"/>
              </a:ext>
            </a:extLst>
          </p:cNvPr>
          <p:cNvSpPr>
            <a:spLocks noGrp="1"/>
          </p:cNvSpPr>
          <p:nvPr>
            <p:ph type="title"/>
          </p:nvPr>
        </p:nvSpPr>
        <p:spPr>
          <a:xfrm>
            <a:off x="1948542" y="643798"/>
            <a:ext cx="9616440"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A1D48213-1677-D706-EB61-AE2AF92650B1}"/>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dirty="0"/>
          </a:p>
        </p:txBody>
      </p:sp>
    </p:spTree>
    <p:extLst>
      <p:ext uri="{BB962C8B-B14F-4D97-AF65-F5344CB8AC3E}">
        <p14:creationId xmlns:p14="http://schemas.microsoft.com/office/powerpoint/2010/main" val="355694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D5A5-EFD2-E329-D02A-F34C475E7088}"/>
              </a:ext>
            </a:extLst>
          </p:cNvPr>
          <p:cNvSpPr>
            <a:spLocks noGrp="1"/>
          </p:cNvSpPr>
          <p:nvPr>
            <p:ph type="title"/>
          </p:nvPr>
        </p:nvSpPr>
        <p:spPr>
          <a:xfrm>
            <a:off x="2048691" y="608965"/>
            <a:ext cx="9620795"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2492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9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utdoor, water, sky, boat&#10;&#10;Description automatically generated">
            <a:extLst>
              <a:ext uri="{FF2B5EF4-FFF2-40B4-BE49-F238E27FC236}">
                <a16:creationId xmlns:a16="http://schemas.microsoft.com/office/drawing/2014/main" id="{B0F825E8-26F9-E4D8-4CC0-FD5AA1062E0A}"/>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2773"/>
            <a:ext cx="12617658"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658"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EE50367C-7BEE-6629-2989-DC484D27354F}"/>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schemeClr val="bg1">
                      <a:alpha val="75000"/>
                    </a:scheme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1821A2A5-9AFD-2CE2-F6E1-DDDEC99FDAA1}"/>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4" name="Picture Placeholder 2">
            <a:extLst>
              <a:ext uri="{FF2B5EF4-FFF2-40B4-BE49-F238E27FC236}">
                <a16:creationId xmlns:a16="http://schemas.microsoft.com/office/drawing/2014/main" id="{732C800A-8DE2-AA54-922D-7EC386CB29D4}"/>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4265139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22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12" name="Picture 11" descr="A picture containing outdoor, mountain, black, old&#10;&#10;Description automatically generated">
            <a:extLst>
              <a:ext uri="{FF2B5EF4-FFF2-40B4-BE49-F238E27FC236}">
                <a16:creationId xmlns:a16="http://schemas.microsoft.com/office/drawing/2014/main" id="{9B8EB226-6643-F8FD-BC9E-F5E7F809A3BF}"/>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591"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2591" y="-1"/>
            <a:ext cx="12192000" cy="6857999"/>
          </a:xfrm>
          <a:prstGeom prst="rect">
            <a:avLst/>
          </a:prstGeom>
        </p:spPr>
      </p:pic>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2286EE40-8AA7-F9B3-1D39-D0C8095AF1E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F5A593-2304-F079-22AA-B4D46C84008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F2CE906A-E122-DF42-7570-C05661F8CF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9103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outdoor, grass, field, old&#10;&#10;Description automatically generated">
            <a:extLst>
              <a:ext uri="{FF2B5EF4-FFF2-40B4-BE49-F238E27FC236}">
                <a16:creationId xmlns:a16="http://schemas.microsoft.com/office/drawing/2014/main" id="{6255434C-0444-0409-3E3E-DDC5B9693111}"/>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 y="1"/>
            <a:ext cx="12192000" cy="6857999"/>
          </a:xfrm>
          <a:prstGeom prst="rect">
            <a:avLst/>
          </a:prstGeom>
        </p:spPr>
      </p:pic>
      <p:grpSp>
        <p:nvGrpSpPr>
          <p:cNvPr id="9" name="Group 8">
            <a:extLst>
              <a:ext uri="{FF2B5EF4-FFF2-40B4-BE49-F238E27FC236}">
                <a16:creationId xmlns:a16="http://schemas.microsoft.com/office/drawing/2014/main" id="{47543DDD-4B74-1599-9A7B-B293534B5CF7}"/>
              </a:ext>
            </a:extLst>
          </p:cNvPr>
          <p:cNvGrpSpPr/>
          <p:nvPr userDrawn="1"/>
        </p:nvGrpSpPr>
        <p:grpSpPr>
          <a:xfrm>
            <a:off x="74500" y="124438"/>
            <a:ext cx="2612312" cy="6553531"/>
            <a:chOff x="74500" y="124438"/>
            <a:chExt cx="2612312" cy="6553531"/>
          </a:xfrm>
        </p:grpSpPr>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350C5803-3471-1408-2778-7E1B1803ED34}"/>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7E038DDD-66DA-3B1F-DCBB-6C63390565BA}"/>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5" name="Picture Placeholder 2">
            <a:extLst>
              <a:ext uri="{FF2B5EF4-FFF2-40B4-BE49-F238E27FC236}">
                <a16:creationId xmlns:a16="http://schemas.microsoft.com/office/drawing/2014/main" id="{4CB32BA9-9065-35E5-EDA9-ACD3661C3E7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92642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text, old, outdoor, factory&#10;&#10;Description automatically generated">
            <a:extLst>
              <a:ext uri="{FF2B5EF4-FFF2-40B4-BE49-F238E27FC236}">
                <a16:creationId xmlns:a16="http://schemas.microsoft.com/office/drawing/2014/main" id="{692F9CA0-62C6-BB7B-F8E6-1B4EF9DA9508}"/>
              </a:ext>
            </a:extLst>
          </p:cNvPr>
          <p:cNvPicPr>
            <a:picLocks noGrp="1" noRot="1" noChangeAspect="1" noMove="1" noResize="1" noEditPoints="1" noAdjustHandles="1" noChangeArrowheads="1" noChangeShapeType="1" noCrop="1"/>
          </p:cNvPicPr>
          <p:nvPr userDrawn="1"/>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5" name="Picture 14">
            <a:extLst>
              <a:ext uri="{FF2B5EF4-FFF2-40B4-BE49-F238E27FC236}">
                <a16:creationId xmlns:a16="http://schemas.microsoft.com/office/drawing/2014/main" id="{F212AEBA-01A8-C100-F453-CA77315299DE}"/>
              </a:ext>
            </a:extLst>
          </p:cNvPr>
          <p:cNvPicPr>
            <a:picLocks noChangeAspect="1"/>
          </p:cNvPicPr>
          <p:nvPr userDrawn="1"/>
        </p:nvPicPr>
        <p:blipFill>
          <a:blip r:embed="rId5"/>
          <a:stretch>
            <a:fillRect/>
          </a:stretch>
        </p:blipFill>
        <p:spPr>
          <a:xfrm>
            <a:off x="0" y="-2"/>
            <a:ext cx="12192000" cy="6857999"/>
          </a:xfrm>
          <a:prstGeom prst="rect">
            <a:avLst/>
          </a:prstGeom>
        </p:spPr>
      </p:pic>
      <p:grpSp>
        <p:nvGrpSpPr>
          <p:cNvPr id="3" name="Group 2">
            <a:extLst>
              <a:ext uri="{FF2B5EF4-FFF2-40B4-BE49-F238E27FC236}">
                <a16:creationId xmlns:a16="http://schemas.microsoft.com/office/drawing/2014/main" id="{B07344CB-6014-B470-B1F4-E1118D0DE17B}"/>
              </a:ext>
            </a:extLst>
          </p:cNvPr>
          <p:cNvGrpSpPr/>
          <p:nvPr userDrawn="1"/>
        </p:nvGrpSpPr>
        <p:grpSpPr>
          <a:xfrm>
            <a:off x="74500" y="124438"/>
            <a:ext cx="2612312" cy="6553531"/>
            <a:chOff x="74500" y="124438"/>
            <a:chExt cx="2612312" cy="6553531"/>
          </a:xfrm>
        </p:grpSpPr>
        <p:pic>
          <p:nvPicPr>
            <p:cNvPr id="4" name="Picture 3">
              <a:extLst>
                <a:ext uri="{FF2B5EF4-FFF2-40B4-BE49-F238E27FC236}">
                  <a16:creationId xmlns:a16="http://schemas.microsoft.com/office/drawing/2014/main" id="{7F25C857-E414-AEE2-8E4D-4A56F4C48EDA}"/>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5" name="Picture 4" descr="A picture containing qr code&#10;&#10;Description automatically generated">
              <a:extLst>
                <a:ext uri="{FF2B5EF4-FFF2-40B4-BE49-F238E27FC236}">
                  <a16:creationId xmlns:a16="http://schemas.microsoft.com/office/drawing/2014/main" id="{3D59AD30-6415-EF80-F8F2-34D8079CB17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9" name="Title 1">
            <a:extLst>
              <a:ext uri="{FF2B5EF4-FFF2-40B4-BE49-F238E27FC236}">
                <a16:creationId xmlns:a16="http://schemas.microsoft.com/office/drawing/2014/main" id="{82E5A114-6814-B35E-C58E-33A67198E2A1}"/>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1B5B754-C474-2BDA-1764-659BE492D6C1}"/>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1" name="Picture Placeholder 2">
            <a:extLst>
              <a:ext uri="{FF2B5EF4-FFF2-40B4-BE49-F238E27FC236}">
                <a16:creationId xmlns:a16="http://schemas.microsoft.com/office/drawing/2014/main" id="{F97F5149-A922-0C43-6F2B-1C4E0F167579}"/>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97936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C622EA81-B6DB-8C6C-5ED3-8E085766C9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picture containing outdoor, sky, ground, old&#10;&#10;Description automatically generated">
            <a:extLst>
              <a:ext uri="{FF2B5EF4-FFF2-40B4-BE49-F238E27FC236}">
                <a16:creationId xmlns:a16="http://schemas.microsoft.com/office/drawing/2014/main" id="{7224291E-CE7F-DEAC-C585-0CD78765206A}"/>
              </a:ext>
            </a:extLst>
          </p:cNvPr>
          <p:cNvPicPr>
            <a:picLocks noGrp="1" noRot="1" noChangeAspect="1" noMove="1" noResize="1" noEditPoints="1" noAdjustHandles="1" noChangeArrowheads="1" noChangeShapeType="1" noCrop="1"/>
          </p:cNvPicPr>
          <p:nvPr userDrawn="1"/>
        </p:nvPicPr>
        <p:blipFill rotWithShape="1">
          <a:blip r:embed="rId3" cstate="screen">
            <a:alphaModFix amt="59000"/>
            <a:extLst>
              <a:ext uri="{BEBA8EAE-BF5A-486C-A8C5-ECC9F3942E4B}">
                <a14:imgProps xmlns:a14="http://schemas.microsoft.com/office/drawing/2010/main">
                  <a14:imgLayer r:embed="rId4">
                    <a14:imgEffect>
                      <a14:sharpenSoften amount="27000"/>
                    </a14:imgEffect>
                    <a14:imgEffect>
                      <a14:colorTemperature colorTemp="7393"/>
                    </a14:imgEffect>
                    <a14:imgEffect>
                      <a14:saturation sat="129000"/>
                    </a14:imgEffect>
                    <a14:imgEffect>
                      <a14:brightnessContrast bright="21000" contrast="1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DB0FE10-E1BA-071A-285D-C9B350A5CFB3}"/>
              </a:ext>
            </a:extLst>
          </p:cNvPr>
          <p:cNvPicPr>
            <a:picLocks noChangeAspect="1"/>
          </p:cNvPicPr>
          <p:nvPr userDrawn="1"/>
        </p:nvPicPr>
        <p:blipFill>
          <a:blip r:embed="rId5"/>
          <a:stretch>
            <a:fillRect/>
          </a:stretch>
        </p:blipFill>
        <p:spPr>
          <a:xfrm>
            <a:off x="0" y="0"/>
            <a:ext cx="12192000" cy="6857999"/>
          </a:xfrm>
          <a:prstGeom prst="rect">
            <a:avLst/>
          </a:prstGeom>
        </p:spPr>
      </p:pic>
      <p:grpSp>
        <p:nvGrpSpPr>
          <p:cNvPr id="5" name="Group 4">
            <a:extLst>
              <a:ext uri="{FF2B5EF4-FFF2-40B4-BE49-F238E27FC236}">
                <a16:creationId xmlns:a16="http://schemas.microsoft.com/office/drawing/2014/main" id="{3A2AAC1B-6882-D004-3166-ABC22F6CC8BE}"/>
              </a:ext>
            </a:extLst>
          </p:cNvPr>
          <p:cNvGrpSpPr/>
          <p:nvPr userDrawn="1"/>
        </p:nvGrpSpPr>
        <p:grpSpPr>
          <a:xfrm>
            <a:off x="74500" y="124438"/>
            <a:ext cx="2612312" cy="6553531"/>
            <a:chOff x="74500" y="124438"/>
            <a:chExt cx="2612312" cy="6553531"/>
          </a:xfrm>
        </p:grpSpPr>
        <p:pic>
          <p:nvPicPr>
            <p:cNvPr id="6" name="Picture 5">
              <a:extLst>
                <a:ext uri="{FF2B5EF4-FFF2-40B4-BE49-F238E27FC236}">
                  <a16:creationId xmlns:a16="http://schemas.microsoft.com/office/drawing/2014/main" id="{FF7285F3-D581-4F26-C195-B26ACFB9FD0B}"/>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4" name="Picture 13" descr="A picture containing qr code&#10;&#10;Description automatically generated">
              <a:extLst>
                <a:ext uri="{FF2B5EF4-FFF2-40B4-BE49-F238E27FC236}">
                  <a16:creationId xmlns:a16="http://schemas.microsoft.com/office/drawing/2014/main" id="{4357EE07-DF2E-6CEB-A19C-A7B1922B196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47D56436-3769-816D-1292-33D44B5655EF}"/>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92E659F-BB7D-842C-AEEA-C4ED73C71E0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8" name="Picture Placeholder 2">
            <a:extLst>
              <a:ext uri="{FF2B5EF4-FFF2-40B4-BE49-F238E27FC236}">
                <a16:creationId xmlns:a16="http://schemas.microsoft.com/office/drawing/2014/main" id="{271CD653-0627-ECB7-8998-BC86C301DFB7}"/>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5253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utdoor, sky, ground, old&#10;&#10;Description automatically generated">
            <a:extLst>
              <a:ext uri="{FF2B5EF4-FFF2-40B4-BE49-F238E27FC236}">
                <a16:creationId xmlns:a16="http://schemas.microsoft.com/office/drawing/2014/main" id="{8F171DEF-A430-B5BA-DBA4-4789F8E036E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626"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20CB5390-F2DE-C494-A6E3-0E3F2CF9501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788BD536-BD6E-6976-33F2-203E3B0A4CB8}"/>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DD6A4172-9744-668D-6E17-AF4017235DA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715179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B5CAC99D-BD1B-72A6-6A0E-04193384811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4A47BFF-F88D-E254-51CB-DA810DBED3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15536"/>
            <a:ext cx="12192000" cy="6873536"/>
          </a:xfrm>
          <a:prstGeom prst="rect">
            <a:avLst/>
          </a:prstGeom>
        </p:spPr>
      </p:pic>
      <p:pic>
        <p:nvPicPr>
          <p:cNvPr id="2" name="Picture 1" descr="A picture containing outdoor, old&#10;&#10;Description automatically generated">
            <a:extLst>
              <a:ext uri="{FF2B5EF4-FFF2-40B4-BE49-F238E27FC236}">
                <a16:creationId xmlns:a16="http://schemas.microsoft.com/office/drawing/2014/main" id="{CB7CA560-15D9-B8B7-77DD-EC335969E56A}"/>
              </a:ext>
            </a:extLst>
          </p:cNvPr>
          <p:cNvPicPr>
            <a:picLocks noGrp="1" noRot="1" noChangeAspect="1" noMove="1" noResize="1" noEditPoints="1" noAdjustHandles="1" noChangeArrowheads="1" noChangeShapeType="1" noCrop="1"/>
          </p:cNvPicPr>
          <p:nvPr userDrawn="1"/>
        </p:nvPicPr>
        <p:blipFill rotWithShape="1">
          <a:blip r:embed="rId4" cstate="screen">
            <a:alphaModFix amt="35000"/>
            <a:extLst>
              <a:ext uri="{28A0092B-C50C-407E-A947-70E740481C1C}">
                <a14:useLocalDpi xmlns:a14="http://schemas.microsoft.com/office/drawing/2010/main"/>
              </a:ext>
            </a:extLst>
          </a:blip>
          <a:srcRect/>
          <a:stretch/>
        </p:blipFill>
        <p:spPr>
          <a:xfrm>
            <a:off x="1" y="-7768"/>
            <a:ext cx="12192000" cy="6873535"/>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 y="-23303"/>
            <a:ext cx="12192000" cy="6857999"/>
          </a:xfrm>
          <a:prstGeom prst="rect">
            <a:avLst/>
          </a:prstGeom>
        </p:spPr>
      </p:pic>
      <p:grpSp>
        <p:nvGrpSpPr>
          <p:cNvPr id="14" name="Group 13">
            <a:extLst>
              <a:ext uri="{FF2B5EF4-FFF2-40B4-BE49-F238E27FC236}">
                <a16:creationId xmlns:a16="http://schemas.microsoft.com/office/drawing/2014/main" id="{EE631BEF-3BDD-DE22-794E-9CBB017A778B}"/>
              </a:ext>
            </a:extLst>
          </p:cNvPr>
          <p:cNvGrpSpPr/>
          <p:nvPr userDrawn="1"/>
        </p:nvGrpSpPr>
        <p:grpSpPr>
          <a:xfrm>
            <a:off x="74500" y="124438"/>
            <a:ext cx="2612312" cy="6553531"/>
            <a:chOff x="74500" y="124438"/>
            <a:chExt cx="2612312" cy="6553531"/>
          </a:xfrm>
        </p:grpSpPr>
        <p:pic>
          <p:nvPicPr>
            <p:cNvPr id="15" name="Picture 14">
              <a:extLst>
                <a:ext uri="{FF2B5EF4-FFF2-40B4-BE49-F238E27FC236}">
                  <a16:creationId xmlns:a16="http://schemas.microsoft.com/office/drawing/2014/main" id="{664C231B-7DFE-7C75-A906-0B2B2C789993}"/>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75FDA547-66B6-3212-C804-4CD120628FA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A5B4D753-6F4F-C112-4727-1FCC63A930A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F06462BE-7AC8-90F6-8A55-9CDC151D0DFE}"/>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7" name="Picture Placeholder 2">
            <a:extLst>
              <a:ext uri="{FF2B5EF4-FFF2-40B4-BE49-F238E27FC236}">
                <a16:creationId xmlns:a16="http://schemas.microsoft.com/office/drawing/2014/main" id="{AE4ADB99-AF46-9B44-7C8B-43C4BE38320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51106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outdoor, old&#10;&#10;Description automatically generated">
            <a:extLst>
              <a:ext uri="{FF2B5EF4-FFF2-40B4-BE49-F238E27FC236}">
                <a16:creationId xmlns:a16="http://schemas.microsoft.com/office/drawing/2014/main" id="{E7BB7CC7-BB85-BB66-5E98-2B3B3536021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5098" cy="6857999"/>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5F9CA195-CD7C-5D3C-6650-BE01D65B03D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2B4491A-D2E3-EF6B-EAB1-B3FA6BC4B5FB}"/>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978C0055-8594-B930-5FEB-3A41096AC41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5151961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0F1B85-CA10-5B17-91A7-21B2064C15F6}"/>
              </a:ext>
            </a:extLst>
          </p:cNvPr>
          <p:cNvPicPr>
            <a:picLocks noChangeAspect="1"/>
          </p:cNvPicPr>
          <p:nvPr userDrawn="1"/>
        </p:nvPicPr>
        <p:blipFill>
          <a:blip r:embed="rId22"/>
          <a:stretch>
            <a:fillRect/>
          </a:stretch>
        </p:blipFill>
        <p:spPr>
          <a:xfrm>
            <a:off x="0" y="0"/>
            <a:ext cx="12192000" cy="6857999"/>
          </a:xfrm>
          <a:prstGeom prst="rect">
            <a:avLst/>
          </a:prstGeom>
        </p:spPr>
      </p:pic>
      <p:pic>
        <p:nvPicPr>
          <p:cNvPr id="10" name="Picture 9">
            <a:extLst>
              <a:ext uri="{FF2B5EF4-FFF2-40B4-BE49-F238E27FC236}">
                <a16:creationId xmlns:a16="http://schemas.microsoft.com/office/drawing/2014/main" id="{F2CBBAF8-AA03-519A-A04C-7AB4E65A23B5}"/>
              </a:ext>
              <a:ext uri="{C183D7F6-B498-43B3-948B-1728B52AA6E4}">
                <adec:decorative xmlns:adec="http://schemas.microsoft.com/office/drawing/2017/decorative" val="1"/>
              </a:ext>
            </a:extLst>
          </p:cNvPr>
          <p:cNvPicPr>
            <a:picLocks noChangeAspect="1"/>
          </p:cNvPicPr>
          <p:nvPr userDrawn="1"/>
        </p:nvPicPr>
        <p:blipFill>
          <a:blip r:embed="rId23" cstate="screen">
            <a:alphaModFix/>
            <a:extLst>
              <a:ext uri="{28A0092B-C50C-407E-A947-70E740481C1C}">
                <a14:useLocalDpi xmlns:a14="http://schemas.microsoft.com/office/drawing/2010/main"/>
              </a:ext>
            </a:extLst>
          </a:blip>
          <a:stretch>
            <a:fillRect/>
          </a:stretch>
        </p:blipFill>
        <p:spPr>
          <a:xfrm>
            <a:off x="115243" y="182714"/>
            <a:ext cx="1770489" cy="1654792"/>
          </a:xfrm>
          <a:prstGeom prst="rect">
            <a:avLst/>
          </a:prstGeom>
          <a:ln>
            <a:noFill/>
          </a:ln>
          <a:effectLst>
            <a:outerShdw blurRad="50800" dist="38100" dir="8100000" algn="tr"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a:extLst>
              <a:ext uri="{FF2B5EF4-FFF2-40B4-BE49-F238E27FC236}">
                <a16:creationId xmlns:a16="http://schemas.microsoft.com/office/drawing/2014/main" id="{659E95A8-3758-DF9C-D007-7B97123ABBD6}"/>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115243" y="5813015"/>
            <a:ext cx="2139510" cy="94935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13773761"/>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649" r:id="rId3"/>
    <p:sldLayoutId id="2147483685" r:id="rId4"/>
    <p:sldLayoutId id="2147483692" r:id="rId5"/>
    <p:sldLayoutId id="2147483688" r:id="rId6"/>
    <p:sldLayoutId id="2147483699" r:id="rId7"/>
    <p:sldLayoutId id="2147483689" r:id="rId8"/>
    <p:sldLayoutId id="2147483698" r:id="rId9"/>
    <p:sldLayoutId id="2147483690" r:id="rId10"/>
    <p:sldLayoutId id="2147483697" r:id="rId11"/>
    <p:sldLayoutId id="2147483695" r:id="rId12"/>
    <p:sldLayoutId id="2147483694" r:id="rId13"/>
    <p:sldLayoutId id="2147483650" r:id="rId14"/>
    <p:sldLayoutId id="2147483651" r:id="rId15"/>
    <p:sldLayoutId id="2147483652" r:id="rId16"/>
    <p:sldLayoutId id="2147483653" r:id="rId17"/>
    <p:sldLayoutId id="2147483654" r:id="rId18"/>
    <p:sldLayoutId id="2147483684" r:id="rId19"/>
    <p:sldLayoutId id="214748369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package" Target="../embeddings/Microsoft_Excel_Worksheet.xlsx"/><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hyperlink" Target="https://www.saj.usace.army.mil/SmallBusiness/" TargetMode="External"/><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 Id="rId6" Type="http://schemas.openxmlformats.org/officeDocument/2006/relationships/customXml" Target="../ink/ink2.xml"/><Relationship Id="rId5" Type="http://schemas.openxmlformats.org/officeDocument/2006/relationships/image" Target="../media/image790.png"/><Relationship Id="rId4" Type="http://schemas.openxmlformats.org/officeDocument/2006/relationships/customXml" Target="../ink/ink1.xml"/><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hyperlink" Target="http://www.sam.gov/" TargetMode="External"/><Relationship Id="rId3" Type="http://schemas.openxmlformats.org/officeDocument/2006/relationships/hyperlink" Target="https://www.usace.army.mil/Missions/Civil-Works/Budget/" TargetMode="External"/><Relationship Id="rId7" Type="http://schemas.openxmlformats.org/officeDocument/2006/relationships/hyperlink" Target="mailto:Small-Business-HQ@usace.army.mil" TargetMode="External"/><Relationship Id="rId12" Type="http://schemas.openxmlformats.org/officeDocument/2006/relationships/hyperlink" Target="https://www.aptac-us.org/" TargetMode="External"/><Relationship Id="rId2" Type="http://schemas.openxmlformats.org/officeDocument/2006/relationships/hyperlink" Target="https://www.usace.army.mil/" TargetMode="External"/><Relationship Id="rId1" Type="http://schemas.openxmlformats.org/officeDocument/2006/relationships/slideLayout" Target="../slideLayouts/slideLayout16.xml"/><Relationship Id="rId6" Type="http://schemas.openxmlformats.org/officeDocument/2006/relationships/hyperlink" Target="https://www.usace.army.mil/Business-With-Us/Small-Business/" TargetMode="External"/><Relationship Id="rId11" Type="http://schemas.openxmlformats.org/officeDocument/2006/relationships/hyperlink" Target="http://www.sba.gov/" TargetMode="External"/><Relationship Id="rId5" Type="http://schemas.openxmlformats.org/officeDocument/2006/relationships/hyperlink" Target="mailto:DoingBusinessWithUs@usace.army.mil" TargetMode="External"/><Relationship Id="rId10" Type="http://schemas.openxmlformats.org/officeDocument/2006/relationships/hyperlink" Target="http://www.usaspending.gov/" TargetMode="External"/><Relationship Id="rId4" Type="http://schemas.openxmlformats.org/officeDocument/2006/relationships/hyperlink" Target="https://www.usace.army.mil/Business-With-Us/" TargetMode="External"/><Relationship Id="rId9" Type="http://schemas.openxmlformats.org/officeDocument/2006/relationships/hyperlink" Target="http://www.fpds.gov/"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SAJ-SB@usace.army.mil" TargetMode="External"/><Relationship Id="rId2" Type="http://schemas.openxmlformats.org/officeDocument/2006/relationships/image" Target="../media/image82.png"/><Relationship Id="rId1" Type="http://schemas.openxmlformats.org/officeDocument/2006/relationships/slideLayout" Target="../slideLayouts/slideLayout16.xml"/><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hyperlink" Target="http://www.evergladesrestoration.gov/" TargetMode="External"/><Relationship Id="rId3" Type="http://schemas.openxmlformats.org/officeDocument/2006/relationships/hyperlink" Target="mailto:SAJ-SB@usace.army.mil" TargetMode="External"/><Relationship Id="rId7" Type="http://schemas.openxmlformats.org/officeDocument/2006/relationships/hyperlink" Target="http://www.flickr.com/photos/jaxstrong" TargetMode="External"/><Relationship Id="rId2" Type="http://schemas.openxmlformats.org/officeDocument/2006/relationships/hyperlink" Target="http://www.saj.usace.army.mil/" TargetMode="External"/><Relationship Id="rId1" Type="http://schemas.openxmlformats.org/officeDocument/2006/relationships/slideLayout" Target="../slideLayouts/slideLayout16.xml"/><Relationship Id="rId6" Type="http://schemas.openxmlformats.org/officeDocument/2006/relationships/hyperlink" Target="http://www.twitter.com/JaxStrong" TargetMode="External"/><Relationship Id="rId5" Type="http://schemas.openxmlformats.org/officeDocument/2006/relationships/hyperlink" Target="http://www.youtube.com/JaxStrong" TargetMode="External"/><Relationship Id="rId4" Type="http://schemas.openxmlformats.org/officeDocument/2006/relationships/hyperlink" Target="http://www.facebook.com/JacksonvilleDistrict" TargetMode="External"/><Relationship Id="rId9" Type="http://schemas.openxmlformats.org/officeDocument/2006/relationships/hyperlink" Target="http://www.sfwmd.gov/"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jpg"/><Relationship Id="rId21" Type="http://schemas.openxmlformats.org/officeDocument/2006/relationships/image" Target="../media/image58.png"/><Relationship Id="rId7" Type="http://schemas.openxmlformats.org/officeDocument/2006/relationships/image" Target="../media/image44.jpg"/><Relationship Id="rId12" Type="http://schemas.openxmlformats.org/officeDocument/2006/relationships/image" Target="../media/image49.jp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39.jpg"/><Relationship Id="rId16" Type="http://schemas.openxmlformats.org/officeDocument/2006/relationships/image" Target="../media/image53.jp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16.xml"/><Relationship Id="rId6" Type="http://schemas.openxmlformats.org/officeDocument/2006/relationships/image" Target="../media/image43.jpg"/><Relationship Id="rId11" Type="http://schemas.openxmlformats.org/officeDocument/2006/relationships/image" Target="../media/image48.jpg"/><Relationship Id="rId24" Type="http://schemas.openxmlformats.org/officeDocument/2006/relationships/image" Target="../media/image61.png"/><Relationship Id="rId5" Type="http://schemas.openxmlformats.org/officeDocument/2006/relationships/image" Target="../media/image42.jpg"/><Relationship Id="rId15" Type="http://schemas.openxmlformats.org/officeDocument/2006/relationships/image" Target="../media/image52.jp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jp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jpg"/><Relationship Id="rId9" Type="http://schemas.openxmlformats.org/officeDocument/2006/relationships/image" Target="../media/image46.jpg"/><Relationship Id="rId14" Type="http://schemas.openxmlformats.org/officeDocument/2006/relationships/image" Target="../media/image51.jp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AC30A-A0EF-A4B1-27FB-B13CFB3BBF9F}"/>
              </a:ext>
            </a:extLst>
          </p:cNvPr>
          <p:cNvSpPr>
            <a:spLocks noGrp="1"/>
          </p:cNvSpPr>
          <p:nvPr>
            <p:ph type="title"/>
          </p:nvPr>
        </p:nvSpPr>
        <p:spPr/>
        <p:txBody>
          <a:bodyPr/>
          <a:lstStyle/>
          <a:p>
            <a:r>
              <a:rPr lang="en-US" dirty="0"/>
              <a:t>USACE Jacksonville District </a:t>
            </a:r>
          </a:p>
        </p:txBody>
      </p:sp>
      <p:sp>
        <p:nvSpPr>
          <p:cNvPr id="3" name="Content Placeholder 2">
            <a:extLst>
              <a:ext uri="{FF2B5EF4-FFF2-40B4-BE49-F238E27FC236}">
                <a16:creationId xmlns:a16="http://schemas.microsoft.com/office/drawing/2014/main" id="{9ED3FB5B-11EF-0133-443D-E5D27CA3A3C7}"/>
              </a:ext>
            </a:extLst>
          </p:cNvPr>
          <p:cNvSpPr>
            <a:spLocks noGrp="1"/>
          </p:cNvSpPr>
          <p:nvPr>
            <p:ph sz="half" idx="1"/>
          </p:nvPr>
        </p:nvSpPr>
        <p:spPr>
          <a:xfrm>
            <a:off x="4245428" y="3148656"/>
            <a:ext cx="4323533" cy="3417507"/>
          </a:xfrm>
        </p:spPr>
        <p:txBody>
          <a:bodyPr/>
          <a:lstStyle/>
          <a:p>
            <a:pPr algn="ctr"/>
            <a:r>
              <a:rPr lang="en-US" sz="2000" dirty="0">
                <a:latin typeface="Copperplate Gothic Bold" panose="020E0705020206020404" pitchFamily="34" charset="0"/>
                <a:cs typeface="Times New Roman" panose="02020603050405020304" pitchFamily="18" charset="0"/>
              </a:rPr>
              <a:t>Small Business Program Overview</a:t>
            </a:r>
          </a:p>
          <a:p>
            <a:pPr algn="ctr"/>
            <a:r>
              <a:rPr lang="en-US" sz="2000" dirty="0">
                <a:latin typeface="Copperplate Gothic Bold" panose="020E0705020206020404" pitchFamily="34" charset="0"/>
                <a:cs typeface="Times New Roman" panose="02020603050405020304" pitchFamily="18" charset="0"/>
              </a:rPr>
              <a:t> </a:t>
            </a:r>
          </a:p>
          <a:p>
            <a:pPr algn="ctr">
              <a:spcBef>
                <a:spcPct val="0"/>
              </a:spcBef>
            </a:pPr>
            <a:r>
              <a:rPr lang="en-US" altLang="en-US" sz="2000" dirty="0">
                <a:latin typeface="Copperplate Gothic Bold" panose="020E0705020206020404" pitchFamily="34" charset="0"/>
                <a:cs typeface="Times New Roman" panose="02020603050405020304" pitchFamily="18" charset="0"/>
              </a:rPr>
              <a:t>Chief of Small Business </a:t>
            </a:r>
          </a:p>
          <a:p>
            <a:pPr algn="ctr">
              <a:spcBef>
                <a:spcPct val="0"/>
              </a:spcBef>
            </a:pPr>
            <a:r>
              <a:rPr lang="en-US" altLang="en-US" sz="2000" dirty="0">
                <a:latin typeface="Copperplate Gothic Bold" panose="020E0705020206020404" pitchFamily="34" charset="0"/>
                <a:cs typeface="Times New Roman" panose="02020603050405020304" pitchFamily="18" charset="0"/>
              </a:rPr>
              <a:t>Kimberly Daniel-Ray</a:t>
            </a:r>
          </a:p>
          <a:p>
            <a:pPr algn="ctr">
              <a:spcBef>
                <a:spcPct val="0"/>
              </a:spcBef>
            </a:pPr>
            <a:endParaRPr lang="en-US" altLang="en-US" sz="2000" dirty="0">
              <a:latin typeface="Copperplate Gothic Bold" panose="020E0705020206020404" pitchFamily="34" charset="0"/>
              <a:cs typeface="Times New Roman" panose="02020603050405020304" pitchFamily="18" charset="0"/>
            </a:endParaRPr>
          </a:p>
          <a:p>
            <a:pPr algn="ctr"/>
            <a:r>
              <a:rPr lang="en-US" sz="2000" dirty="0">
                <a:latin typeface="Copperplate Gothic Bold" panose="020E0705020206020404" pitchFamily="34" charset="0"/>
                <a:cs typeface="Times New Roman" panose="02020603050405020304" pitchFamily="18" charset="0"/>
              </a:rPr>
              <a:t>SAME Charleston Industry Day</a:t>
            </a:r>
          </a:p>
          <a:p>
            <a:pPr algn="ctr"/>
            <a:r>
              <a:rPr lang="en-US" sz="2000" dirty="0">
                <a:latin typeface="Copperplate Gothic Bold" panose="020E0705020206020404" pitchFamily="34" charset="0"/>
                <a:cs typeface="Times New Roman" panose="02020603050405020304" pitchFamily="18" charset="0"/>
              </a:rPr>
              <a:t>19 March 2026</a:t>
            </a:r>
          </a:p>
        </p:txBody>
      </p:sp>
      <p:pic>
        <p:nvPicPr>
          <p:cNvPr id="5" name="Picture Placeholder 4" descr="A picture containing sky, outdoor, people, person&#10;&#10;Description automatically generated">
            <a:extLst>
              <a:ext uri="{FF2B5EF4-FFF2-40B4-BE49-F238E27FC236}">
                <a16:creationId xmlns:a16="http://schemas.microsoft.com/office/drawing/2014/main" id="{180E8977-535C-A4D5-2887-D9A4B74AB51D}"/>
              </a:ext>
            </a:extLst>
          </p:cNvPr>
          <p:cNvPicPr>
            <a:picLocks noGrp="1" noChangeAspect="1"/>
          </p:cNvPicPr>
          <p:nvPr>
            <p:ph type="pic" idx="10"/>
          </p:nvPr>
        </p:nvPicPr>
        <p:blipFill rotWithShape="1">
          <a:blip r:embed="rId2" cstate="email">
            <a:extLst>
              <a:ext uri="{28A0092B-C50C-407E-A947-70E740481C1C}">
                <a14:useLocalDpi xmlns:a14="http://schemas.microsoft.com/office/drawing/2010/main" val="0"/>
              </a:ext>
            </a:extLst>
          </a:blip>
          <a:srcRect l="22398" r="22398"/>
          <a:stretch/>
        </p:blipFill>
        <p:spPr>
          <a:xfrm>
            <a:off x="8606285" y="3148657"/>
            <a:ext cx="3531995" cy="3417508"/>
          </a:xfrm>
          <a:prstGeom prst="rect">
            <a:avLst/>
          </a:prstGeom>
        </p:spPr>
      </p:pic>
    </p:spTree>
    <p:extLst>
      <p:ext uri="{BB962C8B-B14F-4D97-AF65-F5344CB8AC3E}">
        <p14:creationId xmlns:p14="http://schemas.microsoft.com/office/powerpoint/2010/main" val="903882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57-66B4-F1B5-5C6B-97631D218BE6}"/>
              </a:ext>
            </a:extLst>
          </p:cNvPr>
          <p:cNvSpPr>
            <a:spLocks noGrp="1"/>
          </p:cNvSpPr>
          <p:nvPr>
            <p:ph type="title"/>
          </p:nvPr>
        </p:nvSpPr>
        <p:spPr/>
        <p:txBody>
          <a:bodyPr/>
          <a:lstStyle/>
          <a:p>
            <a:r>
              <a:rPr lang="en-US" sz="3600" dirty="0"/>
              <a:t>FY26 Small Business Accomplishments</a:t>
            </a:r>
          </a:p>
        </p:txBody>
      </p:sp>
      <p:graphicFrame>
        <p:nvGraphicFramePr>
          <p:cNvPr id="4" name="Table 3">
            <a:extLst>
              <a:ext uri="{FF2B5EF4-FFF2-40B4-BE49-F238E27FC236}">
                <a16:creationId xmlns:a16="http://schemas.microsoft.com/office/drawing/2014/main" id="{512C2EF7-15AA-EA39-BA75-2F7FDAC5A1B6}"/>
              </a:ext>
            </a:extLst>
          </p:cNvPr>
          <p:cNvGraphicFramePr>
            <a:graphicFrameLocks noGrp="1"/>
          </p:cNvGraphicFramePr>
          <p:nvPr>
            <p:extLst>
              <p:ext uri="{D42A27DB-BD31-4B8C-83A1-F6EECF244321}">
                <p14:modId xmlns:p14="http://schemas.microsoft.com/office/powerpoint/2010/main" val="3797304767"/>
              </p:ext>
            </p:extLst>
          </p:nvPr>
        </p:nvGraphicFramePr>
        <p:xfrm>
          <a:off x="1473921" y="1710138"/>
          <a:ext cx="7968343" cy="3740858"/>
        </p:xfrm>
        <a:graphic>
          <a:graphicData uri="http://schemas.openxmlformats.org/drawingml/2006/table">
            <a:tbl>
              <a:tblPr/>
              <a:tblGrid>
                <a:gridCol w="1882234">
                  <a:extLst>
                    <a:ext uri="{9D8B030D-6E8A-4147-A177-3AD203B41FA5}">
                      <a16:colId xmlns:a16="http://schemas.microsoft.com/office/drawing/2014/main" val="4013588185"/>
                    </a:ext>
                  </a:extLst>
                </a:gridCol>
                <a:gridCol w="1117468">
                  <a:extLst>
                    <a:ext uri="{9D8B030D-6E8A-4147-A177-3AD203B41FA5}">
                      <a16:colId xmlns:a16="http://schemas.microsoft.com/office/drawing/2014/main" val="1841105701"/>
                    </a:ext>
                  </a:extLst>
                </a:gridCol>
                <a:gridCol w="1587979">
                  <a:extLst>
                    <a:ext uri="{9D8B030D-6E8A-4147-A177-3AD203B41FA5}">
                      <a16:colId xmlns:a16="http://schemas.microsoft.com/office/drawing/2014/main" val="300572915"/>
                    </a:ext>
                  </a:extLst>
                </a:gridCol>
                <a:gridCol w="1333119">
                  <a:extLst>
                    <a:ext uri="{9D8B030D-6E8A-4147-A177-3AD203B41FA5}">
                      <a16:colId xmlns:a16="http://schemas.microsoft.com/office/drawing/2014/main" val="3859077290"/>
                    </a:ext>
                  </a:extLst>
                </a:gridCol>
                <a:gridCol w="776346">
                  <a:extLst>
                    <a:ext uri="{9D8B030D-6E8A-4147-A177-3AD203B41FA5}">
                      <a16:colId xmlns:a16="http://schemas.microsoft.com/office/drawing/2014/main" val="3845566438"/>
                    </a:ext>
                  </a:extLst>
                </a:gridCol>
                <a:gridCol w="1271197">
                  <a:extLst>
                    <a:ext uri="{9D8B030D-6E8A-4147-A177-3AD203B41FA5}">
                      <a16:colId xmlns:a16="http://schemas.microsoft.com/office/drawing/2014/main" val="1176134562"/>
                    </a:ext>
                  </a:extLst>
                </a:gridCol>
              </a:tblGrid>
              <a:tr h="63270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dirty="0">
                          <a:solidFill>
                            <a:schemeClr val="tx1"/>
                          </a:solidFill>
                          <a:effectLst/>
                          <a:latin typeface="Arial" panose="020B0604020202020204" pitchFamily="34" charset="0"/>
                        </a:rPr>
                        <a:t>USACE - SAJ</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FFFFF">
                        <a:lumMod val="25000"/>
                        <a:lumOff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dirty="0">
                          <a:solidFill>
                            <a:schemeClr val="bg1">
                              <a:lumMod val="95000"/>
                            </a:schemeClr>
                          </a:solidFill>
                          <a:effectLst/>
                          <a:latin typeface="Arial" panose="020B0604020202020204" pitchFamily="34" charset="0"/>
                        </a:rPr>
                        <a:t>Actions</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dirty="0">
                          <a:solidFill>
                            <a:schemeClr val="bg1">
                              <a:lumMod val="95000"/>
                            </a:schemeClr>
                          </a:solidFill>
                          <a:effectLst/>
                          <a:latin typeface="Arial" panose="020B0604020202020204" pitchFamily="34" charset="0"/>
                        </a:rPr>
                        <a:t>SB Eligible Dollars</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dirty="0">
                          <a:solidFill>
                            <a:schemeClr val="bg1">
                              <a:lumMod val="95000"/>
                            </a:schemeClr>
                          </a:solidFill>
                          <a:effectLst/>
                          <a:latin typeface="Arial" panose="020B0604020202020204" pitchFamily="34" charset="0"/>
                        </a:rPr>
                        <a:t>% Dollars</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dirty="0">
                          <a:solidFill>
                            <a:schemeClr val="bg1">
                              <a:lumMod val="95000"/>
                            </a:schemeClr>
                          </a:solidFill>
                          <a:effectLst/>
                          <a:latin typeface="Arial" panose="020B0604020202020204" pitchFamily="34" charset="0"/>
                        </a:rPr>
                        <a:t>Goal</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1" i="0" u="none" strike="noStrike" dirty="0">
                          <a:solidFill>
                            <a:schemeClr val="bg1"/>
                          </a:solidFill>
                          <a:effectLst/>
                          <a:latin typeface="Arial" panose="020B0604020202020204" pitchFamily="34" charset="0"/>
                        </a:rPr>
                        <a:t>Variance</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00279568"/>
                  </a:ext>
                </a:extLst>
              </a:tr>
              <a:tr h="5180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200" b="1" i="0" u="none" strike="noStrike" dirty="0">
                          <a:solidFill>
                            <a:schemeClr val="bg1"/>
                          </a:solidFill>
                          <a:effectLst/>
                          <a:latin typeface="Arial" panose="020B0604020202020204" pitchFamily="34" charset="0"/>
                        </a:rPr>
                        <a:t>Small Business Eligible</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204</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$490,106,270</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 </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221F2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 </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221F2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900" b="0" i="0" u="none" strike="noStrike" dirty="0">
                          <a:solidFill>
                            <a:srgbClr val="333333"/>
                          </a:solidFill>
                          <a:effectLst/>
                          <a:latin typeface="Arial" panose="020B0604020202020204" pitchFamily="34" charset="0"/>
                        </a:rPr>
                        <a:t> </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221F20"/>
                    </a:solidFill>
                  </a:tcPr>
                </a:tc>
                <a:extLst>
                  <a:ext uri="{0D108BD9-81ED-4DB2-BD59-A6C34878D82A}">
                    <a16:rowId xmlns:a16="http://schemas.microsoft.com/office/drawing/2014/main" val="1949083352"/>
                  </a:ext>
                </a:extLst>
              </a:tr>
              <a:tr h="5180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200" b="1" i="0" u="none" strike="noStrike" dirty="0">
                          <a:solidFill>
                            <a:schemeClr val="bg1"/>
                          </a:solidFill>
                          <a:effectLst/>
                          <a:latin typeface="Arial" panose="020B0604020202020204" pitchFamily="34" charset="0"/>
                        </a:rPr>
                        <a:t>Small Business</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112</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$250,384,289</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51.09%</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36%</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chemeClr val="tx1"/>
                          </a:solidFill>
                          <a:effectLst/>
                          <a:latin typeface="Arial" panose="020B0604020202020204" pitchFamily="34" charset="0"/>
                        </a:rPr>
                        <a:t>15.09%</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4580128"/>
                  </a:ext>
                </a:extLst>
              </a:tr>
              <a:tr h="5180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200" b="1" i="0" u="none" strike="noStrike" dirty="0">
                          <a:solidFill>
                            <a:schemeClr val="bg1"/>
                          </a:solidFill>
                          <a:effectLst/>
                          <a:latin typeface="Arial" panose="020B0604020202020204" pitchFamily="34" charset="0"/>
                        </a:rPr>
                        <a:t>SDB</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58</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$221,056,712</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45.10%</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22%</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chemeClr val="tx1"/>
                          </a:solidFill>
                          <a:effectLst/>
                          <a:latin typeface="Arial" panose="020B0604020202020204" pitchFamily="34" charset="0"/>
                        </a:rPr>
                        <a:t>23.1%</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7117046"/>
                  </a:ext>
                </a:extLst>
              </a:tr>
              <a:tr h="5180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200" b="1" i="0" u="none" strike="noStrike" dirty="0">
                          <a:solidFill>
                            <a:schemeClr val="bg1"/>
                          </a:solidFill>
                          <a:effectLst/>
                          <a:latin typeface="Arial" panose="020B0604020202020204" pitchFamily="34" charset="0"/>
                        </a:rPr>
                        <a:t>SDVOSB</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6</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$-48,687</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(0.01%)</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2%</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chemeClr val="tx1"/>
                          </a:solidFill>
                          <a:effectLst/>
                          <a:latin typeface="Arial" panose="020B0604020202020204" pitchFamily="34" charset="0"/>
                        </a:rPr>
                        <a:t>-1.99%</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531916"/>
                  </a:ext>
                </a:extLst>
              </a:tr>
              <a:tr h="5180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200" b="1" i="0" u="none" strike="noStrike" dirty="0">
                          <a:solidFill>
                            <a:schemeClr val="bg1"/>
                          </a:solidFill>
                          <a:effectLst/>
                          <a:latin typeface="Arial" panose="020B0604020202020204" pitchFamily="34" charset="0"/>
                        </a:rPr>
                        <a:t>Women Owned</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26</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$260,333</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0.05%</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4%</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chemeClr val="tx1"/>
                          </a:solidFill>
                          <a:effectLst/>
                          <a:latin typeface="Arial" panose="020B0604020202020204" pitchFamily="34" charset="0"/>
                        </a:rPr>
                        <a:t>3.95%</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5938697"/>
                  </a:ext>
                </a:extLst>
              </a:tr>
              <a:tr h="5180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1200" b="1" i="0" u="none" strike="noStrike" dirty="0">
                          <a:solidFill>
                            <a:schemeClr val="bg1"/>
                          </a:solidFill>
                          <a:effectLst/>
                          <a:latin typeface="Arial" panose="020B0604020202020204" pitchFamily="34" charset="0"/>
                        </a:rPr>
                        <a:t>HUBZone</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16</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$473,983</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CF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0.10%</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rgbClr val="333333"/>
                          </a:solidFill>
                          <a:effectLst/>
                          <a:latin typeface="Arial" panose="020B0604020202020204" pitchFamily="34" charset="0"/>
                        </a:rPr>
                        <a:t>6%</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200" b="0" i="0" u="none" strike="noStrike" dirty="0">
                          <a:solidFill>
                            <a:schemeClr val="tx1"/>
                          </a:solidFill>
                          <a:effectLst/>
                          <a:latin typeface="Arial" panose="020B0604020202020204" pitchFamily="34" charset="0"/>
                        </a:rPr>
                        <a:t>5.1%</a:t>
                      </a:r>
                    </a:p>
                  </a:txBody>
                  <a:tcPr marL="7620" marR="7620" marT="7620" marB="0" anchor="b">
                    <a:lnL w="12700" cap="flat" cmpd="sng" algn="ctr">
                      <a:solidFill>
                        <a:srgbClr val="221F20"/>
                      </a:solidFill>
                      <a:prstDash val="solid"/>
                      <a:round/>
                      <a:headEnd type="none" w="med" len="med"/>
                      <a:tailEnd type="none" w="med" len="med"/>
                    </a:lnL>
                    <a:lnR w="12700" cap="flat" cmpd="sng" algn="ctr">
                      <a:solidFill>
                        <a:srgbClr val="221F20"/>
                      </a:solidFill>
                      <a:prstDash val="solid"/>
                      <a:round/>
                      <a:headEnd type="none" w="med" len="med"/>
                      <a:tailEnd type="none" w="med" len="med"/>
                    </a:lnR>
                    <a:lnT w="12700" cap="flat" cmpd="sng" algn="ctr">
                      <a:solidFill>
                        <a:srgbClr val="221F20"/>
                      </a:solidFill>
                      <a:prstDash val="solid"/>
                      <a:round/>
                      <a:headEnd type="none" w="med" len="med"/>
                      <a:tailEnd type="none" w="med" len="med"/>
                    </a:lnT>
                    <a:lnB w="12700" cap="flat" cmpd="sng" algn="ctr">
                      <a:solidFill>
                        <a:srgbClr val="221F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11673"/>
                  </a:ext>
                </a:extLst>
              </a:tr>
            </a:tbl>
          </a:graphicData>
        </a:graphic>
      </p:graphicFrame>
      <p:pic>
        <p:nvPicPr>
          <p:cNvPr id="5" name="Picture 4">
            <a:extLst>
              <a:ext uri="{FF2B5EF4-FFF2-40B4-BE49-F238E27FC236}">
                <a16:creationId xmlns:a16="http://schemas.microsoft.com/office/drawing/2014/main" id="{C3F0E86C-8B09-A6CA-AFCF-7AA975DF5E7F}"/>
              </a:ext>
            </a:extLst>
          </p:cNvPr>
          <p:cNvPicPr>
            <a:picLocks noChangeAspect="1"/>
          </p:cNvPicPr>
          <p:nvPr/>
        </p:nvPicPr>
        <p:blipFill>
          <a:blip r:embed="rId2"/>
          <a:stretch>
            <a:fillRect/>
          </a:stretch>
        </p:blipFill>
        <p:spPr>
          <a:xfrm>
            <a:off x="9582696" y="4051468"/>
            <a:ext cx="2270765" cy="999831"/>
          </a:xfrm>
          <a:prstGeom prst="rect">
            <a:avLst/>
          </a:prstGeom>
        </p:spPr>
      </p:pic>
      <p:sp>
        <p:nvSpPr>
          <p:cNvPr id="6" name="TextBox 5">
            <a:extLst>
              <a:ext uri="{FF2B5EF4-FFF2-40B4-BE49-F238E27FC236}">
                <a16:creationId xmlns:a16="http://schemas.microsoft.com/office/drawing/2014/main" id="{8B2C2494-E656-B144-EB8C-B01D8F8833C2}"/>
              </a:ext>
            </a:extLst>
          </p:cNvPr>
          <p:cNvSpPr txBox="1"/>
          <p:nvPr/>
        </p:nvSpPr>
        <p:spPr>
          <a:xfrm>
            <a:off x="3347702" y="5671650"/>
            <a:ext cx="6094562" cy="764312"/>
          </a:xfrm>
          <a:prstGeom prst="rect">
            <a:avLst/>
          </a:prstGeom>
          <a:noFill/>
        </p:spPr>
        <p:txBody>
          <a:bodyPr wrap="square">
            <a:spAutoFit/>
          </a:bodyPr>
          <a:lstStyle/>
          <a:p>
            <a:pPr marL="12700">
              <a:lnSpc>
                <a:spcPts val="1230"/>
              </a:lnSpc>
              <a:spcBef>
                <a:spcPts val="90"/>
              </a:spcBef>
              <a:defRPr/>
            </a:pPr>
            <a:r>
              <a:rPr lang="en-US" sz="1200" b="1" spc="-25" dirty="0">
                <a:solidFill>
                  <a:prstClr val="black"/>
                </a:solidFill>
                <a:cs typeface="Arial"/>
              </a:rPr>
              <a:t>Notes:</a:t>
            </a:r>
          </a:p>
          <a:p>
            <a:pPr marL="12700">
              <a:lnSpc>
                <a:spcPts val="1230"/>
              </a:lnSpc>
              <a:spcBef>
                <a:spcPts val="90"/>
              </a:spcBef>
              <a:defRPr/>
            </a:pPr>
            <a:r>
              <a:rPr lang="en-US" sz="1200" b="1" kern="0" spc="-25" dirty="0">
                <a:solidFill>
                  <a:prstClr val="black"/>
                </a:solidFill>
                <a:cs typeface="Arial"/>
              </a:rPr>
              <a:t>FY26 Goals in review</a:t>
            </a:r>
          </a:p>
          <a:p>
            <a:pPr marL="12700">
              <a:lnSpc>
                <a:spcPts val="1230"/>
              </a:lnSpc>
              <a:spcBef>
                <a:spcPts val="90"/>
              </a:spcBef>
              <a:defRPr/>
            </a:pPr>
            <a:r>
              <a:rPr lang="en-US" sz="1200" b="1" spc="-25" dirty="0">
                <a:solidFill>
                  <a:prstClr val="black"/>
                </a:solidFill>
                <a:cs typeface="Arial"/>
              </a:rPr>
              <a:t>Metrics on the FY26 SB Goals accomplishment will be provided each Command and Staff.</a:t>
            </a:r>
          </a:p>
          <a:p>
            <a:pPr marL="35560">
              <a:spcBef>
                <a:spcPts val="5"/>
              </a:spcBef>
              <a:tabLst>
                <a:tab pos="219710" algn="l"/>
              </a:tabLst>
              <a:defRPr/>
            </a:pPr>
            <a:endParaRPr lang="en-US" sz="1200" b="1" spc="-5" dirty="0">
              <a:solidFill>
                <a:prstClr val="black"/>
              </a:solidFill>
              <a:cs typeface="Arial"/>
            </a:endParaRPr>
          </a:p>
        </p:txBody>
      </p:sp>
    </p:spTree>
    <p:extLst>
      <p:ext uri="{BB962C8B-B14F-4D97-AF65-F5344CB8AC3E}">
        <p14:creationId xmlns:p14="http://schemas.microsoft.com/office/powerpoint/2010/main" val="1517737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EF-3DB2-F8DD-DB9E-61F3551AE8FB}"/>
              </a:ext>
            </a:extLst>
          </p:cNvPr>
          <p:cNvSpPr>
            <a:spLocks noGrp="1"/>
          </p:cNvSpPr>
          <p:nvPr>
            <p:ph type="title"/>
          </p:nvPr>
        </p:nvSpPr>
        <p:spPr/>
        <p:txBody>
          <a:bodyPr/>
          <a:lstStyle/>
          <a:p>
            <a:r>
              <a:rPr lang="en-US" dirty="0"/>
              <a:t>First Things First</a:t>
            </a:r>
          </a:p>
        </p:txBody>
      </p:sp>
      <p:sp>
        <p:nvSpPr>
          <p:cNvPr id="6" name="TextBox 5">
            <a:extLst>
              <a:ext uri="{FF2B5EF4-FFF2-40B4-BE49-F238E27FC236}">
                <a16:creationId xmlns:a16="http://schemas.microsoft.com/office/drawing/2014/main" id="{620D62C2-655B-D6D5-3493-CFD486BC3E21}"/>
              </a:ext>
            </a:extLst>
          </p:cNvPr>
          <p:cNvSpPr txBox="1"/>
          <p:nvPr/>
        </p:nvSpPr>
        <p:spPr>
          <a:xfrm>
            <a:off x="1455576" y="1711554"/>
            <a:ext cx="10842172" cy="4524315"/>
          </a:xfrm>
          <a:prstGeom prst="rect">
            <a:avLst/>
          </a:prstGeom>
          <a:noFill/>
        </p:spPr>
        <p:txBody>
          <a:bodyPr wrap="square">
            <a:spAutoFit/>
          </a:bodyPr>
          <a:lstStyle/>
          <a:p>
            <a:r>
              <a:rPr lang="en-US" b="1" i="0" dirty="0">
                <a:solidFill>
                  <a:srgbClr val="333333"/>
                </a:solidFill>
                <a:effectLst/>
                <a:latin typeface="Open Sans" panose="020B0606030504020204" pitchFamily="34" charset="0"/>
              </a:rPr>
              <a:t>If you are brand new to Government contracting, it is advised that you take a few steps before pursuing USACE contract opportunities.  We want you to be as prepared as possible to perform successfully on a Government contract and continue to partner with us for years to come!</a:t>
            </a:r>
          </a:p>
          <a:p>
            <a:endParaRPr lang="en-US" b="1" i="0" dirty="0">
              <a:solidFill>
                <a:srgbClr val="333333"/>
              </a:solidFill>
              <a:effectLst/>
              <a:latin typeface="Open Sans" panose="020B0606030504020204" pitchFamily="34" charset="0"/>
            </a:endParaRPr>
          </a:p>
          <a:p>
            <a:pPr marL="342900" indent="-342900">
              <a:buFont typeface="Arial" panose="020B0604020202020204" pitchFamily="34" charset="0"/>
              <a:buChar char="•"/>
            </a:pPr>
            <a:r>
              <a:rPr lang="en-US" b="0" i="0" dirty="0">
                <a:solidFill>
                  <a:srgbClr val="333333"/>
                </a:solidFill>
                <a:effectLst/>
                <a:latin typeface="Open Sans" panose="020B0606030504020204" pitchFamily="34" charset="0"/>
              </a:rPr>
              <a:t>Register your company as an entity at *SAM.gov.</a:t>
            </a:r>
            <a:endParaRPr lang="en-US" b="1" dirty="0">
              <a:solidFill>
                <a:srgbClr val="333333"/>
              </a:solidFill>
              <a:latin typeface="Open Sans" panose="020B0606030504020204" pitchFamily="34" charset="0"/>
            </a:endParaRPr>
          </a:p>
          <a:p>
            <a:pPr marL="342900" indent="-342900">
              <a:buFont typeface="Arial" panose="020B0604020202020204" pitchFamily="34" charset="0"/>
              <a:buChar char="•"/>
            </a:pPr>
            <a:r>
              <a:rPr lang="en-US" dirty="0">
                <a:solidFill>
                  <a:srgbClr val="333333"/>
                </a:solidFill>
                <a:latin typeface="Open Sans" panose="020B0606030504020204" pitchFamily="34" charset="0"/>
              </a:rPr>
              <a:t>U</a:t>
            </a:r>
            <a:r>
              <a:rPr lang="en-US" b="0" i="0" dirty="0">
                <a:solidFill>
                  <a:srgbClr val="333333"/>
                </a:solidFill>
                <a:effectLst/>
                <a:latin typeface="Open Sans" panose="020B0606030504020204" pitchFamily="34" charset="0"/>
              </a:rPr>
              <a:t>nderstand the small business programs available through the SBA.</a:t>
            </a:r>
          </a:p>
          <a:p>
            <a:pPr marL="342900" indent="-342900">
              <a:buFont typeface="Arial" panose="020B0604020202020204" pitchFamily="34" charset="0"/>
              <a:buChar char="•"/>
            </a:pPr>
            <a:r>
              <a:rPr lang="en-US" b="0" i="0" dirty="0">
                <a:solidFill>
                  <a:srgbClr val="333333"/>
                </a:solidFill>
                <a:effectLst/>
                <a:latin typeface="Open Sans" panose="020B0606030504020204" pitchFamily="34" charset="0"/>
              </a:rPr>
              <a:t>Determine what agency or agencies buy what you sell!</a:t>
            </a:r>
            <a:endParaRPr lang="en-US" dirty="0">
              <a:solidFill>
                <a:srgbClr val="333333"/>
              </a:solidFill>
              <a:latin typeface="Open Sans" panose="020B0606030504020204" pitchFamily="34" charset="0"/>
            </a:endParaRPr>
          </a:p>
          <a:p>
            <a:pPr marL="342900" indent="-342900">
              <a:buFont typeface="Arial" panose="020B0604020202020204" pitchFamily="34" charset="0"/>
              <a:buChar char="•"/>
            </a:pPr>
            <a:r>
              <a:rPr lang="en-US" b="0" i="0" dirty="0">
                <a:solidFill>
                  <a:srgbClr val="333333"/>
                </a:solidFill>
                <a:effectLst/>
                <a:latin typeface="Open Sans" panose="020B0606030504020204" pitchFamily="34" charset="0"/>
              </a:rPr>
              <a:t>Understand how the Federal Government </a:t>
            </a:r>
            <a:r>
              <a:rPr lang="en-US" dirty="0">
                <a:solidFill>
                  <a:srgbClr val="333333"/>
                </a:solidFill>
                <a:latin typeface="Open Sans" panose="020B0606030504020204" pitchFamily="34" charset="0"/>
              </a:rPr>
              <a:t>procures</a:t>
            </a:r>
            <a:r>
              <a:rPr lang="en-US" b="0" i="0" dirty="0">
                <a:solidFill>
                  <a:srgbClr val="333333"/>
                </a:solidFill>
                <a:effectLst/>
                <a:latin typeface="Open Sans" panose="020B0606030504020204" pitchFamily="34" charset="0"/>
              </a:rPr>
              <a:t> supplies and services.</a:t>
            </a:r>
          </a:p>
          <a:p>
            <a:pPr marL="342900" indent="-342900">
              <a:buFont typeface="Arial" panose="020B0604020202020204" pitchFamily="34" charset="0"/>
              <a:buChar char="•"/>
            </a:pPr>
            <a:r>
              <a:rPr lang="en-US" dirty="0">
                <a:solidFill>
                  <a:srgbClr val="333333"/>
                </a:solidFill>
                <a:latin typeface="Open Sans" panose="020B0606030504020204" pitchFamily="34" charset="0"/>
              </a:rPr>
              <a:t>S</a:t>
            </a:r>
            <a:r>
              <a:rPr lang="en-US" b="0" i="0" dirty="0">
                <a:solidFill>
                  <a:srgbClr val="333333"/>
                </a:solidFill>
                <a:effectLst/>
                <a:latin typeface="Open Sans" panose="020B0606030504020204" pitchFamily="34" charset="0"/>
              </a:rPr>
              <a:t>earch for specific opportunities and notices by NAICS, location, agency code, etc. via SAM.gov. </a:t>
            </a:r>
          </a:p>
          <a:p>
            <a:pPr marL="342900" indent="-342900">
              <a:buFont typeface="Arial" panose="020B0604020202020204" pitchFamily="34" charset="0"/>
              <a:buChar char="•"/>
            </a:pPr>
            <a:r>
              <a:rPr lang="en-US" dirty="0">
                <a:solidFill>
                  <a:srgbClr val="333333"/>
                </a:solidFill>
                <a:latin typeface="Open Sans" panose="020B0606030504020204" pitchFamily="34" charset="0"/>
              </a:rPr>
              <a:t>Visit with your local APEX Accelerators.</a:t>
            </a:r>
            <a:r>
              <a:rPr lang="en-US" b="0" i="0" dirty="0">
                <a:solidFill>
                  <a:srgbClr val="333333"/>
                </a:solidFill>
                <a:effectLst/>
                <a:latin typeface="Open Sans" panose="020B0606030504020204" pitchFamily="34" charset="0"/>
              </a:rPr>
              <a:t> </a:t>
            </a:r>
          </a:p>
          <a:p>
            <a:endParaRPr lang="en-US" dirty="0">
              <a:solidFill>
                <a:srgbClr val="333333"/>
              </a:solidFill>
              <a:latin typeface="Open Sans" panose="020B0606030504020204" pitchFamily="34" charset="0"/>
            </a:endParaRPr>
          </a:p>
          <a:p>
            <a:r>
              <a:rPr lang="en-US" dirty="0">
                <a:solidFill>
                  <a:srgbClr val="333333"/>
                </a:solidFill>
                <a:latin typeface="Open Sans" panose="020B0606030504020204" pitchFamily="34" charset="0"/>
              </a:rPr>
              <a:t>*Note: </a:t>
            </a:r>
            <a:r>
              <a:rPr lang="en-US" b="0" i="0" dirty="0">
                <a:solidFill>
                  <a:srgbClr val="000000"/>
                </a:solidFill>
                <a:effectLst/>
                <a:latin typeface="open_sansregular"/>
              </a:rPr>
              <a:t>During the registration process, you must indicate you want to participate in the Disaster Response Registry and provide the required information on the Disaster Response Information page within the Assertions module. Once your registration is active, you will be added to the Disaster Response Registry and contracting officers will be able to locate your company through the Disaster Response Registry Search.</a:t>
            </a:r>
            <a:endParaRPr lang="en-US" dirty="0"/>
          </a:p>
        </p:txBody>
      </p:sp>
    </p:spTree>
    <p:extLst>
      <p:ext uri="{BB962C8B-B14F-4D97-AF65-F5344CB8AC3E}">
        <p14:creationId xmlns:p14="http://schemas.microsoft.com/office/powerpoint/2010/main" val="228695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643C-B583-6D7C-DD64-DF134E8051EE}"/>
              </a:ext>
            </a:extLst>
          </p:cNvPr>
          <p:cNvSpPr>
            <a:spLocks noGrp="1"/>
          </p:cNvSpPr>
          <p:nvPr>
            <p:ph type="title"/>
          </p:nvPr>
        </p:nvSpPr>
        <p:spPr/>
        <p:txBody>
          <a:bodyPr/>
          <a:lstStyle/>
          <a:p>
            <a:r>
              <a:rPr lang="en-US" sz="3600" dirty="0"/>
              <a:t>First Impressions – Capability Statements</a:t>
            </a:r>
          </a:p>
        </p:txBody>
      </p:sp>
      <p:sp>
        <p:nvSpPr>
          <p:cNvPr id="3" name="Content Placeholder 2">
            <a:extLst>
              <a:ext uri="{FF2B5EF4-FFF2-40B4-BE49-F238E27FC236}">
                <a16:creationId xmlns:a16="http://schemas.microsoft.com/office/drawing/2014/main" id="{4C4166C0-2767-F9D0-3DDD-9A06F0FAA404}"/>
              </a:ext>
            </a:extLst>
          </p:cNvPr>
          <p:cNvSpPr>
            <a:spLocks noGrp="1"/>
          </p:cNvSpPr>
          <p:nvPr>
            <p:ph sz="half" idx="1"/>
          </p:nvPr>
        </p:nvSpPr>
        <p:spPr>
          <a:xfrm>
            <a:off x="1952892" y="1825625"/>
            <a:ext cx="10239108" cy="4351338"/>
          </a:xfrm>
        </p:spPr>
        <p:txBody>
          <a:bodyPr/>
          <a:lstStyle/>
          <a:p>
            <a:pPr marL="285750" indent="-285750">
              <a:buFont typeface="Wingdings" panose="05000000000000000000" pitchFamily="2" charset="2"/>
              <a:buChar char="§"/>
            </a:pPr>
            <a:r>
              <a:rPr lang="en-US" sz="1800" dirty="0"/>
              <a:t>The Value of Time:</a:t>
            </a:r>
          </a:p>
          <a:p>
            <a:pPr marL="742950" lvl="1" indent="-285750"/>
            <a:r>
              <a:rPr lang="en-US" sz="1800" dirty="0"/>
              <a:t>Don’t waste an opportunity to make a favorable impression!</a:t>
            </a:r>
          </a:p>
          <a:p>
            <a:pPr marL="742950" lvl="1" indent="-285750"/>
            <a:r>
              <a:rPr lang="en-US" sz="1800" dirty="0"/>
              <a:t>Don’t waste the Contracting Official’s time.</a:t>
            </a:r>
          </a:p>
          <a:p>
            <a:pPr marL="742950" lvl="1" indent="-285750"/>
            <a:r>
              <a:rPr lang="en-US" sz="1800" dirty="0"/>
              <a:t>Know the customer’s mission and something about their buying habits.</a:t>
            </a:r>
          </a:p>
          <a:p>
            <a:pPr marL="742950" lvl="1" indent="-285750"/>
            <a:r>
              <a:rPr lang="en-US" sz="1800" dirty="0"/>
              <a:t>Where possible provide a well-designed capability statement (2-3 Pages)</a:t>
            </a:r>
          </a:p>
          <a:p>
            <a:pPr marL="742950" lvl="1" indent="-285750"/>
            <a:r>
              <a:rPr lang="en-US" sz="1800" dirty="0"/>
              <a:t>Tailor your presentation based on the customers needs.</a:t>
            </a:r>
          </a:p>
          <a:p>
            <a:pPr marL="742950" lvl="1" indent="-285750"/>
            <a:r>
              <a:rPr lang="en-US" sz="1800" dirty="0"/>
              <a:t>Discuss relevant topics during the presentation.</a:t>
            </a:r>
          </a:p>
          <a:p>
            <a:pPr>
              <a:buFont typeface="Wingdings" panose="05000000000000000000" pitchFamily="2" charset="2"/>
              <a:buChar char="§"/>
            </a:pPr>
            <a:r>
              <a:rPr lang="en-US" sz="1800" dirty="0"/>
              <a:t>Don’t confuse the government agency’s roles – The Small Business Office, SBA, and APEX should help prepare you for event; not the Contracting Officer!</a:t>
            </a:r>
          </a:p>
          <a:p>
            <a:pPr>
              <a:buFont typeface="Wingdings" panose="05000000000000000000" pitchFamily="2" charset="2"/>
              <a:buChar char="§"/>
            </a:pPr>
            <a:r>
              <a:rPr lang="en-US" sz="1800" dirty="0"/>
              <a:t>When you appear before the Contracting Officer or Gov’t  Official – Their response: Welcome to the big league; show me your skills please!</a:t>
            </a:r>
            <a:br>
              <a:rPr lang="en-US" sz="1400" dirty="0"/>
            </a:br>
            <a:endParaRPr lang="en-US" sz="1400" dirty="0"/>
          </a:p>
          <a:p>
            <a:endParaRPr lang="en-US" sz="1600" dirty="0"/>
          </a:p>
        </p:txBody>
      </p:sp>
    </p:spTree>
    <p:extLst>
      <p:ext uri="{BB962C8B-B14F-4D97-AF65-F5344CB8AC3E}">
        <p14:creationId xmlns:p14="http://schemas.microsoft.com/office/powerpoint/2010/main" val="94431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6634-24C9-87E5-CDD5-47028B4F614D}"/>
              </a:ext>
            </a:extLst>
          </p:cNvPr>
          <p:cNvSpPr>
            <a:spLocks noGrp="1"/>
          </p:cNvSpPr>
          <p:nvPr>
            <p:ph type="title"/>
          </p:nvPr>
        </p:nvSpPr>
        <p:spPr/>
        <p:txBody>
          <a:bodyPr/>
          <a:lstStyle/>
          <a:p>
            <a:r>
              <a:rPr lang="en-US" dirty="0"/>
              <a:t>Subcontracting List</a:t>
            </a:r>
          </a:p>
        </p:txBody>
      </p:sp>
      <p:pic>
        <p:nvPicPr>
          <p:cNvPr id="5" name="Content Placeholder 15" descr="A picture containing graphical user interface&#10;&#10;Description automatically generated">
            <a:extLst>
              <a:ext uri="{FF2B5EF4-FFF2-40B4-BE49-F238E27FC236}">
                <a16:creationId xmlns:a16="http://schemas.microsoft.com/office/drawing/2014/main" id="{67373F74-3C9F-DECF-0E3C-6C894EA3458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82057" y="1484313"/>
            <a:ext cx="10588759" cy="4319681"/>
          </a:xfrm>
          <a:prstGeom prst="rect">
            <a:avLst/>
          </a:prstGeom>
        </p:spPr>
      </p:pic>
    </p:spTree>
    <p:extLst>
      <p:ext uri="{BB962C8B-B14F-4D97-AF65-F5344CB8AC3E}">
        <p14:creationId xmlns:p14="http://schemas.microsoft.com/office/powerpoint/2010/main" val="3385505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5DE83-0451-F137-6742-2FEFFC33B4F7}"/>
              </a:ext>
            </a:extLst>
          </p:cNvPr>
          <p:cNvSpPr>
            <a:spLocks noGrp="1"/>
          </p:cNvSpPr>
          <p:nvPr>
            <p:ph type="title"/>
          </p:nvPr>
        </p:nvSpPr>
        <p:spPr/>
        <p:txBody>
          <a:bodyPr/>
          <a:lstStyle/>
          <a:p>
            <a:r>
              <a:rPr lang="en-US" sz="4000" dirty="0"/>
              <a:t>Hurricane Response Opportunities</a:t>
            </a:r>
          </a:p>
        </p:txBody>
      </p:sp>
      <p:graphicFrame>
        <p:nvGraphicFramePr>
          <p:cNvPr id="5" name="Object 4">
            <a:extLst>
              <a:ext uri="{FF2B5EF4-FFF2-40B4-BE49-F238E27FC236}">
                <a16:creationId xmlns:a16="http://schemas.microsoft.com/office/drawing/2014/main" id="{33021FC3-3355-0A07-9947-F1C2893F07B2}"/>
              </a:ext>
            </a:extLst>
          </p:cNvPr>
          <p:cNvGraphicFramePr>
            <a:graphicFrameLocks noChangeAspect="1"/>
          </p:cNvGraphicFramePr>
          <p:nvPr>
            <p:extLst>
              <p:ext uri="{D42A27DB-BD31-4B8C-83A1-F6EECF244321}">
                <p14:modId xmlns:p14="http://schemas.microsoft.com/office/powerpoint/2010/main" val="3721349464"/>
              </p:ext>
            </p:extLst>
          </p:nvPr>
        </p:nvGraphicFramePr>
        <p:xfrm>
          <a:off x="1747566" y="1522354"/>
          <a:ext cx="10379117" cy="4798526"/>
        </p:xfrm>
        <a:graphic>
          <a:graphicData uri="http://schemas.openxmlformats.org/presentationml/2006/ole">
            <mc:AlternateContent xmlns:mc="http://schemas.openxmlformats.org/markup-compatibility/2006">
              <mc:Choice xmlns:v="urn:schemas-microsoft-com:vml" Requires="v">
                <p:oleObj name="Worksheet" r:id="rId2" imgW="12077735" imgH="6956981" progId="Excel.Sheet.12">
                  <p:embed/>
                </p:oleObj>
              </mc:Choice>
              <mc:Fallback>
                <p:oleObj name="Worksheet" r:id="rId2" imgW="12077735" imgH="6956981" progId="Excel.Sheet.12">
                  <p:embed/>
                  <p:pic>
                    <p:nvPicPr>
                      <p:cNvPr id="5" name="Object 4">
                        <a:extLst>
                          <a:ext uri="{FF2B5EF4-FFF2-40B4-BE49-F238E27FC236}">
                            <a16:creationId xmlns:a16="http://schemas.microsoft.com/office/drawing/2014/main" id="{33021FC3-3355-0A07-9947-F1C2893F07B2}"/>
                          </a:ext>
                        </a:extLst>
                      </p:cNvPr>
                      <p:cNvPicPr/>
                      <p:nvPr/>
                    </p:nvPicPr>
                    <p:blipFill>
                      <a:blip r:embed="rId3"/>
                      <a:stretch>
                        <a:fillRect/>
                      </a:stretch>
                    </p:blipFill>
                    <p:spPr>
                      <a:xfrm>
                        <a:off x="1747566" y="1522354"/>
                        <a:ext cx="10379117" cy="4798526"/>
                      </a:xfrm>
                      <a:prstGeom prst="rect">
                        <a:avLst/>
                      </a:prstGeom>
                    </p:spPr>
                  </p:pic>
                </p:oleObj>
              </mc:Fallback>
            </mc:AlternateContent>
          </a:graphicData>
        </a:graphic>
      </p:graphicFrame>
    </p:spTree>
    <p:extLst>
      <p:ext uri="{BB962C8B-B14F-4D97-AF65-F5344CB8AC3E}">
        <p14:creationId xmlns:p14="http://schemas.microsoft.com/office/powerpoint/2010/main" val="2249488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24EB1-6416-5CDC-1D1F-4C5805B72B15}"/>
              </a:ext>
            </a:extLst>
          </p:cNvPr>
          <p:cNvSpPr>
            <a:spLocks noGrp="1"/>
          </p:cNvSpPr>
          <p:nvPr>
            <p:ph type="title"/>
          </p:nvPr>
        </p:nvSpPr>
        <p:spPr>
          <a:xfrm>
            <a:off x="1979034" y="537980"/>
            <a:ext cx="10099760" cy="824289"/>
          </a:xfrm>
        </p:spPr>
        <p:txBody>
          <a:bodyPr/>
          <a:lstStyle/>
          <a:p>
            <a:r>
              <a:rPr lang="en-US" sz="4000" dirty="0"/>
              <a:t>FY26+ Business Opportunities Forecast</a:t>
            </a:r>
          </a:p>
        </p:txBody>
      </p:sp>
      <p:graphicFrame>
        <p:nvGraphicFramePr>
          <p:cNvPr id="4" name="Table 3">
            <a:extLst>
              <a:ext uri="{FF2B5EF4-FFF2-40B4-BE49-F238E27FC236}">
                <a16:creationId xmlns:a16="http://schemas.microsoft.com/office/drawing/2014/main" id="{C6EA3722-BB09-6C8A-6E1B-EFF1C5DEE063}"/>
              </a:ext>
            </a:extLst>
          </p:cNvPr>
          <p:cNvGraphicFramePr>
            <a:graphicFrameLocks noGrp="1"/>
          </p:cNvGraphicFramePr>
          <p:nvPr>
            <p:extLst>
              <p:ext uri="{D42A27DB-BD31-4B8C-83A1-F6EECF244321}">
                <p14:modId xmlns:p14="http://schemas.microsoft.com/office/powerpoint/2010/main" val="3182061393"/>
              </p:ext>
            </p:extLst>
          </p:nvPr>
        </p:nvGraphicFramePr>
        <p:xfrm>
          <a:off x="1524000" y="1607646"/>
          <a:ext cx="9821557" cy="3966986"/>
        </p:xfrm>
        <a:graphic>
          <a:graphicData uri="http://schemas.openxmlformats.org/drawingml/2006/table">
            <a:tbl>
              <a:tblPr firstRow="1" bandRow="1">
                <a:tableStyleId>{ED083AE6-46FA-4A59-8FB0-9F97EB10719F}</a:tableStyleId>
              </a:tblPr>
              <a:tblGrid>
                <a:gridCol w="2272202">
                  <a:extLst>
                    <a:ext uri="{9D8B030D-6E8A-4147-A177-3AD203B41FA5}">
                      <a16:colId xmlns:a16="http://schemas.microsoft.com/office/drawing/2014/main" val="20000"/>
                    </a:ext>
                  </a:extLst>
                </a:gridCol>
                <a:gridCol w="1209102">
                  <a:extLst>
                    <a:ext uri="{9D8B030D-6E8A-4147-A177-3AD203B41FA5}">
                      <a16:colId xmlns:a16="http://schemas.microsoft.com/office/drawing/2014/main" val="20001"/>
                    </a:ext>
                  </a:extLst>
                </a:gridCol>
                <a:gridCol w="1443680">
                  <a:extLst>
                    <a:ext uri="{9D8B030D-6E8A-4147-A177-3AD203B41FA5}">
                      <a16:colId xmlns:a16="http://schemas.microsoft.com/office/drawing/2014/main" val="20002"/>
                    </a:ext>
                  </a:extLst>
                </a:gridCol>
                <a:gridCol w="1360896">
                  <a:extLst>
                    <a:ext uri="{9D8B030D-6E8A-4147-A177-3AD203B41FA5}">
                      <a16:colId xmlns:a16="http://schemas.microsoft.com/office/drawing/2014/main" val="20003"/>
                    </a:ext>
                  </a:extLst>
                </a:gridCol>
                <a:gridCol w="810058">
                  <a:extLst>
                    <a:ext uri="{9D8B030D-6E8A-4147-A177-3AD203B41FA5}">
                      <a16:colId xmlns:a16="http://schemas.microsoft.com/office/drawing/2014/main" val="20004"/>
                    </a:ext>
                  </a:extLst>
                </a:gridCol>
                <a:gridCol w="1539485">
                  <a:extLst>
                    <a:ext uri="{9D8B030D-6E8A-4147-A177-3AD203B41FA5}">
                      <a16:colId xmlns:a16="http://schemas.microsoft.com/office/drawing/2014/main" val="20006"/>
                    </a:ext>
                  </a:extLst>
                </a:gridCol>
                <a:gridCol w="1186134">
                  <a:extLst>
                    <a:ext uri="{9D8B030D-6E8A-4147-A177-3AD203B41FA5}">
                      <a16:colId xmlns:a16="http://schemas.microsoft.com/office/drawing/2014/main" val="20007"/>
                    </a:ext>
                  </a:extLst>
                </a:gridCol>
              </a:tblGrid>
              <a:tr h="1099566">
                <a:tc>
                  <a:txBody>
                    <a:bodyPr/>
                    <a:lstStyle/>
                    <a:p>
                      <a:pPr algn="ctr"/>
                      <a:r>
                        <a:rPr lang="en-US" sz="1400" dirty="0">
                          <a:solidFill>
                            <a:schemeClr val="tx1"/>
                          </a:solidFill>
                          <a:effectLst/>
                          <a:latin typeface="Arial" panose="020B0604020202020204" pitchFamily="34" charset="0"/>
                          <a:cs typeface="Arial" panose="020B0604020202020204" pitchFamily="34" charset="0"/>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dirty="0">
                          <a:solidFill>
                            <a:schemeClr val="tx1"/>
                          </a:solidFill>
                          <a:effectLst/>
                          <a:latin typeface="Arial" panose="020B0604020202020204" pitchFamily="34" charset="0"/>
                          <a:cs typeface="Arial" panose="020B0604020202020204" pitchFamily="34" charset="0"/>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dirty="0">
                          <a:solidFill>
                            <a:schemeClr val="tx1"/>
                          </a:solidFill>
                          <a:effectLst/>
                          <a:latin typeface="Arial" panose="020B0604020202020204" pitchFamily="34" charset="0"/>
                          <a:cs typeface="Arial" panose="020B0604020202020204" pitchFamily="34" charset="0"/>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dirty="0">
                          <a:solidFill>
                            <a:schemeClr val="tx1"/>
                          </a:solidFill>
                          <a:effectLst/>
                          <a:latin typeface="Arial" panose="020B0604020202020204" pitchFamily="34" charset="0"/>
                          <a:cs typeface="Arial" panose="020B0604020202020204" pitchFamily="34" charset="0"/>
                        </a:rPr>
                        <a:t>Estimated</a:t>
                      </a:r>
                    </a:p>
                    <a:p>
                      <a:pPr algn="ctr"/>
                      <a:r>
                        <a:rPr lang="en-US" sz="1400" dirty="0">
                          <a:solidFill>
                            <a:schemeClr val="tx1"/>
                          </a:solidFill>
                          <a:effectLst/>
                          <a:latin typeface="Arial" panose="020B0604020202020204" pitchFamily="34" charset="0"/>
                          <a:cs typeface="Arial" panose="020B0604020202020204" pitchFamily="34" charset="0"/>
                        </a:rPr>
                        <a:t>Solicitation Release Date (Quarter)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dirty="0">
                          <a:solidFill>
                            <a:schemeClr val="tx1"/>
                          </a:solidFill>
                          <a:effectLst/>
                          <a:latin typeface="Arial" panose="020B0604020202020204" pitchFamily="34" charset="0"/>
                          <a:cs typeface="Arial" panose="020B0604020202020204" pitchFamily="34" charset="0"/>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dirty="0">
                          <a:solidFill>
                            <a:schemeClr val="tx1"/>
                          </a:solidFill>
                          <a:effectLst/>
                          <a:latin typeface="Arial" panose="020B0604020202020204" pitchFamily="34" charset="0"/>
                          <a:cs typeface="Arial" panose="020B0604020202020204" pitchFamily="34" charset="0"/>
                        </a:rPr>
                        <a:t>SBSA</a:t>
                      </a:r>
                      <a:r>
                        <a:rPr lang="en-US" sz="1400" baseline="0" dirty="0">
                          <a:solidFill>
                            <a:schemeClr val="tx1"/>
                          </a:solidFill>
                          <a:effectLst/>
                          <a:latin typeface="Arial" panose="020B0604020202020204" pitchFamily="34" charset="0"/>
                          <a:cs typeface="Arial" panose="020B0604020202020204" pitchFamily="34" charset="0"/>
                        </a:rPr>
                        <a:t> / Unrestricted</a:t>
                      </a:r>
                      <a:endParaRPr lang="en-US" sz="1400" dirty="0">
                        <a:solidFill>
                          <a:schemeClr val="tx1"/>
                        </a:solidFill>
                        <a:effectLst/>
                        <a:latin typeface="Arial" panose="020B0604020202020204" pitchFamily="34" charset="0"/>
                        <a:cs typeface="Arial" panose="020B0604020202020204" pitchFamily="34" charset="0"/>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dirty="0">
                          <a:solidFill>
                            <a:schemeClr val="tx1"/>
                          </a:solidFill>
                          <a:effectLst/>
                          <a:latin typeface="Arial" panose="020B0604020202020204" pitchFamily="34" charset="0"/>
                          <a:cs typeface="Arial" panose="020B0604020202020204" pitchFamily="34" charset="0"/>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625619">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mn-lt"/>
                          <a:ea typeface="+mn-ea"/>
                          <a:cs typeface="+mn-cs"/>
                        </a:rPr>
                        <a:t>C23/24 North Reservoir CNT 4B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Primary Florida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Jacksonville</a:t>
                      </a:r>
                    </a:p>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District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1st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FY2027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527990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algn="ctr" defTabSz="514350" rtl="0" eaLnBrk="1" fontAlgn="t"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RFP</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862703481"/>
                  </a:ext>
                </a:extLst>
              </a:tr>
              <a:tr h="808091">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mn-lt"/>
                          <a:ea typeface="+mn-ea"/>
                          <a:cs typeface="+mn-cs"/>
                        </a:rPr>
                        <a:t>C23/24 North Reservoir CNT 4C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Primary Florida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Jacksonville</a:t>
                      </a:r>
                    </a:p>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District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1st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FY2028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527990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RFP</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8040709"/>
                  </a:ext>
                </a:extLst>
              </a:tr>
              <a:tr h="808091">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mn-lt"/>
                          <a:ea typeface="+mn-ea"/>
                          <a:cs typeface="+mn-cs"/>
                        </a:rPr>
                        <a:t>C23/24 North Reservoir CNT 4D </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Primary Florida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Jacksonville</a:t>
                      </a:r>
                    </a:p>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District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1st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FY2029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527990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algn="ctr" defTabSz="514350" rtl="0" eaLnBrk="1" fontAlgn="t"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RFP</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728511670"/>
                  </a:ext>
                </a:extLst>
              </a:tr>
              <a:tr h="625619">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mn-lt"/>
                          <a:ea typeface="+mn-ea"/>
                          <a:cs typeface="+mn-cs"/>
                        </a:rPr>
                        <a:t>C23/24 North Reservoir CNT 4E</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Primary Florida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Jacksonville</a:t>
                      </a:r>
                    </a:p>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District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4th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FY2030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527990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    Unrestricted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514350" rtl="0" eaLnBrk="1" fontAlgn="t"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RFP</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2070468"/>
                  </a:ext>
                </a:extLst>
              </a:tr>
            </a:tbl>
          </a:graphicData>
        </a:graphic>
      </p:graphicFrame>
    </p:spTree>
    <p:extLst>
      <p:ext uri="{BB962C8B-B14F-4D97-AF65-F5344CB8AC3E}">
        <p14:creationId xmlns:p14="http://schemas.microsoft.com/office/powerpoint/2010/main" val="3184583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22E2-A9A5-D27D-A992-1636C52A4110}"/>
              </a:ext>
            </a:extLst>
          </p:cNvPr>
          <p:cNvSpPr>
            <a:spLocks noGrp="1"/>
          </p:cNvSpPr>
          <p:nvPr>
            <p:ph type="title"/>
          </p:nvPr>
        </p:nvSpPr>
        <p:spPr/>
        <p:txBody>
          <a:bodyPr/>
          <a:lstStyle/>
          <a:p>
            <a:r>
              <a:rPr lang="en-US" sz="4000" dirty="0"/>
              <a:t>FY26+ Business Opportunities Forecast</a:t>
            </a:r>
          </a:p>
        </p:txBody>
      </p:sp>
      <p:graphicFrame>
        <p:nvGraphicFramePr>
          <p:cNvPr id="4" name="Content Placeholder 3">
            <a:extLst>
              <a:ext uri="{FF2B5EF4-FFF2-40B4-BE49-F238E27FC236}">
                <a16:creationId xmlns:a16="http://schemas.microsoft.com/office/drawing/2014/main" id="{B0240933-8523-ED71-2ED9-51ABD783D655}"/>
              </a:ext>
            </a:extLst>
          </p:cNvPr>
          <p:cNvGraphicFramePr>
            <a:graphicFrameLocks noGrp="1"/>
          </p:cNvGraphicFramePr>
          <p:nvPr>
            <p:ph idx="1"/>
            <p:extLst>
              <p:ext uri="{D42A27DB-BD31-4B8C-83A1-F6EECF244321}">
                <p14:modId xmlns:p14="http://schemas.microsoft.com/office/powerpoint/2010/main" val="683414156"/>
              </p:ext>
            </p:extLst>
          </p:nvPr>
        </p:nvGraphicFramePr>
        <p:xfrm>
          <a:off x="1405812" y="1620253"/>
          <a:ext cx="9955575" cy="4051330"/>
        </p:xfrm>
        <a:graphic>
          <a:graphicData uri="http://schemas.openxmlformats.org/drawingml/2006/table">
            <a:tbl>
              <a:tblPr firstRow="1" bandRow="1">
                <a:tableStyleId>{ED083AE6-46FA-4A59-8FB0-9F97EB10719F}</a:tableStyleId>
              </a:tblPr>
              <a:tblGrid>
                <a:gridCol w="2442212">
                  <a:extLst>
                    <a:ext uri="{9D8B030D-6E8A-4147-A177-3AD203B41FA5}">
                      <a16:colId xmlns:a16="http://schemas.microsoft.com/office/drawing/2014/main" val="20000"/>
                    </a:ext>
                  </a:extLst>
                </a:gridCol>
                <a:gridCol w="1283619">
                  <a:extLst>
                    <a:ext uri="{9D8B030D-6E8A-4147-A177-3AD203B41FA5}">
                      <a16:colId xmlns:a16="http://schemas.microsoft.com/office/drawing/2014/main" val="20001"/>
                    </a:ext>
                  </a:extLst>
                </a:gridCol>
                <a:gridCol w="1389473">
                  <a:extLst>
                    <a:ext uri="{9D8B030D-6E8A-4147-A177-3AD203B41FA5}">
                      <a16:colId xmlns:a16="http://schemas.microsoft.com/office/drawing/2014/main" val="20002"/>
                    </a:ext>
                  </a:extLst>
                </a:gridCol>
                <a:gridCol w="1326934">
                  <a:extLst>
                    <a:ext uri="{9D8B030D-6E8A-4147-A177-3AD203B41FA5}">
                      <a16:colId xmlns:a16="http://schemas.microsoft.com/office/drawing/2014/main" val="20003"/>
                    </a:ext>
                  </a:extLst>
                </a:gridCol>
                <a:gridCol w="1003402">
                  <a:extLst>
                    <a:ext uri="{9D8B030D-6E8A-4147-A177-3AD203B41FA5}">
                      <a16:colId xmlns:a16="http://schemas.microsoft.com/office/drawing/2014/main" val="20004"/>
                    </a:ext>
                  </a:extLst>
                </a:gridCol>
                <a:gridCol w="1287625">
                  <a:extLst>
                    <a:ext uri="{9D8B030D-6E8A-4147-A177-3AD203B41FA5}">
                      <a16:colId xmlns:a16="http://schemas.microsoft.com/office/drawing/2014/main" val="20006"/>
                    </a:ext>
                  </a:extLst>
                </a:gridCol>
                <a:gridCol w="1222310">
                  <a:extLst>
                    <a:ext uri="{9D8B030D-6E8A-4147-A177-3AD203B41FA5}">
                      <a16:colId xmlns:a16="http://schemas.microsoft.com/office/drawing/2014/main" val="20007"/>
                    </a:ext>
                  </a:extLst>
                </a:gridCol>
              </a:tblGrid>
              <a:tr h="818788">
                <a:tc>
                  <a:txBody>
                    <a:bodyPr/>
                    <a:lstStyle/>
                    <a:p>
                      <a:pPr algn="ctr"/>
                      <a:r>
                        <a:rPr lang="en-US" sz="1400" b="1" dirty="0">
                          <a:solidFill>
                            <a:schemeClr val="tx1"/>
                          </a:solidFill>
                          <a:effectLst/>
                          <a:latin typeface="Arial" panose="020B0604020202020204" pitchFamily="34" charset="0"/>
                          <a:cs typeface="Arial" panose="020B0604020202020204" pitchFamily="34" charset="0"/>
                        </a:rPr>
                        <a:t>Opportunity</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b="1" dirty="0">
                          <a:solidFill>
                            <a:schemeClr val="tx1"/>
                          </a:solidFill>
                          <a:effectLst/>
                          <a:latin typeface="Arial" panose="020B0604020202020204" pitchFamily="34" charset="0"/>
                          <a:cs typeface="Arial" panose="020B0604020202020204" pitchFamily="34" charset="0"/>
                        </a:rPr>
                        <a:t>Location</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b="1" dirty="0">
                          <a:solidFill>
                            <a:schemeClr val="tx1"/>
                          </a:solidFill>
                          <a:effectLst/>
                          <a:latin typeface="Arial" panose="020B0604020202020204" pitchFamily="34" charset="0"/>
                          <a:cs typeface="Arial" panose="020B0604020202020204" pitchFamily="34" charset="0"/>
                        </a:rPr>
                        <a:t>District / Center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b="1" dirty="0">
                          <a:solidFill>
                            <a:schemeClr val="tx1"/>
                          </a:solidFill>
                          <a:effectLst/>
                          <a:latin typeface="Arial" panose="020B0604020202020204" pitchFamily="34" charset="0"/>
                          <a:cs typeface="Arial" panose="020B0604020202020204" pitchFamily="34" charset="0"/>
                        </a:rPr>
                        <a:t>Estimated Solicitation</a:t>
                      </a:r>
                    </a:p>
                    <a:p>
                      <a:pPr algn="ctr"/>
                      <a:r>
                        <a:rPr lang="en-US" sz="1400" b="1" dirty="0">
                          <a:solidFill>
                            <a:schemeClr val="tx1"/>
                          </a:solidFill>
                          <a:effectLst/>
                          <a:latin typeface="Arial" panose="020B0604020202020204" pitchFamily="34" charset="0"/>
                          <a:cs typeface="Arial" panose="020B0604020202020204" pitchFamily="34" charset="0"/>
                        </a:rPr>
                        <a:t>Release Date (Quarter)</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b="1" dirty="0">
                          <a:solidFill>
                            <a:schemeClr val="tx1"/>
                          </a:solidFill>
                          <a:effectLst/>
                          <a:latin typeface="Arial" panose="020B0604020202020204" pitchFamily="34" charset="0"/>
                          <a:cs typeface="Arial" panose="020B0604020202020204" pitchFamily="34" charset="0"/>
                        </a:rPr>
                        <a:t>NAICS</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b="1" dirty="0">
                          <a:solidFill>
                            <a:schemeClr val="tx1"/>
                          </a:solidFill>
                          <a:effectLst/>
                          <a:latin typeface="Arial" panose="020B0604020202020204" pitchFamily="34" charset="0"/>
                          <a:cs typeface="Arial" panose="020B0604020202020204" pitchFamily="34" charset="0"/>
                        </a:rPr>
                        <a:t>SBSA</a:t>
                      </a:r>
                      <a:r>
                        <a:rPr lang="en-US" sz="1400" b="1" baseline="0" dirty="0">
                          <a:solidFill>
                            <a:schemeClr val="tx1"/>
                          </a:solidFill>
                          <a:effectLst/>
                          <a:latin typeface="Arial" panose="020B0604020202020204" pitchFamily="34" charset="0"/>
                          <a:cs typeface="Arial" panose="020B0604020202020204" pitchFamily="34" charset="0"/>
                        </a:rPr>
                        <a:t> / Unrestricted</a:t>
                      </a:r>
                      <a:endParaRPr lang="en-US" sz="1400" b="1" dirty="0">
                        <a:solidFill>
                          <a:schemeClr val="tx1"/>
                        </a:solidFill>
                        <a:effectLst/>
                        <a:latin typeface="Arial" panose="020B0604020202020204" pitchFamily="34" charset="0"/>
                        <a:cs typeface="Arial" panose="020B0604020202020204" pitchFamily="34" charset="0"/>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1400" b="1" dirty="0">
                          <a:solidFill>
                            <a:schemeClr val="tx1"/>
                          </a:solidFill>
                          <a:effectLst/>
                          <a:latin typeface="Arial" panose="020B0604020202020204" pitchFamily="34" charset="0"/>
                          <a:cs typeface="Arial" panose="020B0604020202020204" pitchFamily="34" charset="0"/>
                        </a:rPr>
                        <a:t>Solicitation Type</a:t>
                      </a: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621290">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Arial" panose="020B0604020202020204" pitchFamily="34" charset="0"/>
                          <a:ea typeface="+mn-ea"/>
                          <a:cs typeface="Arial" panose="020B0604020202020204" pitchFamily="34" charset="0"/>
                        </a:rPr>
                        <a:t>O&amp;M: IWW Jacksonville-Miami, FL</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Primary Florida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Jacksonville District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3rd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 FY2026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SBSA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dirty="0">
                          <a:latin typeface="Arial" panose="020B0604020202020204" pitchFamily="34" charset="0"/>
                          <a:cs typeface="Arial" panose="020B0604020202020204" pitchFamily="34" charset="0"/>
                        </a:rPr>
                        <a:t>IFB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8511670"/>
                  </a:ext>
                </a:extLst>
              </a:tr>
              <a:tr h="621290">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Arial" panose="020B0604020202020204" pitchFamily="34" charset="0"/>
                          <a:ea typeface="+mn-ea"/>
                          <a:cs typeface="Arial" panose="020B0604020202020204" pitchFamily="34" charset="0"/>
                        </a:rPr>
                        <a:t>Mayport Dredging</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Primary Florida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Jacksonville District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3rd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FY2026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237990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SBSA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algn="ctr" defTabSz="514350" rtl="0" eaLnBrk="1" fontAlgn="t"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IFB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112070468"/>
                  </a:ext>
                </a:extLst>
              </a:tr>
              <a:tr h="621290">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Arial" panose="020B0604020202020204" pitchFamily="34" charset="0"/>
                          <a:ea typeface="+mn-ea"/>
                          <a:cs typeface="Arial" panose="020B0604020202020204" pitchFamily="34" charset="0"/>
                        </a:rPr>
                        <a:t>Banana River (NASA) Maintenance Dredging</a:t>
                      </a:r>
                    </a:p>
                  </a:txBody>
                  <a:tcPr marL="7620" marR="7620" marT="76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Florida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Jacksonville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4th </a:t>
                      </a:r>
                      <a:r>
                        <a:rPr lang="en-US" sz="1400" dirty="0" err="1">
                          <a:latin typeface="Arial" panose="020B0604020202020204" pitchFamily="34" charset="0"/>
                          <a:cs typeface="Arial" panose="020B0604020202020204" pitchFamily="34" charset="0"/>
                        </a:rPr>
                        <a:t>Qtr</a:t>
                      </a:r>
                      <a:endParaRPr lang="en-US" sz="1400" dirty="0">
                        <a:latin typeface="Arial" panose="020B0604020202020204" pitchFamily="34"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FY2026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237990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SBSA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514350" rtl="0" eaLnBrk="1" fontAlgn="t"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RFP</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0666923"/>
                  </a:ext>
                </a:extLst>
              </a:tr>
              <a:tr h="621290">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Arial" panose="020B0604020202020204" pitchFamily="34" charset="0"/>
                          <a:ea typeface="+mn-ea"/>
                          <a:cs typeface="Arial" panose="020B0604020202020204" pitchFamily="34" charset="0"/>
                        </a:rPr>
                        <a:t>O&amp;M: St. Lucie Inlet</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Florida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Jacksonville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4th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FY2026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237990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SBSA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tc>
                  <a:txBody>
                    <a:bodyPr/>
                    <a:lstStyle/>
                    <a:p>
                      <a:pPr marL="0" algn="ctr" defTabSz="514350" rtl="0" eaLnBrk="1" fontAlgn="t"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IFB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925140011"/>
                  </a:ext>
                </a:extLst>
              </a:tr>
              <a:tr h="621290">
                <a:tc>
                  <a:txBody>
                    <a:bodyPr/>
                    <a:lstStyle/>
                    <a:p>
                      <a:pPr marL="0" marR="0" lvl="0" indent="0" algn="ctr" defTabSz="514350" rtl="0" eaLnBrk="1" fontAlgn="ctr"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effectLst/>
                          <a:latin typeface="Arial" panose="020B0604020202020204" pitchFamily="34" charset="0"/>
                          <a:ea typeface="+mn-ea"/>
                          <a:cs typeface="Arial" panose="020B0604020202020204" pitchFamily="34" charset="0"/>
                        </a:rPr>
                        <a:t>Manatee Harbor, FL (O&amp;M)</a:t>
                      </a:r>
                    </a:p>
                  </a:txBody>
                  <a:tcPr marL="7620" marR="7620" marT="762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Florida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Jacksonville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3rd </a:t>
                      </a:r>
                      <a:r>
                        <a:rPr lang="en-US" sz="1400" b="0" i="0" u="none" strike="noStrike" kern="1200" dirty="0" err="1">
                          <a:solidFill>
                            <a:srgbClr val="000000"/>
                          </a:solidFill>
                          <a:effectLst/>
                          <a:latin typeface="Arial" panose="020B0604020202020204" pitchFamily="34" charset="0"/>
                          <a:ea typeface="+mn-ea"/>
                          <a:cs typeface="Arial" panose="020B0604020202020204" pitchFamily="34" charset="0"/>
                        </a:rPr>
                        <a:t>Qtr</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FY2026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237990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514350" rtl="0" eaLnBrk="1" fontAlgn="t" latinLnBrk="0" hangingPunct="1">
                        <a:lnSpc>
                          <a:spcPct val="100000"/>
                        </a:lnSpc>
                        <a:spcBef>
                          <a:spcPts val="0"/>
                        </a:spcBef>
                        <a:spcAft>
                          <a:spcPts val="0"/>
                        </a:spcAft>
                        <a:buClrTx/>
                        <a:buSzTx/>
                        <a:buFontTx/>
                        <a:buNone/>
                        <a:tabLst/>
                        <a:defRPr/>
                      </a:pPr>
                      <a:r>
                        <a:rPr lang="en-US" sz="1400" b="0" i="0" u="none" strike="noStrike" kern="1200" noProof="0" dirty="0">
                          <a:solidFill>
                            <a:srgbClr val="000000"/>
                          </a:solidFill>
                          <a:effectLst/>
                          <a:latin typeface="Arial" panose="020B0604020202020204" pitchFamily="34" charset="0"/>
                          <a:ea typeface="+mn-ea"/>
                          <a:cs typeface="Arial" panose="020B0604020202020204" pitchFamily="34" charset="0"/>
                        </a:rPr>
                        <a:t>SBSA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514350" rtl="0" eaLnBrk="1" fontAlgn="t" latinLnBrk="0" hangingPunct="1"/>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IFB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1245450"/>
                  </a:ext>
                </a:extLst>
              </a:tr>
            </a:tbl>
          </a:graphicData>
        </a:graphic>
      </p:graphicFrame>
    </p:spTree>
    <p:extLst>
      <p:ext uri="{BB962C8B-B14F-4D97-AF65-F5344CB8AC3E}">
        <p14:creationId xmlns:p14="http://schemas.microsoft.com/office/powerpoint/2010/main" val="2031880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24939-D9DF-7AD8-CBA6-A7656D34BCDD}"/>
              </a:ext>
            </a:extLst>
          </p:cNvPr>
          <p:cNvSpPr>
            <a:spLocks noGrp="1"/>
          </p:cNvSpPr>
          <p:nvPr>
            <p:ph type="title"/>
          </p:nvPr>
        </p:nvSpPr>
        <p:spPr>
          <a:xfrm>
            <a:off x="1952892" y="548013"/>
            <a:ext cx="10139581" cy="1098225"/>
          </a:xfrm>
        </p:spPr>
        <p:txBody>
          <a:bodyPr/>
          <a:lstStyle/>
          <a:p>
            <a:r>
              <a:rPr lang="en-US" sz="3600" dirty="0"/>
              <a:t>Jacksonville District Small Business Website</a:t>
            </a:r>
          </a:p>
        </p:txBody>
      </p:sp>
      <p:pic>
        <p:nvPicPr>
          <p:cNvPr id="5" name="Picture 4" descr="Graphical user interface&#10;&#10;Description automatically generated">
            <a:extLst>
              <a:ext uri="{FF2B5EF4-FFF2-40B4-BE49-F238E27FC236}">
                <a16:creationId xmlns:a16="http://schemas.microsoft.com/office/drawing/2014/main" id="{3BB3BD54-EBFD-7209-94A4-7E34B9BCBAAC}"/>
              </a:ext>
            </a:extLst>
          </p:cNvPr>
          <p:cNvPicPr>
            <a:picLocks noChangeAspect="1"/>
          </p:cNvPicPr>
          <p:nvPr/>
        </p:nvPicPr>
        <p:blipFill>
          <a:blip r:embed="rId2"/>
          <a:stretch>
            <a:fillRect/>
          </a:stretch>
        </p:blipFill>
        <p:spPr>
          <a:xfrm>
            <a:off x="1817666" y="1306604"/>
            <a:ext cx="5005579" cy="4836016"/>
          </a:xfrm>
          <a:prstGeom prst="rect">
            <a:avLst/>
          </a:prstGeom>
          <a:ln>
            <a:solidFill>
              <a:schemeClr val="tx1"/>
            </a:solidFill>
          </a:ln>
        </p:spPr>
      </p:pic>
      <p:sp>
        <p:nvSpPr>
          <p:cNvPr id="6" name="TextBox 5">
            <a:extLst>
              <a:ext uri="{FF2B5EF4-FFF2-40B4-BE49-F238E27FC236}">
                <a16:creationId xmlns:a16="http://schemas.microsoft.com/office/drawing/2014/main" id="{1DE5332F-5A59-42DE-4B75-C3B60ACC0936}"/>
              </a:ext>
            </a:extLst>
          </p:cNvPr>
          <p:cNvSpPr txBox="1"/>
          <p:nvPr/>
        </p:nvSpPr>
        <p:spPr>
          <a:xfrm>
            <a:off x="6823245" y="2804593"/>
            <a:ext cx="536875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1F20"/>
                </a:solidFill>
                <a:effectLst/>
                <a:uLnTx/>
                <a:uFillTx/>
                <a:latin typeface="Arial"/>
                <a:ea typeface="+mn-ea"/>
                <a:cs typeface="+mn-cs"/>
              </a:rPr>
              <a:t>Search our Website to see: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21F20"/>
                </a:solidFill>
                <a:effectLst/>
                <a:uLnTx/>
                <a:uFillTx/>
                <a:latin typeface="Arial"/>
                <a:ea typeface="+mn-ea"/>
                <a:cs typeface="+mn-cs"/>
              </a:rPr>
              <a:t>Forecast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21F20"/>
                </a:solidFill>
                <a:effectLst/>
                <a:uLnTx/>
                <a:uFillTx/>
                <a:latin typeface="Arial"/>
                <a:ea typeface="+mn-ea"/>
                <a:cs typeface="+mn-cs"/>
              </a:rPr>
              <a:t>Program Overview</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21F20"/>
                </a:solidFill>
                <a:effectLst/>
                <a:uLnTx/>
                <a:uFillTx/>
                <a:latin typeface="Arial"/>
                <a:ea typeface="+mn-ea"/>
                <a:cs typeface="+mn-cs"/>
              </a:rPr>
              <a:t>Upcoming Events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21F20"/>
                </a:solidFill>
                <a:effectLst/>
                <a:uLnTx/>
                <a:uFillTx/>
                <a:latin typeface="Arial"/>
                <a:ea typeface="+mn-ea"/>
                <a:cs typeface="+mn-cs"/>
              </a:rPr>
              <a:t>Contracts Awards-Subcontracting Opportunities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21F20"/>
                </a:solidFill>
                <a:effectLst/>
                <a:uLnTx/>
                <a:uFillTx/>
                <a:latin typeface="Arial"/>
                <a:ea typeface="+mn-ea"/>
                <a:cs typeface="+mn-cs"/>
              </a:rPr>
              <a:t>Additional Resources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221F2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1F20"/>
                </a:solidFill>
                <a:effectLst/>
                <a:uLnTx/>
                <a:uFillTx/>
                <a:latin typeface="Arial"/>
                <a:ea typeface="+mn-ea"/>
                <a:cs typeface="+mn-cs"/>
              </a:rPr>
              <a:t>Website Link: </a:t>
            </a:r>
            <a:r>
              <a:rPr kumimoji="0" lang="en-US" sz="1800" b="0" i="0" u="none" strike="noStrike" kern="1200" cap="none" spc="0" normalizeH="0" baseline="0" noProof="0" dirty="0">
                <a:ln>
                  <a:noFill/>
                </a:ln>
                <a:solidFill>
                  <a:srgbClr val="221F20"/>
                </a:solidFill>
                <a:effectLst/>
                <a:uLnTx/>
                <a:uFillTx/>
                <a:latin typeface="Arial"/>
                <a:ea typeface="+mn-ea"/>
                <a:cs typeface="+mn-cs"/>
                <a:hlinkClick r:id="rId3"/>
              </a:rPr>
              <a:t>https://www.saj.usace.army.mil/SmallBusiness/</a:t>
            </a:r>
            <a:r>
              <a:rPr kumimoji="0" lang="en-US" sz="1800" b="0" i="0" u="none" strike="noStrike" kern="1200" cap="none" spc="0" normalizeH="0" baseline="0" noProof="0" dirty="0">
                <a:ln>
                  <a:noFill/>
                </a:ln>
                <a:solidFill>
                  <a:srgbClr val="221F20"/>
                </a:solidFill>
                <a:effectLst/>
                <a:uLnTx/>
                <a:uFillTx/>
                <a:latin typeface="Arial"/>
                <a:ea typeface="+mn-ea"/>
                <a:cs typeface="+mn-cs"/>
              </a:rPr>
              <a:t> </a:t>
            </a:r>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D69AFFB5-2AB6-D432-E406-529AD953477E}"/>
                  </a:ext>
                </a:extLst>
              </p14:cNvPr>
              <p14:cNvContentPartPr/>
              <p14:nvPr/>
            </p14:nvContentPartPr>
            <p14:xfrm>
              <a:off x="1930500" y="3396520"/>
              <a:ext cx="342360" cy="13680"/>
            </p14:xfrm>
          </p:contentPart>
        </mc:Choice>
        <mc:Fallback xmlns="">
          <p:pic>
            <p:nvPicPr>
              <p:cNvPr id="27" name="Ink 26">
                <a:extLst>
                  <a:ext uri="{FF2B5EF4-FFF2-40B4-BE49-F238E27FC236}">
                    <a16:creationId xmlns:a16="http://schemas.microsoft.com/office/drawing/2014/main" id="{D69AFFB5-2AB6-D432-E406-529AD953477E}"/>
                  </a:ext>
                </a:extLst>
              </p:cNvPr>
              <p:cNvPicPr/>
              <p:nvPr/>
            </p:nvPicPr>
            <p:blipFill>
              <a:blip r:embed="rId5"/>
              <a:stretch>
                <a:fillRect/>
              </a:stretch>
            </p:blipFill>
            <p:spPr>
              <a:xfrm>
                <a:off x="1924380" y="3390400"/>
                <a:ext cx="3546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3923E0A8-C68C-3C50-3A87-E57144C860DE}"/>
                  </a:ext>
                </a:extLst>
              </p14:cNvPr>
              <p14:cNvContentPartPr/>
              <p14:nvPr/>
            </p14:nvContentPartPr>
            <p14:xfrm>
              <a:off x="1936620" y="3390760"/>
              <a:ext cx="329760" cy="38520"/>
            </p14:xfrm>
          </p:contentPart>
        </mc:Choice>
        <mc:Fallback xmlns="">
          <p:pic>
            <p:nvPicPr>
              <p:cNvPr id="28" name="Ink 27">
                <a:extLst>
                  <a:ext uri="{FF2B5EF4-FFF2-40B4-BE49-F238E27FC236}">
                    <a16:creationId xmlns:a16="http://schemas.microsoft.com/office/drawing/2014/main" id="{3923E0A8-C68C-3C50-3A87-E57144C860DE}"/>
                  </a:ext>
                </a:extLst>
              </p:cNvPr>
              <p:cNvPicPr/>
              <p:nvPr/>
            </p:nvPicPr>
            <p:blipFill>
              <a:blip r:embed="rId7"/>
              <a:stretch>
                <a:fillRect/>
              </a:stretch>
            </p:blipFill>
            <p:spPr>
              <a:xfrm>
                <a:off x="1930500" y="3384640"/>
                <a:ext cx="3420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42A2BD14-1169-E169-CE0E-F257F5C52BCB}"/>
                  </a:ext>
                </a:extLst>
              </p14:cNvPr>
              <p14:cNvContentPartPr/>
              <p14:nvPr/>
            </p14:nvContentPartPr>
            <p14:xfrm>
              <a:off x="1212660" y="3613240"/>
              <a:ext cx="360" cy="360"/>
            </p14:xfrm>
          </p:contentPart>
        </mc:Choice>
        <mc:Fallback xmlns="">
          <p:pic>
            <p:nvPicPr>
              <p:cNvPr id="29" name="Ink 28">
                <a:extLst>
                  <a:ext uri="{FF2B5EF4-FFF2-40B4-BE49-F238E27FC236}">
                    <a16:creationId xmlns:a16="http://schemas.microsoft.com/office/drawing/2014/main" id="{42A2BD14-1169-E169-CE0E-F257F5C52BCB}"/>
                  </a:ext>
                </a:extLst>
              </p:cNvPr>
              <p:cNvPicPr/>
              <p:nvPr/>
            </p:nvPicPr>
            <p:blipFill>
              <a:blip r:embed="rId9"/>
              <a:stretch>
                <a:fillRect/>
              </a:stretch>
            </p:blipFill>
            <p:spPr>
              <a:xfrm>
                <a:off x="1206540" y="3607120"/>
                <a:ext cx="12600" cy="12600"/>
              </a:xfrm>
              <a:prstGeom prst="rect">
                <a:avLst/>
              </a:prstGeom>
            </p:spPr>
          </p:pic>
        </mc:Fallback>
      </mc:AlternateContent>
    </p:spTree>
    <p:extLst>
      <p:ext uri="{BB962C8B-B14F-4D97-AF65-F5344CB8AC3E}">
        <p14:creationId xmlns:p14="http://schemas.microsoft.com/office/powerpoint/2010/main" val="914874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4B1F-90BC-8B5D-BFC8-26491486F6A6}"/>
              </a:ext>
            </a:extLst>
          </p:cNvPr>
          <p:cNvSpPr>
            <a:spLocks noGrp="1"/>
          </p:cNvSpPr>
          <p:nvPr>
            <p:ph type="title"/>
          </p:nvPr>
        </p:nvSpPr>
        <p:spPr/>
        <p:txBody>
          <a:bodyPr/>
          <a:lstStyle/>
          <a:p>
            <a:r>
              <a:rPr lang="en-US" dirty="0"/>
              <a:t>Resources</a:t>
            </a:r>
          </a:p>
        </p:txBody>
      </p:sp>
      <p:sp>
        <p:nvSpPr>
          <p:cNvPr id="5" name="TextBox 4">
            <a:extLst>
              <a:ext uri="{FF2B5EF4-FFF2-40B4-BE49-F238E27FC236}">
                <a16:creationId xmlns:a16="http://schemas.microsoft.com/office/drawing/2014/main" id="{A3A124F5-EEDE-2A9D-E9FF-94702DA852E4}"/>
              </a:ext>
            </a:extLst>
          </p:cNvPr>
          <p:cNvSpPr txBox="1"/>
          <p:nvPr/>
        </p:nvSpPr>
        <p:spPr>
          <a:xfrm>
            <a:off x="1552752" y="1685761"/>
            <a:ext cx="5349331" cy="4247317"/>
          </a:xfrm>
          <a:prstGeom prst="rect">
            <a:avLst/>
          </a:prstGeom>
          <a:noFill/>
        </p:spPr>
        <p:txBody>
          <a:bodyPr wrap="square">
            <a:spAutoFit/>
          </a:bodyPr>
          <a:lstStyle/>
          <a:p>
            <a:r>
              <a:rPr lang="en-US" b="1" u="sng" dirty="0"/>
              <a:t>USACE Resources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Main Website: </a:t>
            </a:r>
            <a:r>
              <a:rPr lang="en-US" dirty="0">
                <a:hlinkClick r:id="rId2"/>
              </a:rPr>
              <a:t>https://www.usace.army.mil/</a:t>
            </a:r>
            <a:endParaRPr lang="en-US" dirty="0"/>
          </a:p>
          <a:p>
            <a:pPr marL="171450" indent="-171450">
              <a:buFont typeface="Arial" panose="020B0604020202020204" pitchFamily="34" charset="0"/>
              <a:buChar char="•"/>
            </a:pPr>
            <a:r>
              <a:rPr lang="en-US" dirty="0"/>
              <a:t>Infrastructure Work Plans: </a:t>
            </a:r>
            <a:r>
              <a:rPr lang="en-US" dirty="0">
                <a:hlinkClick r:id="rId3"/>
              </a:rPr>
              <a:t>https://www.usace.army.mil/Missions/Civil-Works/Budget/</a:t>
            </a:r>
            <a:r>
              <a:rPr lang="en-US" dirty="0"/>
              <a:t> </a:t>
            </a:r>
            <a:endParaRPr lang="en-US" u="sng" dirty="0">
              <a:solidFill>
                <a:schemeClr val="tx1"/>
              </a:solidFill>
              <a:hlinkClick r:id="rId4">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dirty="0"/>
              <a:t>Contracting: </a:t>
            </a:r>
            <a:r>
              <a:rPr lang="en-US" dirty="0">
                <a:hlinkClick r:id="rId4"/>
              </a:rPr>
              <a:t>https://www.usace.army.mil/Business-With-Us/</a:t>
            </a:r>
            <a:endParaRPr lang="en-US" dirty="0"/>
          </a:p>
          <a:p>
            <a:pPr marL="341710" lvl="1" indent="-171450">
              <a:buFont typeface="Arial" panose="020B0604020202020204" pitchFamily="34" charset="0"/>
              <a:buChar char="•"/>
            </a:pPr>
            <a:r>
              <a:rPr lang="en-US" dirty="0"/>
              <a:t>Contracting Questions? Email </a:t>
            </a:r>
            <a:r>
              <a:rPr lang="en-US" dirty="0">
                <a:hlinkClick r:id="rId5"/>
              </a:rPr>
              <a:t>DoingBusinessWithUs@usace.army.mil</a:t>
            </a:r>
            <a:r>
              <a:rPr lang="en-US" dirty="0"/>
              <a:t> </a:t>
            </a:r>
          </a:p>
          <a:p>
            <a:pPr marL="171450" indent="-171450">
              <a:buFont typeface="Arial" panose="020B0604020202020204" pitchFamily="34" charset="0"/>
              <a:buChar char="•"/>
            </a:pPr>
            <a:r>
              <a:rPr lang="en-US" dirty="0"/>
              <a:t>Small Business: </a:t>
            </a:r>
            <a:r>
              <a:rPr lang="en-US" dirty="0">
                <a:hlinkClick r:id="rId6"/>
              </a:rPr>
              <a:t>https://www.usace.army.mil/Business-With-Us/Small-Business/</a:t>
            </a:r>
            <a:endParaRPr lang="en-US" dirty="0"/>
          </a:p>
          <a:p>
            <a:pPr marL="171450" indent="-171450">
              <a:buFont typeface="Arial" panose="020B0604020202020204" pitchFamily="34" charset="0"/>
              <a:buChar char="•"/>
            </a:pPr>
            <a:r>
              <a:rPr lang="en-US" dirty="0"/>
              <a:t>Small Business Questions? Email </a:t>
            </a:r>
            <a:r>
              <a:rPr lang="en-US" dirty="0">
                <a:hlinkClick r:id="rId7"/>
              </a:rPr>
              <a:t>Small-Business-HQ@usace.army.mil</a:t>
            </a:r>
            <a:r>
              <a:rPr lang="en-US" dirty="0"/>
              <a:t> </a:t>
            </a:r>
          </a:p>
        </p:txBody>
      </p:sp>
      <p:sp>
        <p:nvSpPr>
          <p:cNvPr id="6" name="TextBox 5">
            <a:extLst>
              <a:ext uri="{FF2B5EF4-FFF2-40B4-BE49-F238E27FC236}">
                <a16:creationId xmlns:a16="http://schemas.microsoft.com/office/drawing/2014/main" id="{46A5495F-8BF7-1834-B8A2-BCA446FDB3AF}"/>
              </a:ext>
            </a:extLst>
          </p:cNvPr>
          <p:cNvSpPr txBox="1"/>
          <p:nvPr/>
        </p:nvSpPr>
        <p:spPr>
          <a:xfrm>
            <a:off x="6637012" y="1646238"/>
            <a:ext cx="5554988" cy="4524315"/>
          </a:xfrm>
          <a:prstGeom prst="rect">
            <a:avLst/>
          </a:prstGeom>
          <a:noFill/>
        </p:spPr>
        <p:txBody>
          <a:bodyPr wrap="square">
            <a:spAutoFit/>
          </a:bodyPr>
          <a:lstStyle/>
          <a:p>
            <a:r>
              <a:rPr lang="en-US" b="1" u="sng" dirty="0"/>
              <a:t>Government-wide Resources </a:t>
            </a:r>
          </a:p>
          <a:p>
            <a:endParaRPr lang="en-US" b="1" dirty="0"/>
          </a:p>
          <a:p>
            <a:pPr marL="171450" indent="-171450">
              <a:buFont typeface="Arial" panose="020B0604020202020204" pitchFamily="34" charset="0"/>
              <a:buChar char="•"/>
            </a:pPr>
            <a:r>
              <a:rPr lang="en-US" dirty="0">
                <a:hlinkClick r:id="rId8"/>
              </a:rPr>
              <a:t>www.sam.gov</a:t>
            </a:r>
            <a:r>
              <a:rPr lang="en-US" dirty="0"/>
              <a:t>: Official government system for contracting opportunities, registering to do business, wage determinations and contract data</a:t>
            </a:r>
          </a:p>
          <a:p>
            <a:pPr marL="171450" indent="-171450">
              <a:buFont typeface="Arial" panose="020B0604020202020204" pitchFamily="34" charset="0"/>
              <a:buChar char="•"/>
            </a:pPr>
            <a:r>
              <a:rPr lang="en-US" dirty="0">
                <a:hlinkClick r:id="rId9"/>
              </a:rPr>
              <a:t>www.FPDS.gov</a:t>
            </a:r>
            <a:r>
              <a:rPr lang="en-US" dirty="0"/>
              <a:t>: Search any unclassified contract award (DoD data has 90-day delay) </a:t>
            </a:r>
          </a:p>
          <a:p>
            <a:pPr marL="171450" indent="-171450">
              <a:buFont typeface="Arial" panose="020B0604020202020204" pitchFamily="34" charset="0"/>
              <a:buChar char="•"/>
            </a:pPr>
            <a:r>
              <a:rPr lang="en-US" dirty="0">
                <a:hlinkClick r:id="rId10"/>
              </a:rPr>
              <a:t>www.USASpending.gov</a:t>
            </a:r>
            <a:r>
              <a:rPr lang="en-US" dirty="0"/>
              <a:t>: Official open data source of federal spending information </a:t>
            </a:r>
          </a:p>
          <a:p>
            <a:pPr marL="171450" indent="-171450">
              <a:buFont typeface="Arial" panose="020B0604020202020204" pitchFamily="34" charset="0"/>
              <a:buChar char="•"/>
            </a:pPr>
            <a:r>
              <a:rPr lang="en-US" dirty="0">
                <a:hlinkClick r:id="rId11"/>
              </a:rPr>
              <a:t>www.sba.gov</a:t>
            </a:r>
            <a:r>
              <a:rPr lang="en-US" dirty="0"/>
              <a:t>: Small Business Administration website has information regarding small business size standards, small business types and more </a:t>
            </a:r>
          </a:p>
          <a:p>
            <a:pPr marL="171450" indent="-171450">
              <a:buFont typeface="Arial" panose="020B0604020202020204" pitchFamily="34" charset="0"/>
              <a:buChar char="•"/>
            </a:pPr>
            <a:r>
              <a:rPr lang="en-US" dirty="0">
                <a:hlinkClick r:id="rId12"/>
              </a:rPr>
              <a:t>https://www.aptac-us.org/</a:t>
            </a:r>
            <a:r>
              <a:rPr lang="en-US" dirty="0"/>
              <a:t>: Free resource dedicated to help local businesses compete successfully in the government marketplace. (Can also help you register with sam.gov) </a:t>
            </a:r>
          </a:p>
        </p:txBody>
      </p:sp>
    </p:spTree>
    <p:extLst>
      <p:ext uri="{BB962C8B-B14F-4D97-AF65-F5344CB8AC3E}">
        <p14:creationId xmlns:p14="http://schemas.microsoft.com/office/powerpoint/2010/main" val="339736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C3DE-516F-ABE5-C932-87B14176D1DB}"/>
              </a:ext>
            </a:extLst>
          </p:cNvPr>
          <p:cNvSpPr>
            <a:spLocks noGrp="1"/>
          </p:cNvSpPr>
          <p:nvPr>
            <p:ph type="title"/>
          </p:nvPr>
        </p:nvSpPr>
        <p:spPr>
          <a:xfrm>
            <a:off x="2027536" y="510690"/>
            <a:ext cx="9682382" cy="1098225"/>
          </a:xfrm>
        </p:spPr>
        <p:txBody>
          <a:bodyPr/>
          <a:lstStyle/>
          <a:p>
            <a:r>
              <a:rPr lang="en-US" sz="3200" dirty="0"/>
              <a:t>Jacksonville District Office of </a:t>
            </a:r>
            <a:br>
              <a:rPr lang="en-US" sz="3200" dirty="0"/>
            </a:br>
            <a:r>
              <a:rPr lang="en-US" sz="3200" dirty="0"/>
              <a:t>Small Business Programs</a:t>
            </a:r>
          </a:p>
        </p:txBody>
      </p:sp>
      <p:grpSp>
        <p:nvGrpSpPr>
          <p:cNvPr id="5" name="Group 4">
            <a:extLst>
              <a:ext uri="{FF2B5EF4-FFF2-40B4-BE49-F238E27FC236}">
                <a16:creationId xmlns:a16="http://schemas.microsoft.com/office/drawing/2014/main" id="{97C594EE-1069-FFDD-4B5A-E7C58F55EFC0}"/>
              </a:ext>
            </a:extLst>
          </p:cNvPr>
          <p:cNvGrpSpPr/>
          <p:nvPr/>
        </p:nvGrpSpPr>
        <p:grpSpPr>
          <a:xfrm>
            <a:off x="1330766" y="1659884"/>
            <a:ext cx="10605658" cy="4064044"/>
            <a:chOff x="905068" y="1527808"/>
            <a:chExt cx="10605658" cy="4064044"/>
          </a:xfrm>
        </p:grpSpPr>
        <p:pic>
          <p:nvPicPr>
            <p:cNvPr id="6" name="Picture 5">
              <a:extLst>
                <a:ext uri="{FF2B5EF4-FFF2-40B4-BE49-F238E27FC236}">
                  <a16:creationId xmlns:a16="http://schemas.microsoft.com/office/drawing/2014/main" id="{693DE747-F9F2-9CF5-FB7E-BB80B5531591}"/>
                </a:ext>
              </a:extLst>
            </p:cNvPr>
            <p:cNvPicPr>
              <a:picLocks noChangeAspect="1"/>
            </p:cNvPicPr>
            <p:nvPr/>
          </p:nvPicPr>
          <p:blipFill>
            <a:blip r:embed="rId2"/>
            <a:stretch>
              <a:fillRect/>
            </a:stretch>
          </p:blipFill>
          <p:spPr>
            <a:xfrm>
              <a:off x="1574114" y="1527808"/>
              <a:ext cx="1946987" cy="2669920"/>
            </a:xfrm>
            <a:prstGeom prst="rect">
              <a:avLst/>
            </a:prstGeom>
          </p:spPr>
        </p:pic>
        <p:sp>
          <p:nvSpPr>
            <p:cNvPr id="7" name="TextBox 6">
              <a:extLst>
                <a:ext uri="{FF2B5EF4-FFF2-40B4-BE49-F238E27FC236}">
                  <a16:creationId xmlns:a16="http://schemas.microsoft.com/office/drawing/2014/main" id="{0088D704-C322-991E-DE4A-566BAA732F21}"/>
                </a:ext>
              </a:extLst>
            </p:cNvPr>
            <p:cNvSpPr txBox="1"/>
            <p:nvPr/>
          </p:nvSpPr>
          <p:spPr>
            <a:xfrm>
              <a:off x="905068" y="4145302"/>
              <a:ext cx="3853543" cy="1446550"/>
            </a:xfrm>
            <a:prstGeom prst="rect">
              <a:avLst/>
            </a:prstGeom>
            <a:solidFill>
              <a:schemeClr val="accent5">
                <a:lumMod val="20000"/>
                <a:lumOff val="80000"/>
              </a:schemeClr>
            </a:solidFill>
            <a:ln>
              <a:solidFill>
                <a:schemeClr val="accent1"/>
              </a:solidFill>
            </a:ln>
          </p:spPr>
          <p:txBody>
            <a:bodyPr wrap="square" rtlCol="0">
              <a:spAutoFit/>
            </a:bodyPr>
            <a:lstStyle/>
            <a:p>
              <a:pPr algn="ctr"/>
              <a:r>
                <a:rPr lang="en-US" sz="1400" b="1" dirty="0">
                  <a:latin typeface="+mn-lt"/>
                </a:rPr>
                <a:t>Kimberly (Kim) Daniel-Ray</a:t>
              </a:r>
              <a:r>
                <a:rPr lang="en-US" sz="1400" dirty="0">
                  <a:latin typeface="+mn-lt"/>
                </a:rPr>
                <a:t>, </a:t>
              </a:r>
            </a:p>
            <a:p>
              <a:pPr algn="ctr"/>
              <a:r>
                <a:rPr lang="en-US" sz="1400" dirty="0"/>
                <a:t>Chief of </a:t>
              </a:r>
              <a:r>
                <a:rPr lang="en-US" sz="1400" dirty="0">
                  <a:latin typeface="+mn-lt"/>
                </a:rPr>
                <a:t>Small Business Programs</a:t>
              </a:r>
            </a:p>
            <a:p>
              <a:pPr algn="ctr"/>
              <a:r>
                <a:rPr lang="en-US" sz="1400" dirty="0">
                  <a:latin typeface="+mn-lt"/>
                </a:rPr>
                <a:t>USACE, Jacksonville District</a:t>
              </a:r>
            </a:p>
            <a:p>
              <a:pPr algn="ctr"/>
              <a:r>
                <a:rPr lang="en-US" sz="1400" dirty="0">
                  <a:latin typeface="+mn-lt"/>
                </a:rPr>
                <a:t> Mobile: (904) 318-6436</a:t>
              </a:r>
            </a:p>
            <a:p>
              <a:pPr algn="ctr"/>
              <a:r>
                <a:rPr lang="en-US" sz="1400" b="1" dirty="0">
                  <a:latin typeface="+mn-lt"/>
                </a:rPr>
                <a:t>Small Business Email</a:t>
              </a:r>
              <a:r>
                <a:rPr lang="en-US" sz="1400" b="1" dirty="0">
                  <a:highlight>
                    <a:srgbClr val="FFFF00"/>
                  </a:highlight>
                  <a:latin typeface="+mn-lt"/>
                </a:rPr>
                <a:t>: </a:t>
              </a:r>
              <a:r>
                <a:rPr lang="en-US" sz="1400" b="1" dirty="0">
                  <a:highlight>
                    <a:srgbClr val="FFFF00"/>
                  </a:highlight>
                  <a:latin typeface="+mn-lt"/>
                  <a:hlinkClick r:id="rId3">
                    <a:extLst>
                      <a:ext uri="{A12FA001-AC4F-418D-AE19-62706E023703}">
                        <ahyp:hlinkClr xmlns:ahyp="http://schemas.microsoft.com/office/drawing/2018/hyperlinkcolor" val="tx"/>
                      </a:ext>
                    </a:extLst>
                  </a:hlinkClick>
                </a:rPr>
                <a:t>SAJ-SB@usace.army.mil</a:t>
              </a:r>
              <a:r>
                <a:rPr lang="en-US" sz="1400" b="1" dirty="0">
                  <a:highlight>
                    <a:srgbClr val="FFFF00"/>
                  </a:highlight>
                  <a:latin typeface="+mn-lt"/>
                </a:rPr>
                <a:t> </a:t>
              </a:r>
            </a:p>
            <a:p>
              <a:pPr algn="ctr"/>
              <a:endParaRPr lang="en-US" dirty="0">
                <a:latin typeface="+mn-lt"/>
              </a:endParaRPr>
            </a:p>
          </p:txBody>
        </p:sp>
        <p:pic>
          <p:nvPicPr>
            <p:cNvPr id="8" name="Picture 7">
              <a:extLst>
                <a:ext uri="{FF2B5EF4-FFF2-40B4-BE49-F238E27FC236}">
                  <a16:creationId xmlns:a16="http://schemas.microsoft.com/office/drawing/2014/main" id="{1BC121C8-465E-68F7-6606-1C1932515E8D}"/>
                </a:ext>
              </a:extLst>
            </p:cNvPr>
            <p:cNvPicPr>
              <a:picLocks noChangeAspect="1"/>
            </p:cNvPicPr>
            <p:nvPr/>
          </p:nvPicPr>
          <p:blipFill>
            <a:blip r:embed="rId4"/>
            <a:stretch>
              <a:fillRect/>
            </a:stretch>
          </p:blipFill>
          <p:spPr>
            <a:xfrm>
              <a:off x="8644775" y="1566589"/>
              <a:ext cx="1876523" cy="2631139"/>
            </a:xfrm>
            <a:prstGeom prst="rect">
              <a:avLst/>
            </a:prstGeom>
          </p:spPr>
        </p:pic>
        <p:sp>
          <p:nvSpPr>
            <p:cNvPr id="9" name="TextBox 8">
              <a:extLst>
                <a:ext uri="{FF2B5EF4-FFF2-40B4-BE49-F238E27FC236}">
                  <a16:creationId xmlns:a16="http://schemas.microsoft.com/office/drawing/2014/main" id="{460F9DC5-5C13-7B86-A6C5-F3B534EB8CF1}"/>
                </a:ext>
              </a:extLst>
            </p:cNvPr>
            <p:cNvSpPr txBox="1"/>
            <p:nvPr/>
          </p:nvSpPr>
          <p:spPr>
            <a:xfrm>
              <a:off x="7421842" y="4145302"/>
              <a:ext cx="4088884" cy="1384995"/>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1400" b="1" dirty="0">
                  <a:latin typeface="+mn-lt"/>
                </a:rPr>
                <a:t>Alexandria (Alex) Lavey,</a:t>
              </a:r>
              <a:endParaRPr lang="en-US" sz="1400" dirty="0">
                <a:latin typeface="+mn-lt"/>
              </a:endParaRPr>
            </a:p>
            <a:p>
              <a:pPr algn="ctr"/>
              <a:r>
                <a:rPr lang="en-US" sz="1400" dirty="0"/>
                <a:t>Small Business Professional</a:t>
              </a:r>
              <a:endParaRPr lang="en-US" sz="1400" dirty="0">
                <a:latin typeface="+mn-lt"/>
              </a:endParaRPr>
            </a:p>
            <a:p>
              <a:pPr algn="ctr"/>
              <a:r>
                <a:rPr lang="en-US" sz="1400" dirty="0">
                  <a:latin typeface="+mn-lt"/>
                </a:rPr>
                <a:t>USACE, Jacksonville District</a:t>
              </a:r>
            </a:p>
            <a:p>
              <a:pPr algn="ctr"/>
              <a:r>
                <a:rPr lang="en-US" sz="1400" dirty="0">
                  <a:latin typeface="+mn-lt"/>
                </a:rPr>
                <a:t> </a:t>
              </a:r>
              <a:r>
                <a:rPr lang="en-US" sz="1400" dirty="0"/>
                <a:t>Office</a:t>
              </a:r>
              <a:r>
                <a:rPr lang="en-US" sz="1400" dirty="0">
                  <a:latin typeface="+mn-lt"/>
                </a:rPr>
                <a:t> (904) 232-1005</a:t>
              </a:r>
            </a:p>
            <a:p>
              <a:pPr algn="ctr"/>
              <a:r>
                <a:rPr lang="en-US" sz="1400" b="1" dirty="0">
                  <a:latin typeface="+mn-lt"/>
                </a:rPr>
                <a:t>Small Business Email</a:t>
              </a:r>
              <a:r>
                <a:rPr lang="en-US" sz="1400" b="1" dirty="0">
                  <a:highlight>
                    <a:srgbClr val="FFFF00"/>
                  </a:highlight>
                  <a:latin typeface="+mn-lt"/>
                </a:rPr>
                <a:t>: </a:t>
              </a:r>
              <a:r>
                <a:rPr lang="en-US" sz="1400" b="1" dirty="0">
                  <a:highlight>
                    <a:srgbClr val="FFFF00"/>
                  </a:highlight>
                  <a:latin typeface="+mn-lt"/>
                  <a:hlinkClick r:id="rId3">
                    <a:extLst>
                      <a:ext uri="{A12FA001-AC4F-418D-AE19-62706E023703}">
                        <ahyp:hlinkClr xmlns:ahyp="http://schemas.microsoft.com/office/drawing/2018/hyperlinkcolor" val="tx"/>
                      </a:ext>
                    </a:extLst>
                  </a:hlinkClick>
                </a:rPr>
                <a:t>SAJ-SB@usace.army.mil</a:t>
              </a:r>
              <a:r>
                <a:rPr lang="en-US" sz="1400" b="1" dirty="0">
                  <a:highlight>
                    <a:srgbClr val="FFFF00"/>
                  </a:highlight>
                  <a:latin typeface="+mn-lt"/>
                </a:rPr>
                <a:t> </a:t>
              </a:r>
            </a:p>
            <a:p>
              <a:pPr algn="ctr"/>
              <a:endParaRPr lang="en-US" sz="1400" dirty="0">
                <a:latin typeface="+mn-lt"/>
              </a:endParaRPr>
            </a:p>
          </p:txBody>
        </p:sp>
        <p:pic>
          <p:nvPicPr>
            <p:cNvPr id="10" name="Picture 9">
              <a:extLst>
                <a:ext uri="{FF2B5EF4-FFF2-40B4-BE49-F238E27FC236}">
                  <a16:creationId xmlns:a16="http://schemas.microsoft.com/office/drawing/2014/main" id="{0E82741E-C57D-3282-6AAA-3C296D320CBA}"/>
                </a:ext>
              </a:extLst>
            </p:cNvPr>
            <p:cNvPicPr>
              <a:picLocks noChangeAspect="1"/>
            </p:cNvPicPr>
            <p:nvPr/>
          </p:nvPicPr>
          <p:blipFill>
            <a:blip r:embed="rId5"/>
            <a:stretch>
              <a:fillRect/>
            </a:stretch>
          </p:blipFill>
          <p:spPr>
            <a:xfrm>
              <a:off x="5044945" y="1731463"/>
              <a:ext cx="1946987" cy="1869108"/>
            </a:xfrm>
            <a:prstGeom prst="rect">
              <a:avLst/>
            </a:prstGeom>
          </p:spPr>
        </p:pic>
      </p:grpSp>
    </p:spTree>
    <p:extLst>
      <p:ext uri="{BB962C8B-B14F-4D97-AF65-F5344CB8AC3E}">
        <p14:creationId xmlns:p14="http://schemas.microsoft.com/office/powerpoint/2010/main" val="6259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9245-F458-700A-0982-EB62A03AC801}"/>
              </a:ext>
            </a:extLst>
          </p:cNvPr>
          <p:cNvSpPr>
            <a:spLocks noGrp="1"/>
          </p:cNvSpPr>
          <p:nvPr>
            <p:ph type="title"/>
          </p:nvPr>
        </p:nvSpPr>
        <p:spPr/>
        <p:txBody>
          <a:bodyPr/>
          <a:lstStyle/>
          <a:p>
            <a:r>
              <a:rPr lang="en-US" altLang="en-US" dirty="0"/>
              <a:t>Briefing Purpose/Agenda</a:t>
            </a:r>
            <a:endParaRPr lang="en-US" dirty="0"/>
          </a:p>
        </p:txBody>
      </p:sp>
      <p:sp>
        <p:nvSpPr>
          <p:cNvPr id="3" name="Content Placeholder 2">
            <a:extLst>
              <a:ext uri="{FF2B5EF4-FFF2-40B4-BE49-F238E27FC236}">
                <a16:creationId xmlns:a16="http://schemas.microsoft.com/office/drawing/2014/main" id="{243CAB4E-2651-3EA1-43C4-1D6DB73CDAA1}"/>
              </a:ext>
            </a:extLst>
          </p:cNvPr>
          <p:cNvSpPr>
            <a:spLocks noGrp="1"/>
          </p:cNvSpPr>
          <p:nvPr>
            <p:ph idx="1"/>
          </p:nvPr>
        </p:nvSpPr>
        <p:spPr/>
        <p:txBody>
          <a:bodyPr/>
          <a:lstStyle/>
          <a:p>
            <a:pPr marL="342900" indent="-342900">
              <a:lnSpc>
                <a:spcPts val="2600"/>
              </a:lnSpc>
              <a:spcBef>
                <a:spcPts val="1200"/>
              </a:spcBef>
            </a:pPr>
            <a:r>
              <a:rPr lang="en-US" altLang="en-US" dirty="0"/>
              <a:t>Jacksonville District Leadership</a:t>
            </a:r>
          </a:p>
          <a:p>
            <a:pPr marL="342900" indent="-342900">
              <a:lnSpc>
                <a:spcPts val="2600"/>
              </a:lnSpc>
              <a:spcBef>
                <a:spcPts val="1200"/>
              </a:spcBef>
            </a:pPr>
            <a:r>
              <a:rPr lang="en-US" altLang="en-US" dirty="0"/>
              <a:t>Overview of the Jacksonville District Area of Responsibility </a:t>
            </a:r>
          </a:p>
          <a:p>
            <a:pPr marL="342900" indent="-342900">
              <a:lnSpc>
                <a:spcPts val="2600"/>
              </a:lnSpc>
              <a:spcBef>
                <a:spcPts val="1200"/>
              </a:spcBef>
            </a:pPr>
            <a:r>
              <a:rPr lang="en-US" altLang="en-US" dirty="0"/>
              <a:t>Jacksonville District Program Areas</a:t>
            </a:r>
          </a:p>
          <a:p>
            <a:pPr marL="342900" indent="-342900">
              <a:lnSpc>
                <a:spcPts val="2600"/>
              </a:lnSpc>
              <a:spcBef>
                <a:spcPts val="1200"/>
              </a:spcBef>
            </a:pPr>
            <a:r>
              <a:rPr lang="en-US" altLang="en-US" dirty="0"/>
              <a:t>Contracting Opportunities Forecast</a:t>
            </a:r>
          </a:p>
          <a:p>
            <a:pPr marL="342900" indent="-342900">
              <a:lnSpc>
                <a:spcPts val="2600"/>
              </a:lnSpc>
              <a:spcBef>
                <a:spcPts val="1200"/>
              </a:spcBef>
            </a:pPr>
            <a:r>
              <a:rPr lang="en-US" altLang="en-US" dirty="0"/>
              <a:t>Jacksonville District Small Business Office Information &amp; Resources</a:t>
            </a:r>
          </a:p>
          <a:p>
            <a:pPr marL="0" indent="0">
              <a:buNone/>
            </a:pPr>
            <a:endParaRPr lang="en-US" dirty="0"/>
          </a:p>
        </p:txBody>
      </p:sp>
    </p:spTree>
    <p:extLst>
      <p:ext uri="{BB962C8B-B14F-4D97-AF65-F5344CB8AC3E}">
        <p14:creationId xmlns:p14="http://schemas.microsoft.com/office/powerpoint/2010/main" val="247029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AED1-7979-9786-850A-CE6116C8693E}"/>
              </a:ext>
            </a:extLst>
          </p:cNvPr>
          <p:cNvSpPr>
            <a:spLocks noGrp="1"/>
          </p:cNvSpPr>
          <p:nvPr>
            <p:ph type="title"/>
          </p:nvPr>
        </p:nvSpPr>
        <p:spPr/>
        <p:txBody>
          <a:bodyPr/>
          <a:lstStyle/>
          <a:p>
            <a:r>
              <a:rPr lang="en-US" dirty="0"/>
              <a:t>For More Information </a:t>
            </a:r>
          </a:p>
        </p:txBody>
      </p:sp>
      <p:sp>
        <p:nvSpPr>
          <p:cNvPr id="6" name="object 8">
            <a:extLst>
              <a:ext uri="{FF2B5EF4-FFF2-40B4-BE49-F238E27FC236}">
                <a16:creationId xmlns:a16="http://schemas.microsoft.com/office/drawing/2014/main" id="{04448B64-BE77-CDFE-3BD0-6C9468EBCF9E}"/>
              </a:ext>
            </a:extLst>
          </p:cNvPr>
          <p:cNvSpPr txBox="1"/>
          <p:nvPr/>
        </p:nvSpPr>
        <p:spPr>
          <a:xfrm>
            <a:off x="2349889" y="1263284"/>
            <a:ext cx="7167336" cy="5016758"/>
          </a:xfrm>
          <a:prstGeom prst="rect">
            <a:avLst/>
          </a:prstGeom>
        </p:spPr>
        <p:txBody>
          <a:bodyPr vert="horz" wrap="square" lIns="0" tIns="12700" rIns="0" bIns="0" rtlCol="0">
            <a:spAutoFit/>
          </a:bodyPr>
          <a:lstStyle/>
          <a:p>
            <a:pPr marL="104775" marR="0" lvl="0" indent="0" algn="ctr" defTabSz="914400" rtl="0" eaLnBrk="1" fontAlgn="auto" latinLnBrk="0" hangingPunct="1">
              <a:spcBef>
                <a:spcPts val="100"/>
              </a:spcBef>
              <a:spcAft>
                <a:spcPts val="0"/>
              </a:spcAft>
              <a:buClrTx/>
              <a:buSzTx/>
              <a:buFontTx/>
              <a:buNone/>
              <a:tabLst/>
              <a:defRPr/>
            </a:pPr>
            <a:endParaRPr kumimoji="0" lang="en-US" sz="2050" b="1" i="0" u="none" strike="noStrike" kern="1200" cap="none" spc="0" normalizeH="0" baseline="0" noProof="0" dirty="0">
              <a:ln>
                <a:noFill/>
              </a:ln>
              <a:solidFill>
                <a:srgbClr val="3C6C82"/>
              </a:solidFill>
              <a:effectLst/>
              <a:uLnTx/>
              <a:uFillTx/>
              <a:latin typeface="Arial"/>
              <a:ea typeface="+mn-ea"/>
              <a:cs typeface="Arial"/>
            </a:endParaRPr>
          </a:p>
          <a:p>
            <a:pPr marL="104775" marR="0" lvl="0" indent="0" algn="ctr" defTabSz="914400" rtl="0" eaLnBrk="1" fontAlgn="auto" latinLnBrk="0" hangingPunct="1">
              <a:spcBef>
                <a:spcPts val="100"/>
              </a:spcBef>
              <a:spcAft>
                <a:spcPts val="0"/>
              </a:spcAft>
              <a:buClrTx/>
              <a:buSzTx/>
              <a:buFontTx/>
              <a:buNone/>
              <a:tabLst/>
              <a:defRPr/>
            </a:pPr>
            <a:r>
              <a:rPr kumimoji="0" sz="2050" b="1" i="0" u="none" strike="noStrike" kern="1200" cap="none" spc="0" normalizeH="0" baseline="0" noProof="0" dirty="0">
                <a:ln>
                  <a:noFill/>
                </a:ln>
                <a:effectLst/>
                <a:uLnTx/>
                <a:uFillTx/>
                <a:latin typeface="Arial"/>
                <a:ea typeface="+mn-ea"/>
                <a:cs typeface="Arial"/>
              </a:rPr>
              <a:t>U.S.</a:t>
            </a:r>
            <a:r>
              <a:rPr kumimoji="0" sz="2050" b="1" i="0" u="none" strike="noStrike" kern="1200" cap="none" spc="-114" normalizeH="0" baseline="0" noProof="0" dirty="0">
                <a:ln>
                  <a:noFill/>
                </a:ln>
                <a:effectLst/>
                <a:uLnTx/>
                <a:uFillTx/>
                <a:latin typeface="Arial"/>
                <a:ea typeface="+mn-ea"/>
                <a:cs typeface="Arial"/>
              </a:rPr>
              <a:t> </a:t>
            </a:r>
            <a:r>
              <a:rPr kumimoji="0" sz="2050" b="1" i="0" u="none" strike="noStrike" kern="1200" cap="none" spc="0" normalizeH="0" baseline="0" noProof="0" dirty="0">
                <a:ln>
                  <a:noFill/>
                </a:ln>
                <a:effectLst/>
                <a:uLnTx/>
                <a:uFillTx/>
                <a:latin typeface="Arial"/>
                <a:ea typeface="+mn-ea"/>
                <a:cs typeface="Arial"/>
              </a:rPr>
              <a:t>Army</a:t>
            </a:r>
            <a:r>
              <a:rPr kumimoji="0" sz="2050" b="1" i="0" u="none" strike="noStrike" kern="1200" cap="none" spc="-35" normalizeH="0" baseline="0" noProof="0" dirty="0">
                <a:ln>
                  <a:noFill/>
                </a:ln>
                <a:effectLst/>
                <a:uLnTx/>
                <a:uFillTx/>
                <a:latin typeface="Arial"/>
                <a:ea typeface="+mn-ea"/>
                <a:cs typeface="Arial"/>
              </a:rPr>
              <a:t> </a:t>
            </a:r>
            <a:r>
              <a:rPr kumimoji="0" sz="2050" b="1" i="0" u="none" strike="noStrike" kern="1200" cap="none" spc="0" normalizeH="0" baseline="0" noProof="0" dirty="0">
                <a:ln>
                  <a:noFill/>
                </a:ln>
                <a:effectLst/>
                <a:uLnTx/>
                <a:uFillTx/>
                <a:latin typeface="Arial"/>
                <a:ea typeface="+mn-ea"/>
                <a:cs typeface="Arial"/>
              </a:rPr>
              <a:t>Corps</a:t>
            </a:r>
            <a:r>
              <a:rPr kumimoji="0" sz="2050" b="1" i="0" u="none" strike="noStrike" kern="1200" cap="none" spc="-50" normalizeH="0" baseline="0" noProof="0" dirty="0">
                <a:ln>
                  <a:noFill/>
                </a:ln>
                <a:effectLst/>
                <a:uLnTx/>
                <a:uFillTx/>
                <a:latin typeface="Arial"/>
                <a:ea typeface="+mn-ea"/>
                <a:cs typeface="Arial"/>
              </a:rPr>
              <a:t> </a:t>
            </a:r>
            <a:r>
              <a:rPr kumimoji="0" sz="2050" b="1" i="0" u="none" strike="noStrike" kern="1200" cap="none" spc="0" normalizeH="0" baseline="0" noProof="0" dirty="0">
                <a:ln>
                  <a:noFill/>
                </a:ln>
                <a:effectLst/>
                <a:uLnTx/>
                <a:uFillTx/>
                <a:latin typeface="Arial"/>
                <a:ea typeface="+mn-ea"/>
                <a:cs typeface="Arial"/>
              </a:rPr>
              <a:t>of</a:t>
            </a:r>
            <a:r>
              <a:rPr kumimoji="0" sz="2050" b="1" i="0" u="none" strike="noStrike" kern="1200" cap="none" spc="-15" normalizeH="0" baseline="0" noProof="0" dirty="0">
                <a:ln>
                  <a:noFill/>
                </a:ln>
                <a:effectLst/>
                <a:uLnTx/>
                <a:uFillTx/>
                <a:latin typeface="Arial"/>
                <a:ea typeface="+mn-ea"/>
                <a:cs typeface="Arial"/>
              </a:rPr>
              <a:t> </a:t>
            </a:r>
            <a:r>
              <a:rPr kumimoji="0" sz="2050" b="1" i="0" u="none" strike="noStrike" kern="1200" cap="none" spc="0" normalizeH="0" baseline="0" noProof="0" dirty="0">
                <a:ln>
                  <a:noFill/>
                </a:ln>
                <a:effectLst/>
                <a:uLnTx/>
                <a:uFillTx/>
                <a:latin typeface="Arial"/>
                <a:ea typeface="+mn-ea"/>
                <a:cs typeface="Arial"/>
              </a:rPr>
              <a:t>Engineers</a:t>
            </a:r>
            <a:r>
              <a:rPr kumimoji="0" sz="2050" b="1" i="0" u="none" strike="noStrike" kern="1200" cap="none" spc="-60" normalizeH="0" baseline="0" noProof="0" dirty="0">
                <a:ln>
                  <a:noFill/>
                </a:ln>
                <a:effectLst/>
                <a:uLnTx/>
                <a:uFillTx/>
                <a:latin typeface="Arial"/>
                <a:ea typeface="+mn-ea"/>
                <a:cs typeface="Arial"/>
              </a:rPr>
              <a:t> </a:t>
            </a:r>
            <a:r>
              <a:rPr kumimoji="0" sz="2050" b="1" i="0" u="none" strike="noStrike" kern="1200" cap="none" spc="0" normalizeH="0" baseline="0" noProof="0" dirty="0">
                <a:ln>
                  <a:noFill/>
                </a:ln>
                <a:effectLst/>
                <a:uLnTx/>
                <a:uFillTx/>
                <a:latin typeface="Arial"/>
                <a:ea typeface="+mn-ea"/>
                <a:cs typeface="Arial"/>
              </a:rPr>
              <a:t>|</a:t>
            </a:r>
            <a:r>
              <a:rPr kumimoji="0" sz="2050" b="1" i="0" u="none" strike="noStrike" kern="1200" cap="none" spc="-25" normalizeH="0" baseline="0" noProof="0" dirty="0">
                <a:ln>
                  <a:noFill/>
                </a:ln>
                <a:effectLst/>
                <a:uLnTx/>
                <a:uFillTx/>
                <a:latin typeface="Arial"/>
                <a:ea typeface="+mn-ea"/>
                <a:cs typeface="Arial"/>
              </a:rPr>
              <a:t> </a:t>
            </a:r>
            <a:r>
              <a:rPr kumimoji="0" sz="2050" b="1" i="0" u="none" strike="noStrike" kern="1200" cap="none" spc="0" normalizeH="0" baseline="0" noProof="0" dirty="0">
                <a:ln>
                  <a:noFill/>
                </a:ln>
                <a:effectLst/>
                <a:uLnTx/>
                <a:uFillTx/>
                <a:latin typeface="Arial"/>
                <a:ea typeface="+mn-ea"/>
                <a:cs typeface="Arial"/>
              </a:rPr>
              <a:t>Jacksonville</a:t>
            </a:r>
            <a:r>
              <a:rPr kumimoji="0" sz="2050" b="1" i="0" u="none" strike="noStrike" kern="1200" cap="none" spc="-35" normalizeH="0" baseline="0" noProof="0" dirty="0">
                <a:ln>
                  <a:noFill/>
                </a:ln>
                <a:effectLst/>
                <a:uLnTx/>
                <a:uFillTx/>
                <a:latin typeface="Arial"/>
                <a:ea typeface="+mn-ea"/>
                <a:cs typeface="Arial"/>
              </a:rPr>
              <a:t> </a:t>
            </a:r>
            <a:r>
              <a:rPr kumimoji="0" sz="2050" b="1" i="0" u="none" strike="noStrike" kern="1200" cap="none" spc="-10" normalizeH="0" baseline="0" noProof="0" dirty="0">
                <a:ln>
                  <a:noFill/>
                </a:ln>
                <a:effectLst/>
                <a:uLnTx/>
                <a:uFillTx/>
                <a:latin typeface="Arial"/>
                <a:ea typeface="+mn-ea"/>
                <a:cs typeface="Arial"/>
              </a:rPr>
              <a:t>District</a:t>
            </a:r>
            <a:endParaRPr lang="en-US" sz="2050" dirty="0">
              <a:latin typeface="Arial"/>
              <a:cs typeface="Arial"/>
            </a:endParaRPr>
          </a:p>
          <a:p>
            <a:pPr marL="104775" marR="0" lvl="0" indent="0" algn="ctr" defTabSz="914400" rtl="0" eaLnBrk="1" fontAlgn="auto" latinLnBrk="0" hangingPunct="1">
              <a:spcBef>
                <a:spcPts val="100"/>
              </a:spcBef>
              <a:spcAft>
                <a:spcPts val="0"/>
              </a:spcAft>
              <a:buClrTx/>
              <a:buSzTx/>
              <a:buFontTx/>
              <a:buNone/>
              <a:tabLst/>
              <a:defRPr/>
            </a:pPr>
            <a:r>
              <a:rPr kumimoji="0" sz="2000" b="1" i="0" u="sng" strike="noStrike" kern="1200" cap="none" spc="-10" normalizeH="0" baseline="0" noProof="0" dirty="0">
                <a:ln>
                  <a:noFill/>
                </a:ln>
                <a:solidFill>
                  <a:srgbClr val="3C6682"/>
                </a:solidFill>
                <a:effectLst/>
                <a:uLnTx/>
                <a:uFill>
                  <a:solidFill>
                    <a:srgbClr val="3C6682"/>
                  </a:solidFill>
                </a:uFill>
                <a:latin typeface="Arial"/>
                <a:ea typeface="+mn-ea"/>
                <a:cs typeface="Arial"/>
                <a:hlinkClick r:id="rId2"/>
              </a:rPr>
              <a:t>http://www.saj.usace.army.mil/</a:t>
            </a:r>
            <a:r>
              <a:rPr kumimoji="0" sz="2000" b="1" i="0" u="none" strike="noStrike" kern="1200" cap="none" spc="-10" normalizeH="0" baseline="0" noProof="0" dirty="0">
                <a:ln>
                  <a:noFill/>
                </a:ln>
                <a:solidFill>
                  <a:srgbClr val="3C6682"/>
                </a:solidFill>
                <a:effectLst/>
                <a:uLnTx/>
                <a:uFillTx/>
                <a:latin typeface="Arial"/>
                <a:ea typeface="+mn-ea"/>
                <a:cs typeface="Arial"/>
              </a:rPr>
              <a:t> </a:t>
            </a:r>
            <a:endParaRPr kumimoji="0" lang="en-US" sz="2000" b="1" i="0" u="none" strike="noStrike" kern="1200" cap="none" spc="-10" normalizeH="0" baseline="0" noProof="0" dirty="0">
              <a:ln>
                <a:noFill/>
              </a:ln>
              <a:solidFill>
                <a:srgbClr val="3C6682"/>
              </a:solidFill>
              <a:effectLst/>
              <a:uLnTx/>
              <a:uFillTx/>
              <a:latin typeface="Arial"/>
              <a:ea typeface="+mn-ea"/>
              <a:cs typeface="Arial"/>
            </a:endParaRPr>
          </a:p>
          <a:p>
            <a:pPr marL="104775" marR="0" lvl="0" indent="0" algn="ctr" defTabSz="914400" rtl="0" eaLnBrk="1" fontAlgn="auto" latinLnBrk="0" hangingPunct="1">
              <a:spcBef>
                <a:spcPts val="100"/>
              </a:spcBef>
              <a:spcAft>
                <a:spcPts val="0"/>
              </a:spcAft>
              <a:buClrTx/>
              <a:buSzTx/>
              <a:buFontTx/>
              <a:buNone/>
              <a:tabLst/>
              <a:defRPr/>
            </a:pPr>
            <a:endParaRPr kumimoji="0" lang="en-US" sz="2000" b="1" i="0" u="none" strike="noStrike" kern="1200" cap="none" spc="-10" normalizeH="0" baseline="0" noProof="0" dirty="0">
              <a:ln>
                <a:noFill/>
              </a:ln>
              <a:solidFill>
                <a:srgbClr val="3C6682"/>
              </a:solidFill>
              <a:effectLst/>
              <a:uLnTx/>
              <a:uFillTx/>
              <a:latin typeface="Arial"/>
              <a:ea typeface="+mn-ea"/>
              <a:cs typeface="Arial"/>
            </a:endParaRPr>
          </a:p>
          <a:p>
            <a:pPr marL="104775" marR="0" lvl="0" indent="0" algn="ctr" defTabSz="914400" rtl="0" eaLnBrk="1" fontAlgn="auto" latinLnBrk="0" hangingPunct="1">
              <a:spcBef>
                <a:spcPts val="100"/>
              </a:spcBef>
              <a:spcAft>
                <a:spcPts val="0"/>
              </a:spcAft>
              <a:buClrTx/>
              <a:buSzTx/>
              <a:buFontTx/>
              <a:buNone/>
              <a:tabLst/>
              <a:defRPr/>
            </a:pPr>
            <a:r>
              <a:rPr kumimoji="0" sz="2000" b="1" i="0" u="none" strike="noStrike" kern="1200" cap="none" spc="-10" normalizeH="0" baseline="0" noProof="0" dirty="0">
                <a:ln>
                  <a:noFill/>
                </a:ln>
                <a:solidFill>
                  <a:srgbClr val="221F20"/>
                </a:solidFill>
                <a:effectLst/>
                <a:uLnTx/>
                <a:uFillTx/>
                <a:latin typeface="Arial"/>
                <a:ea typeface="+mn-ea"/>
                <a:cs typeface="Arial"/>
              </a:rPr>
              <a:t>Office</a:t>
            </a:r>
            <a:r>
              <a:rPr kumimoji="0" sz="2000" b="1" i="0" u="none" strike="noStrike" kern="1200" cap="none" spc="-135" normalizeH="0" baseline="0" noProof="0" dirty="0">
                <a:ln>
                  <a:noFill/>
                </a:ln>
                <a:solidFill>
                  <a:srgbClr val="221F20"/>
                </a:solidFill>
                <a:effectLst/>
                <a:uLnTx/>
                <a:uFillTx/>
                <a:latin typeface="Arial"/>
                <a:ea typeface="+mn-ea"/>
                <a:cs typeface="Arial"/>
              </a:rPr>
              <a:t> </a:t>
            </a:r>
            <a:r>
              <a:rPr kumimoji="0" sz="2000" b="1" i="0" u="none" strike="noStrike" kern="1200" cap="none" spc="0" normalizeH="0" baseline="0" noProof="0" dirty="0">
                <a:ln>
                  <a:noFill/>
                </a:ln>
                <a:solidFill>
                  <a:srgbClr val="221F20"/>
                </a:solidFill>
                <a:effectLst/>
                <a:uLnTx/>
                <a:uFillTx/>
                <a:latin typeface="Arial"/>
                <a:ea typeface="+mn-ea"/>
                <a:cs typeface="Arial"/>
              </a:rPr>
              <a:t>of</a:t>
            </a:r>
            <a:r>
              <a:rPr kumimoji="0" sz="2000" b="1" i="0" u="none" strike="noStrike" kern="1200" cap="none" spc="-100" normalizeH="0" baseline="0" noProof="0" dirty="0">
                <a:ln>
                  <a:noFill/>
                </a:ln>
                <a:solidFill>
                  <a:srgbClr val="221F20"/>
                </a:solidFill>
                <a:effectLst/>
                <a:uLnTx/>
                <a:uFillTx/>
                <a:latin typeface="Arial"/>
                <a:ea typeface="+mn-ea"/>
                <a:cs typeface="Arial"/>
              </a:rPr>
              <a:t> </a:t>
            </a:r>
            <a:r>
              <a:rPr kumimoji="0" sz="2000" b="1" i="0" u="none" strike="noStrike" kern="1200" cap="none" spc="0" normalizeH="0" baseline="0" noProof="0" dirty="0">
                <a:ln>
                  <a:noFill/>
                </a:ln>
                <a:solidFill>
                  <a:srgbClr val="221F20"/>
                </a:solidFill>
                <a:effectLst/>
                <a:uLnTx/>
                <a:uFillTx/>
                <a:latin typeface="Arial"/>
                <a:ea typeface="+mn-ea"/>
                <a:cs typeface="Arial"/>
              </a:rPr>
              <a:t>Small</a:t>
            </a:r>
            <a:r>
              <a:rPr lang="en-US" sz="2000" b="1" spc="-114" dirty="0">
                <a:solidFill>
                  <a:srgbClr val="221F20"/>
                </a:solidFill>
                <a:latin typeface="Arial"/>
                <a:cs typeface="Arial"/>
              </a:rPr>
              <a:t> </a:t>
            </a:r>
            <a:r>
              <a:rPr kumimoji="0" sz="2000" b="1" i="0" u="none" strike="noStrike" kern="1200" cap="none" spc="0" normalizeH="0" baseline="0" noProof="0" dirty="0">
                <a:ln>
                  <a:noFill/>
                </a:ln>
                <a:solidFill>
                  <a:srgbClr val="221F20"/>
                </a:solidFill>
                <a:effectLst/>
                <a:uLnTx/>
                <a:uFillTx/>
                <a:latin typeface="Arial"/>
                <a:ea typeface="+mn-ea"/>
                <a:cs typeface="Arial"/>
              </a:rPr>
              <a:t>Business</a:t>
            </a:r>
            <a:r>
              <a:rPr kumimoji="0" sz="2000" b="1" i="0" u="none" strike="noStrike" kern="1200" cap="none" spc="-90" normalizeH="0" baseline="0" noProof="0" dirty="0">
                <a:ln>
                  <a:noFill/>
                </a:ln>
                <a:solidFill>
                  <a:srgbClr val="221F20"/>
                </a:solidFill>
                <a:effectLst/>
                <a:uLnTx/>
                <a:uFillTx/>
                <a:latin typeface="Arial"/>
                <a:ea typeface="+mn-ea"/>
                <a:cs typeface="Arial"/>
              </a:rPr>
              <a:t> </a:t>
            </a:r>
            <a:r>
              <a:rPr kumimoji="0" sz="2000" b="1" i="0" u="none" strike="noStrike" kern="1200" cap="none" spc="-10" normalizeH="0" baseline="0" noProof="0" dirty="0">
                <a:ln>
                  <a:noFill/>
                </a:ln>
                <a:solidFill>
                  <a:srgbClr val="221F20"/>
                </a:solidFill>
                <a:effectLst/>
                <a:uLnTx/>
                <a:uFillTx/>
                <a:latin typeface="Arial"/>
                <a:ea typeface="+mn-ea"/>
                <a:cs typeface="Arial"/>
              </a:rPr>
              <a:t>Programs</a:t>
            </a:r>
            <a:r>
              <a:rPr lang="en-US" sz="2000" dirty="0">
                <a:solidFill>
                  <a:srgbClr val="221F20"/>
                </a:solidFill>
                <a:latin typeface="Arial"/>
                <a:cs typeface="Arial"/>
              </a:rPr>
              <a:t> </a:t>
            </a:r>
          </a:p>
          <a:p>
            <a:pPr marL="104775" lvl="0" algn="ctr">
              <a:spcBef>
                <a:spcPts val="100"/>
              </a:spcBef>
              <a:defRPr/>
            </a:pPr>
            <a:r>
              <a:rPr lang="en-US" sz="2000" b="1" dirty="0">
                <a:highlight>
                  <a:srgbClr val="FFFF00"/>
                </a:highlight>
                <a:hlinkClick r:id="rId3">
                  <a:extLst>
                    <a:ext uri="{A12FA001-AC4F-418D-AE19-62706E023703}">
                      <ahyp:hlinkClr xmlns:ahyp="http://schemas.microsoft.com/office/drawing/2018/hyperlinkcolor" val="tx"/>
                    </a:ext>
                  </a:extLst>
                </a:hlinkClick>
              </a:rPr>
              <a:t>SAJ-SB@usace.army.mil</a:t>
            </a:r>
            <a:endParaRPr kumimoji="0" sz="2000" b="0" i="0" u="none" strike="noStrike" kern="1200" cap="none" spc="0" normalizeH="0" baseline="0" noProof="0" dirty="0">
              <a:ln>
                <a:noFill/>
              </a:ln>
              <a:solidFill>
                <a:srgbClr val="221F20"/>
              </a:solidFill>
              <a:effectLst/>
              <a:uLnTx/>
              <a:uFillTx/>
              <a:latin typeface="Arial"/>
              <a:ea typeface="+mn-ea"/>
              <a:cs typeface="Arial"/>
            </a:endParaRPr>
          </a:p>
          <a:p>
            <a:pPr marL="676275" marR="81280" lvl="0" indent="-664210" algn="ctr" defTabSz="914400" rtl="0" eaLnBrk="1" fontAlgn="auto" latinLnBrk="0" hangingPunct="1">
              <a:spcBef>
                <a:spcPts val="1600"/>
              </a:spcBef>
              <a:spcAft>
                <a:spcPts val="0"/>
              </a:spcAft>
              <a:buClrTx/>
              <a:buSzTx/>
              <a:buFontTx/>
              <a:buNone/>
              <a:tabLst/>
              <a:defRPr/>
            </a:pPr>
            <a:r>
              <a:rPr kumimoji="0" sz="2000" b="1" i="0" u="none" strike="noStrike" kern="1200" cap="none" spc="0" normalizeH="0" baseline="0" noProof="0" dirty="0">
                <a:ln>
                  <a:noFill/>
                </a:ln>
                <a:solidFill>
                  <a:srgbClr val="221F20"/>
                </a:solidFill>
                <a:effectLst/>
                <a:uLnTx/>
                <a:uFillTx/>
                <a:latin typeface="Arial"/>
                <a:ea typeface="+mn-ea"/>
                <a:cs typeface="Arial"/>
              </a:rPr>
              <a:t>On</a:t>
            </a:r>
            <a:r>
              <a:rPr kumimoji="0" sz="2000" b="1" i="0" u="none" strike="noStrike" kern="1200" cap="none" spc="-100" normalizeH="0" baseline="0" noProof="0" dirty="0">
                <a:ln>
                  <a:noFill/>
                </a:ln>
                <a:solidFill>
                  <a:srgbClr val="221F20"/>
                </a:solidFill>
                <a:effectLst/>
                <a:uLnTx/>
                <a:uFillTx/>
                <a:latin typeface="Arial"/>
                <a:ea typeface="+mn-ea"/>
                <a:cs typeface="Arial"/>
              </a:rPr>
              <a:t> </a:t>
            </a:r>
            <a:r>
              <a:rPr kumimoji="0" sz="2000" b="1" i="0" u="none" strike="noStrike" kern="1200" cap="none" spc="0" normalizeH="0" baseline="0" noProof="0" dirty="0">
                <a:ln>
                  <a:noFill/>
                </a:ln>
                <a:solidFill>
                  <a:srgbClr val="221F20"/>
                </a:solidFill>
                <a:effectLst/>
                <a:uLnTx/>
                <a:uFillTx/>
                <a:latin typeface="Arial"/>
                <a:ea typeface="+mn-ea"/>
                <a:cs typeface="Arial"/>
              </a:rPr>
              <a:t>Facebook</a:t>
            </a:r>
            <a:r>
              <a:rPr kumimoji="0" sz="2000" b="1" i="0" u="none" strike="noStrike" kern="1200" cap="none" spc="-90" normalizeH="0" baseline="0" noProof="0" dirty="0">
                <a:ln>
                  <a:noFill/>
                </a:ln>
                <a:solidFill>
                  <a:srgbClr val="221F20"/>
                </a:solidFill>
                <a:effectLst/>
                <a:uLnTx/>
                <a:uFillTx/>
                <a:latin typeface="Arial"/>
                <a:ea typeface="+mn-ea"/>
                <a:cs typeface="Arial"/>
              </a:rPr>
              <a:t> </a:t>
            </a:r>
            <a:r>
              <a:rPr kumimoji="0" sz="2000" b="1" i="0" u="sng" strike="noStrike" kern="1200" cap="none" spc="-20" normalizeH="0" baseline="0" noProof="0" dirty="0">
                <a:ln>
                  <a:noFill/>
                </a:ln>
                <a:solidFill>
                  <a:srgbClr val="3C6682"/>
                </a:solidFill>
                <a:effectLst/>
                <a:uLnTx/>
                <a:uFill>
                  <a:solidFill>
                    <a:srgbClr val="3C6682"/>
                  </a:solidFill>
                </a:uFill>
                <a:latin typeface="Arial"/>
                <a:ea typeface="+mn-ea"/>
                <a:cs typeface="Arial"/>
                <a:hlinkClick r:id="rId4"/>
              </a:rPr>
              <a:t>www.facebook.com/JacksonvilleDistrict</a:t>
            </a:r>
            <a:r>
              <a:rPr kumimoji="0" sz="2000" b="1" i="0" u="none" strike="noStrike" kern="1200" cap="none" spc="-20" normalizeH="0" baseline="0" noProof="0" dirty="0">
                <a:ln>
                  <a:noFill/>
                </a:ln>
                <a:solidFill>
                  <a:srgbClr val="3C6682"/>
                </a:solidFill>
                <a:effectLst/>
                <a:uLnTx/>
                <a:uFillTx/>
                <a:latin typeface="Arial"/>
                <a:ea typeface="+mn-ea"/>
                <a:cs typeface="Arial"/>
              </a:rPr>
              <a:t> </a:t>
            </a:r>
            <a:endParaRPr kumimoji="0" lang="en-US" sz="2000" b="1" i="0" u="none" strike="noStrike" kern="1200" cap="none" spc="-20" normalizeH="0" baseline="0" noProof="0" dirty="0">
              <a:ln>
                <a:noFill/>
              </a:ln>
              <a:solidFill>
                <a:srgbClr val="3C6682"/>
              </a:solidFill>
              <a:effectLst/>
              <a:uLnTx/>
              <a:uFillTx/>
              <a:latin typeface="Arial"/>
              <a:ea typeface="+mn-ea"/>
              <a:cs typeface="Arial"/>
            </a:endParaRPr>
          </a:p>
          <a:p>
            <a:pPr marL="676275" marR="81280" lvl="0" indent="-664210" algn="ctr" defTabSz="914400" rtl="0" eaLnBrk="1" fontAlgn="auto" latinLnBrk="0" hangingPunct="1">
              <a:spcBef>
                <a:spcPts val="1600"/>
              </a:spcBef>
              <a:spcAft>
                <a:spcPts val="0"/>
              </a:spcAft>
              <a:buClrTx/>
              <a:buSzTx/>
              <a:buFontTx/>
              <a:buNone/>
              <a:tabLst/>
              <a:defRPr/>
            </a:pPr>
            <a:r>
              <a:rPr kumimoji="0" sz="2000" b="1" i="0" u="none" strike="noStrike" kern="1200" cap="none" spc="0" normalizeH="0" baseline="0" noProof="0" dirty="0">
                <a:ln>
                  <a:noFill/>
                </a:ln>
                <a:solidFill>
                  <a:srgbClr val="221F20"/>
                </a:solidFill>
                <a:effectLst/>
                <a:uLnTx/>
                <a:uFillTx/>
                <a:latin typeface="Arial"/>
                <a:ea typeface="+mn-ea"/>
                <a:cs typeface="Arial"/>
              </a:rPr>
              <a:t>On</a:t>
            </a:r>
            <a:r>
              <a:rPr kumimoji="0" lang="en-US" sz="2000" b="1" i="0" u="none" strike="noStrike" kern="1200" cap="none" spc="0" normalizeH="0" baseline="0" noProof="0" dirty="0">
                <a:ln>
                  <a:noFill/>
                </a:ln>
                <a:solidFill>
                  <a:srgbClr val="221F20"/>
                </a:solidFill>
                <a:effectLst/>
                <a:uLnTx/>
                <a:uFillTx/>
                <a:latin typeface="Arial"/>
                <a:ea typeface="+mn-ea"/>
                <a:cs typeface="Arial"/>
              </a:rPr>
              <a:t> </a:t>
            </a:r>
            <a:r>
              <a:rPr kumimoji="0" sz="2000" b="1" i="0" u="none" strike="noStrike" kern="1200" cap="none" spc="-40" normalizeH="0" baseline="0" noProof="0" dirty="0">
                <a:ln>
                  <a:noFill/>
                </a:ln>
                <a:solidFill>
                  <a:srgbClr val="221F20"/>
                </a:solidFill>
                <a:effectLst/>
                <a:uLnTx/>
                <a:uFillTx/>
                <a:latin typeface="Arial"/>
                <a:ea typeface="+mn-ea"/>
                <a:cs typeface="Arial"/>
              </a:rPr>
              <a:t>YouTube!</a:t>
            </a:r>
            <a:r>
              <a:rPr kumimoji="0" sz="2000" b="1" i="0" u="none" strike="noStrike" kern="1200" cap="none" spc="-105" normalizeH="0" baseline="0" noProof="0" dirty="0">
                <a:ln>
                  <a:noFill/>
                </a:ln>
                <a:solidFill>
                  <a:srgbClr val="221F20"/>
                </a:solidFill>
                <a:effectLst/>
                <a:uLnTx/>
                <a:uFillTx/>
                <a:latin typeface="Arial"/>
                <a:ea typeface="+mn-ea"/>
                <a:cs typeface="Arial"/>
              </a:rPr>
              <a:t> </a:t>
            </a:r>
            <a:r>
              <a:rPr kumimoji="0" sz="2000" b="1" i="0" u="sng" strike="noStrike" kern="1200" cap="none" spc="-10" normalizeH="0" baseline="0" noProof="0" dirty="0">
                <a:ln>
                  <a:noFill/>
                </a:ln>
                <a:solidFill>
                  <a:srgbClr val="3C6682"/>
                </a:solidFill>
                <a:effectLst/>
                <a:uLnTx/>
                <a:uFill>
                  <a:solidFill>
                    <a:srgbClr val="3C6682"/>
                  </a:solidFill>
                </a:uFill>
                <a:latin typeface="Arial"/>
                <a:ea typeface="+mn-ea"/>
                <a:cs typeface="Arial"/>
                <a:hlinkClick r:id="rId5"/>
              </a:rPr>
              <a:t>www.youtube.com/JaxStrong</a:t>
            </a:r>
            <a:endParaRPr lang="en-US" sz="2000" dirty="0">
              <a:solidFill>
                <a:srgbClr val="221F20"/>
              </a:solidFill>
              <a:latin typeface="Arial"/>
              <a:cs typeface="Arial"/>
            </a:endParaRPr>
          </a:p>
          <a:p>
            <a:pPr marL="676275" marR="81280" lvl="0" indent="-664210" algn="ctr" defTabSz="914400" rtl="0" eaLnBrk="1" fontAlgn="auto" latinLnBrk="0" hangingPunct="1">
              <a:spcBef>
                <a:spcPts val="1600"/>
              </a:spcBef>
              <a:spcAft>
                <a:spcPts val="0"/>
              </a:spcAft>
              <a:buClrTx/>
              <a:buSzTx/>
              <a:buFontTx/>
              <a:buNone/>
              <a:tabLst/>
              <a:defRPr/>
            </a:pPr>
            <a:r>
              <a:rPr kumimoji="0" sz="2000" b="1" i="0" u="none" strike="noStrike" kern="1200" cap="none" spc="0" normalizeH="0" baseline="0" noProof="0" dirty="0">
                <a:ln>
                  <a:noFill/>
                </a:ln>
                <a:solidFill>
                  <a:srgbClr val="221F20"/>
                </a:solidFill>
                <a:effectLst/>
                <a:uLnTx/>
                <a:uFillTx/>
                <a:latin typeface="Arial"/>
                <a:ea typeface="+mn-ea"/>
                <a:cs typeface="Arial"/>
              </a:rPr>
              <a:t>On</a:t>
            </a:r>
            <a:r>
              <a:rPr kumimoji="0" sz="2000" b="1" i="0" u="none" strike="noStrike" kern="1200" cap="none" spc="-65" normalizeH="0" baseline="0" noProof="0" dirty="0">
                <a:ln>
                  <a:noFill/>
                </a:ln>
                <a:solidFill>
                  <a:srgbClr val="221F20"/>
                </a:solidFill>
                <a:effectLst/>
                <a:uLnTx/>
                <a:uFillTx/>
                <a:latin typeface="Arial"/>
                <a:ea typeface="+mn-ea"/>
                <a:cs typeface="Arial"/>
              </a:rPr>
              <a:t> </a:t>
            </a:r>
            <a:r>
              <a:rPr kumimoji="0" sz="2000" b="1" i="0" u="none" strike="noStrike" kern="1200" cap="none" spc="-25" normalizeH="0" baseline="0" noProof="0" dirty="0">
                <a:ln>
                  <a:noFill/>
                </a:ln>
                <a:solidFill>
                  <a:srgbClr val="221F20"/>
                </a:solidFill>
                <a:effectLst/>
                <a:uLnTx/>
                <a:uFillTx/>
                <a:latin typeface="Arial"/>
                <a:ea typeface="+mn-ea"/>
                <a:cs typeface="Arial"/>
              </a:rPr>
              <a:t>Twitter</a:t>
            </a:r>
            <a:r>
              <a:rPr kumimoji="0" sz="2000" b="1" i="0" u="none" strike="noStrike" kern="1200" cap="none" spc="-114" normalizeH="0" baseline="0" noProof="0" dirty="0">
                <a:ln>
                  <a:noFill/>
                </a:ln>
                <a:solidFill>
                  <a:srgbClr val="221F20"/>
                </a:solidFill>
                <a:effectLst/>
                <a:uLnTx/>
                <a:uFillTx/>
                <a:latin typeface="Arial"/>
                <a:ea typeface="+mn-ea"/>
                <a:cs typeface="Arial"/>
              </a:rPr>
              <a:t> </a:t>
            </a:r>
            <a:r>
              <a:rPr kumimoji="0" sz="2000" b="1" i="0" u="sng" strike="noStrike" kern="1200" cap="none" spc="-10" normalizeH="0" baseline="0" noProof="0" dirty="0">
                <a:ln>
                  <a:noFill/>
                </a:ln>
                <a:solidFill>
                  <a:srgbClr val="3C6682"/>
                </a:solidFill>
                <a:effectLst/>
                <a:uLnTx/>
                <a:uFill>
                  <a:solidFill>
                    <a:srgbClr val="3C6682"/>
                  </a:solidFill>
                </a:uFill>
                <a:latin typeface="Arial"/>
                <a:ea typeface="+mn-ea"/>
                <a:cs typeface="Arial"/>
                <a:hlinkClick r:id="rId6"/>
              </a:rPr>
              <a:t>www.twitter.com/JaxStrong</a:t>
            </a:r>
            <a:r>
              <a:rPr kumimoji="0" sz="2000" b="1" i="0" u="none" strike="noStrike" kern="1200" cap="none" spc="-10" normalizeH="0" baseline="0" noProof="0" dirty="0">
                <a:ln>
                  <a:noFill/>
                </a:ln>
                <a:solidFill>
                  <a:srgbClr val="3C6682"/>
                </a:solidFill>
                <a:effectLst/>
                <a:uLnTx/>
                <a:uFillTx/>
                <a:latin typeface="Arial"/>
                <a:ea typeface="+mn-ea"/>
                <a:cs typeface="Arial"/>
              </a:rPr>
              <a:t> </a:t>
            </a:r>
            <a:endParaRPr lang="en-US" sz="2000" b="1" spc="-10" dirty="0">
              <a:solidFill>
                <a:srgbClr val="3C6682"/>
              </a:solidFill>
              <a:latin typeface="Arial"/>
              <a:cs typeface="Arial"/>
            </a:endParaRPr>
          </a:p>
          <a:p>
            <a:pPr marL="676275" marR="81280" lvl="0" indent="-664210" algn="ctr" defTabSz="914400" rtl="0" eaLnBrk="1" fontAlgn="auto" latinLnBrk="0" hangingPunct="1">
              <a:spcBef>
                <a:spcPts val="1600"/>
              </a:spcBef>
              <a:spcAft>
                <a:spcPts val="0"/>
              </a:spcAft>
              <a:buClrTx/>
              <a:buSzTx/>
              <a:buFontTx/>
              <a:buNone/>
              <a:tabLst/>
              <a:defRPr/>
            </a:pPr>
            <a:r>
              <a:rPr kumimoji="0" sz="2000" b="1" i="0" u="none" strike="noStrike" kern="1200" cap="none" spc="0" normalizeH="0" baseline="0" noProof="0" dirty="0">
                <a:ln>
                  <a:noFill/>
                </a:ln>
                <a:solidFill>
                  <a:srgbClr val="221F20"/>
                </a:solidFill>
                <a:effectLst/>
                <a:uLnTx/>
                <a:uFillTx/>
                <a:latin typeface="Arial"/>
                <a:ea typeface="+mn-ea"/>
                <a:cs typeface="Arial"/>
              </a:rPr>
              <a:t>On</a:t>
            </a:r>
            <a:r>
              <a:rPr kumimoji="0" sz="2000" b="1" i="0" u="none" strike="noStrike" kern="1200" cap="none" spc="-90" normalizeH="0" baseline="0" noProof="0" dirty="0">
                <a:ln>
                  <a:noFill/>
                </a:ln>
                <a:solidFill>
                  <a:srgbClr val="221F20"/>
                </a:solidFill>
                <a:effectLst/>
                <a:uLnTx/>
                <a:uFillTx/>
                <a:latin typeface="Arial"/>
                <a:ea typeface="+mn-ea"/>
                <a:cs typeface="Arial"/>
              </a:rPr>
              <a:t> </a:t>
            </a:r>
            <a:r>
              <a:rPr kumimoji="0" sz="2000" b="1" i="0" u="none" strike="noStrike" kern="1200" cap="none" spc="0" normalizeH="0" baseline="0" noProof="0" dirty="0">
                <a:ln>
                  <a:noFill/>
                </a:ln>
                <a:solidFill>
                  <a:srgbClr val="221F20"/>
                </a:solidFill>
                <a:effectLst/>
                <a:uLnTx/>
                <a:uFillTx/>
                <a:latin typeface="Arial"/>
                <a:ea typeface="+mn-ea"/>
                <a:cs typeface="Arial"/>
              </a:rPr>
              <a:t>Flickr</a:t>
            </a:r>
            <a:r>
              <a:rPr kumimoji="0" sz="2000" b="1" i="0" u="none" strike="noStrike" kern="1200" cap="none" spc="-95" normalizeH="0" baseline="0" noProof="0" dirty="0">
                <a:ln>
                  <a:noFill/>
                </a:ln>
                <a:solidFill>
                  <a:srgbClr val="221F20"/>
                </a:solidFill>
                <a:effectLst/>
                <a:uLnTx/>
                <a:uFillTx/>
                <a:latin typeface="Arial"/>
                <a:ea typeface="+mn-ea"/>
                <a:cs typeface="Arial"/>
              </a:rPr>
              <a:t> </a:t>
            </a:r>
            <a:r>
              <a:rPr kumimoji="0" sz="2000" b="1" i="0" u="sng" strike="noStrike" kern="1200" cap="none" spc="-20" normalizeH="0" baseline="0" noProof="0" dirty="0">
                <a:ln>
                  <a:noFill/>
                </a:ln>
                <a:solidFill>
                  <a:srgbClr val="3C6682"/>
                </a:solidFill>
                <a:effectLst/>
                <a:uLnTx/>
                <a:uFill>
                  <a:solidFill>
                    <a:srgbClr val="3C6682"/>
                  </a:solidFill>
                </a:uFill>
                <a:latin typeface="Arial"/>
                <a:ea typeface="+mn-ea"/>
                <a:cs typeface="Arial"/>
                <a:hlinkClick r:id="rId7"/>
              </a:rPr>
              <a:t>www.flickr.com/photos/jaxstrong</a:t>
            </a:r>
            <a:endParaRPr lang="en-US" sz="2000" dirty="0">
              <a:solidFill>
                <a:srgbClr val="221F20"/>
              </a:solidFill>
              <a:latin typeface="Arial"/>
              <a:cs typeface="Arial"/>
            </a:endParaRPr>
          </a:p>
          <a:p>
            <a:pPr marL="676275" marR="81280" lvl="0" indent="-664210" algn="ctr" defTabSz="914400" rtl="0" eaLnBrk="1" fontAlgn="auto" latinLnBrk="0" hangingPunct="1">
              <a:spcBef>
                <a:spcPts val="1600"/>
              </a:spcBef>
              <a:spcAft>
                <a:spcPts val="0"/>
              </a:spcAft>
              <a:buClrTx/>
              <a:buSzTx/>
              <a:buFontTx/>
              <a:buNone/>
              <a:tabLst/>
              <a:defRPr/>
            </a:pPr>
            <a:r>
              <a:rPr kumimoji="0" sz="2000" b="1" i="0" u="none" strike="noStrike" kern="1200" cap="none" spc="-10" normalizeH="0" baseline="0" noProof="0" dirty="0">
                <a:ln>
                  <a:noFill/>
                </a:ln>
                <a:solidFill>
                  <a:srgbClr val="221F20"/>
                </a:solidFill>
                <a:effectLst/>
                <a:uLnTx/>
                <a:uFillTx/>
                <a:latin typeface="Arial"/>
                <a:ea typeface="+mn-ea"/>
                <a:cs typeface="Arial"/>
              </a:rPr>
              <a:t>Useful</a:t>
            </a:r>
            <a:r>
              <a:rPr kumimoji="0" sz="2000" b="1" i="0" u="none" strike="noStrike" kern="1200" cap="none" spc="-70" normalizeH="0" baseline="0" noProof="0" dirty="0">
                <a:ln>
                  <a:noFill/>
                </a:ln>
                <a:solidFill>
                  <a:srgbClr val="221F20"/>
                </a:solidFill>
                <a:effectLst/>
                <a:uLnTx/>
                <a:uFillTx/>
                <a:latin typeface="Arial"/>
                <a:ea typeface="+mn-ea"/>
                <a:cs typeface="Arial"/>
              </a:rPr>
              <a:t> </a:t>
            </a:r>
            <a:r>
              <a:rPr kumimoji="0" sz="2000" b="1" i="0" u="none" strike="noStrike" kern="1200" cap="none" spc="-10" normalizeH="0" baseline="0" noProof="0" dirty="0">
                <a:ln>
                  <a:noFill/>
                </a:ln>
                <a:solidFill>
                  <a:srgbClr val="221F20"/>
                </a:solidFill>
                <a:effectLst/>
                <a:uLnTx/>
                <a:uFillTx/>
                <a:latin typeface="Arial"/>
                <a:ea typeface="+mn-ea"/>
                <a:cs typeface="Arial"/>
              </a:rPr>
              <a:t>Restoration</a:t>
            </a:r>
            <a:r>
              <a:rPr kumimoji="0" sz="2000" b="1" i="0" u="none" strike="noStrike" kern="1200" cap="none" spc="-55" normalizeH="0" baseline="0" noProof="0" dirty="0">
                <a:ln>
                  <a:noFill/>
                </a:ln>
                <a:solidFill>
                  <a:srgbClr val="221F20"/>
                </a:solidFill>
                <a:effectLst/>
                <a:uLnTx/>
                <a:uFillTx/>
                <a:latin typeface="Arial"/>
                <a:ea typeface="+mn-ea"/>
                <a:cs typeface="Arial"/>
              </a:rPr>
              <a:t> </a:t>
            </a:r>
            <a:r>
              <a:rPr kumimoji="0" sz="2000" b="1" i="0" u="none" strike="noStrike" kern="1200" cap="none" spc="-10" normalizeH="0" baseline="0" noProof="0" dirty="0">
                <a:ln>
                  <a:noFill/>
                </a:ln>
                <a:solidFill>
                  <a:srgbClr val="221F20"/>
                </a:solidFill>
                <a:effectLst/>
                <a:uLnTx/>
                <a:uFillTx/>
                <a:latin typeface="Arial"/>
                <a:ea typeface="+mn-ea"/>
                <a:cs typeface="Arial"/>
              </a:rPr>
              <a:t>Sites: </a:t>
            </a:r>
            <a:r>
              <a:rPr kumimoji="0" sz="2000" b="1" i="0" u="sng" strike="noStrike" kern="1200" cap="none" spc="-20" normalizeH="0" baseline="0" noProof="0" dirty="0">
                <a:ln>
                  <a:noFill/>
                </a:ln>
                <a:solidFill>
                  <a:srgbClr val="3C6682"/>
                </a:solidFill>
                <a:effectLst/>
                <a:uLnTx/>
                <a:uFill>
                  <a:solidFill>
                    <a:srgbClr val="3C6682"/>
                  </a:solidFill>
                </a:uFill>
                <a:latin typeface="Arial"/>
                <a:ea typeface="+mn-ea"/>
                <a:cs typeface="Arial"/>
                <a:hlinkClick r:id="rId8"/>
              </a:rPr>
              <a:t>www.evergladesrestoration.gov</a:t>
            </a:r>
            <a:endParaRPr lang="en-US" sz="2000" b="1" spc="-20" dirty="0">
              <a:solidFill>
                <a:srgbClr val="3C6682"/>
              </a:solidFill>
              <a:latin typeface="Arial"/>
              <a:cs typeface="Arial"/>
            </a:endParaRPr>
          </a:p>
          <a:p>
            <a:pPr marL="676275" marR="81280" lvl="0" indent="-664210" algn="ctr" defTabSz="914400" rtl="0" eaLnBrk="1" fontAlgn="auto" latinLnBrk="0" hangingPunct="1">
              <a:spcBef>
                <a:spcPts val="1600"/>
              </a:spcBef>
              <a:spcAft>
                <a:spcPts val="0"/>
              </a:spcAft>
              <a:buClrTx/>
              <a:buSzTx/>
              <a:buFontTx/>
              <a:buNone/>
              <a:tabLst/>
              <a:defRPr/>
            </a:pPr>
            <a:r>
              <a:rPr kumimoji="0" sz="2000" b="1" i="0" u="sng" strike="noStrike" kern="1200" cap="none" spc="-10" normalizeH="0" baseline="0" noProof="0" dirty="0">
                <a:ln>
                  <a:noFill/>
                </a:ln>
                <a:solidFill>
                  <a:srgbClr val="3C6682"/>
                </a:solidFill>
                <a:effectLst/>
                <a:uLnTx/>
                <a:uFill>
                  <a:solidFill>
                    <a:srgbClr val="3C6682"/>
                  </a:solidFill>
                </a:uFill>
                <a:latin typeface="Arial"/>
                <a:ea typeface="+mn-ea"/>
                <a:cs typeface="Arial"/>
                <a:hlinkClick r:id="rId9"/>
              </a:rPr>
              <a:t>www.sfwmd.gov</a:t>
            </a:r>
            <a:endParaRPr kumimoji="0" sz="2000" b="0" i="0" u="none" strike="noStrike" kern="1200" cap="none" spc="0" normalizeH="0" baseline="0" noProof="0" dirty="0">
              <a:ln>
                <a:noFill/>
              </a:ln>
              <a:solidFill>
                <a:srgbClr val="221F20"/>
              </a:solidFill>
              <a:effectLst/>
              <a:uLnTx/>
              <a:uFillTx/>
              <a:latin typeface="Arial"/>
              <a:ea typeface="+mn-ea"/>
              <a:cs typeface="Arial"/>
            </a:endParaRPr>
          </a:p>
        </p:txBody>
      </p:sp>
    </p:spTree>
    <p:extLst>
      <p:ext uri="{BB962C8B-B14F-4D97-AF65-F5344CB8AC3E}">
        <p14:creationId xmlns:p14="http://schemas.microsoft.com/office/powerpoint/2010/main" val="3635670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97F6-1D09-1FB3-2C97-2D0DCCAA1D4B}"/>
              </a:ext>
            </a:extLst>
          </p:cNvPr>
          <p:cNvSpPr>
            <a:spLocks noGrp="1"/>
          </p:cNvSpPr>
          <p:nvPr>
            <p:ph type="title"/>
          </p:nvPr>
        </p:nvSpPr>
        <p:spPr/>
        <p:txBody>
          <a:bodyPr/>
          <a:lstStyle/>
          <a:p>
            <a:r>
              <a:rPr lang="en-US" dirty="0"/>
              <a:t>SAJ Leadership Team</a:t>
            </a:r>
          </a:p>
        </p:txBody>
      </p:sp>
      <p:grpSp>
        <p:nvGrpSpPr>
          <p:cNvPr id="41" name="Group 40">
            <a:extLst>
              <a:ext uri="{FF2B5EF4-FFF2-40B4-BE49-F238E27FC236}">
                <a16:creationId xmlns:a16="http://schemas.microsoft.com/office/drawing/2014/main" id="{34BE395A-A5C0-4C6E-73A8-05803F2FC077}"/>
              </a:ext>
            </a:extLst>
          </p:cNvPr>
          <p:cNvGrpSpPr/>
          <p:nvPr/>
        </p:nvGrpSpPr>
        <p:grpSpPr>
          <a:xfrm>
            <a:off x="5583761" y="1989573"/>
            <a:ext cx="6603965" cy="4181408"/>
            <a:chOff x="4733734" y="2015392"/>
            <a:chExt cx="7284078" cy="4424260"/>
          </a:xfrm>
        </p:grpSpPr>
        <p:sp>
          <p:nvSpPr>
            <p:cNvPr id="42" name="Rectangle 232">
              <a:extLst>
                <a:ext uri="{FF2B5EF4-FFF2-40B4-BE49-F238E27FC236}">
                  <a16:creationId xmlns:a16="http://schemas.microsoft.com/office/drawing/2014/main" id="{981259A1-EB6D-EE89-EA95-72CD8559A578}"/>
                </a:ext>
              </a:extLst>
            </p:cNvPr>
            <p:cNvSpPr>
              <a:spLocks noChangeArrowheads="1"/>
            </p:cNvSpPr>
            <p:nvPr/>
          </p:nvSpPr>
          <p:spPr bwMode="auto">
            <a:xfrm>
              <a:off x="7661138" y="4181849"/>
              <a:ext cx="177345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None/>
              </a:pPr>
              <a:r>
                <a:rPr lang="en-US" altLang="en-US" sz="1100" b="1" dirty="0">
                  <a:latin typeface="Century Gothic" panose="020B0502020202020204" pitchFamily="34" charset="0"/>
                </a:rPr>
                <a:t>Resource Management</a:t>
              </a:r>
            </a:p>
            <a:p>
              <a:pPr algn="ctr">
                <a:spcBef>
                  <a:spcPct val="0"/>
                </a:spcBef>
                <a:buFontTx/>
                <a:buNone/>
              </a:pPr>
              <a:r>
                <a:rPr lang="en-US" altLang="en-US" sz="1100" dirty="0">
                  <a:latin typeface="Century Gothic" panose="020B0502020202020204" pitchFamily="34" charset="0"/>
                </a:rPr>
                <a:t>Sandra</a:t>
              </a:r>
            </a:p>
            <a:p>
              <a:pPr algn="ctr">
                <a:spcBef>
                  <a:spcPct val="0"/>
                </a:spcBef>
                <a:buFontTx/>
                <a:buNone/>
              </a:pPr>
              <a:r>
                <a:rPr lang="en-US" altLang="en-US" sz="1100" dirty="0">
                  <a:latin typeface="Century Gothic" panose="020B0502020202020204" pitchFamily="34" charset="0"/>
                </a:rPr>
                <a:t>Moschettieri</a:t>
              </a:r>
            </a:p>
          </p:txBody>
        </p:sp>
        <p:sp>
          <p:nvSpPr>
            <p:cNvPr id="43" name="Rectangle 227">
              <a:extLst>
                <a:ext uri="{FF2B5EF4-FFF2-40B4-BE49-F238E27FC236}">
                  <a16:creationId xmlns:a16="http://schemas.microsoft.com/office/drawing/2014/main" id="{1BE8C87E-909F-5140-2AEF-7A2FBA0E9502}"/>
                </a:ext>
              </a:extLst>
            </p:cNvPr>
            <p:cNvSpPr>
              <a:spLocks noChangeArrowheads="1"/>
            </p:cNvSpPr>
            <p:nvPr/>
          </p:nvSpPr>
          <p:spPr bwMode="auto">
            <a:xfrm>
              <a:off x="4733734" y="4277531"/>
              <a:ext cx="179507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Planning Division</a:t>
              </a:r>
              <a:endParaRPr lang="en-US" altLang="en-US" sz="1100" dirty="0">
                <a:latin typeface="Century Gothic" panose="020B0502020202020204" pitchFamily="34" charset="0"/>
              </a:endParaRPr>
            </a:p>
            <a:p>
              <a:pPr algn="ctr">
                <a:spcBef>
                  <a:spcPct val="0"/>
                </a:spcBef>
                <a:buFontTx/>
                <a:buNone/>
              </a:pPr>
              <a:r>
                <a:rPr lang="en-US" altLang="en-US" sz="1100" dirty="0">
                  <a:latin typeface="Century Gothic" panose="020B0502020202020204" pitchFamily="34" charset="0"/>
                </a:rPr>
                <a:t>Angie</a:t>
              </a:r>
            </a:p>
            <a:p>
              <a:pPr algn="ctr">
                <a:spcBef>
                  <a:spcPct val="0"/>
                </a:spcBef>
                <a:buFontTx/>
                <a:buNone/>
              </a:pPr>
              <a:r>
                <a:rPr lang="en-US" altLang="en-US" sz="1100" dirty="0">
                  <a:latin typeface="Century Gothic" panose="020B0502020202020204" pitchFamily="34" charset="0"/>
                </a:rPr>
                <a:t> Dunn</a:t>
              </a:r>
            </a:p>
          </p:txBody>
        </p:sp>
        <p:sp>
          <p:nvSpPr>
            <p:cNvPr id="44" name="Rectangle 226">
              <a:extLst>
                <a:ext uri="{FF2B5EF4-FFF2-40B4-BE49-F238E27FC236}">
                  <a16:creationId xmlns:a16="http://schemas.microsoft.com/office/drawing/2014/main" id="{17C0E940-BF44-3E3E-FC83-14B507A9BA15}"/>
                </a:ext>
              </a:extLst>
            </p:cNvPr>
            <p:cNvSpPr>
              <a:spLocks noChangeArrowheads="1"/>
            </p:cNvSpPr>
            <p:nvPr/>
          </p:nvSpPr>
          <p:spPr bwMode="auto">
            <a:xfrm>
              <a:off x="4950228" y="2034063"/>
              <a:ext cx="180959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Engineering Division</a:t>
              </a:r>
            </a:p>
            <a:p>
              <a:pPr algn="ctr">
                <a:spcBef>
                  <a:spcPct val="0"/>
                </a:spcBef>
                <a:buFontTx/>
                <a:buNone/>
              </a:pPr>
              <a:r>
                <a:rPr lang="en-US" altLang="en-US" sz="1100" dirty="0">
                  <a:latin typeface="Century Gothic" panose="020B0502020202020204" pitchFamily="34" charset="0"/>
                </a:rPr>
                <a:t>Laureen </a:t>
              </a:r>
              <a:br>
                <a:rPr lang="en-US" altLang="en-US" sz="1100" dirty="0">
                  <a:latin typeface="Century Gothic" panose="020B0502020202020204" pitchFamily="34" charset="0"/>
                </a:rPr>
              </a:br>
              <a:r>
                <a:rPr lang="en-US" altLang="en-US" sz="1100" dirty="0">
                  <a:latin typeface="Century Gothic" panose="020B0502020202020204" pitchFamily="34" charset="0"/>
                </a:rPr>
                <a:t>Borochaner</a:t>
              </a:r>
            </a:p>
          </p:txBody>
        </p:sp>
        <p:sp>
          <p:nvSpPr>
            <p:cNvPr id="45" name="Rectangle 229">
              <a:extLst>
                <a:ext uri="{FF2B5EF4-FFF2-40B4-BE49-F238E27FC236}">
                  <a16:creationId xmlns:a16="http://schemas.microsoft.com/office/drawing/2014/main" id="{18B753D5-BFCB-621C-691A-7B551A064BBB}"/>
                </a:ext>
              </a:extLst>
            </p:cNvPr>
            <p:cNvSpPr>
              <a:spLocks noChangeArrowheads="1"/>
            </p:cNvSpPr>
            <p:nvPr/>
          </p:nvSpPr>
          <p:spPr bwMode="auto">
            <a:xfrm>
              <a:off x="6162346" y="4288164"/>
              <a:ext cx="176358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None/>
              </a:pPr>
              <a:r>
                <a:rPr lang="en-US" altLang="en-US" sz="1100" b="1" dirty="0">
                  <a:latin typeface="Century Gothic" panose="020B0502020202020204" pitchFamily="34" charset="0"/>
                </a:rPr>
                <a:t>Operations Division</a:t>
              </a:r>
            </a:p>
            <a:p>
              <a:pPr algn="ctr">
                <a:spcBef>
                  <a:spcPct val="0"/>
                </a:spcBef>
                <a:buFontTx/>
                <a:buNone/>
              </a:pPr>
              <a:r>
                <a:rPr lang="en-US" altLang="en-US" sz="1100" dirty="0">
                  <a:latin typeface="Century Gothic" panose="020B0502020202020204" pitchFamily="34" charset="0"/>
                </a:rPr>
                <a:t>Carol </a:t>
              </a:r>
              <a:br>
                <a:rPr lang="en-US" altLang="en-US" sz="1100" dirty="0">
                  <a:latin typeface="Century Gothic" panose="020B0502020202020204" pitchFamily="34" charset="0"/>
                </a:rPr>
              </a:br>
              <a:r>
                <a:rPr lang="en-US" altLang="en-US" sz="1100" dirty="0">
                  <a:latin typeface="Century Gothic" panose="020B0502020202020204" pitchFamily="34" charset="0"/>
                </a:rPr>
                <a:t>Bernstein</a:t>
              </a:r>
            </a:p>
          </p:txBody>
        </p:sp>
        <p:sp>
          <p:nvSpPr>
            <p:cNvPr id="46" name="Rectangle 230">
              <a:extLst>
                <a:ext uri="{FF2B5EF4-FFF2-40B4-BE49-F238E27FC236}">
                  <a16:creationId xmlns:a16="http://schemas.microsoft.com/office/drawing/2014/main" id="{8A61AA3D-C476-0AB8-7A4C-F416EB59FBC0}"/>
                </a:ext>
              </a:extLst>
            </p:cNvPr>
            <p:cNvSpPr>
              <a:spLocks noChangeArrowheads="1"/>
            </p:cNvSpPr>
            <p:nvPr/>
          </p:nvSpPr>
          <p:spPr bwMode="auto">
            <a:xfrm>
              <a:off x="8379614" y="2032155"/>
              <a:ext cx="19582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None/>
              </a:pPr>
              <a:r>
                <a:rPr lang="en-US" altLang="en-US" sz="1100" b="1" dirty="0">
                  <a:latin typeface="Century Gothic" panose="020B0502020202020204" pitchFamily="34" charset="0"/>
                </a:rPr>
                <a:t>Contracting Division</a:t>
              </a:r>
            </a:p>
            <a:p>
              <a:pPr algn="ctr">
                <a:spcBef>
                  <a:spcPct val="0"/>
                </a:spcBef>
                <a:buFontTx/>
                <a:buNone/>
              </a:pPr>
              <a:r>
                <a:rPr lang="en-US" altLang="en-US" sz="1100" dirty="0">
                  <a:latin typeface="Century Gothic" panose="020B0502020202020204" pitchFamily="34" charset="0"/>
                </a:rPr>
                <a:t>Aldone Graham</a:t>
              </a:r>
            </a:p>
          </p:txBody>
        </p:sp>
        <p:sp>
          <p:nvSpPr>
            <p:cNvPr id="47" name="Rectangle 233">
              <a:extLst>
                <a:ext uri="{FF2B5EF4-FFF2-40B4-BE49-F238E27FC236}">
                  <a16:creationId xmlns:a16="http://schemas.microsoft.com/office/drawing/2014/main" id="{383FA3C3-B9B4-3D31-7393-A22512B2FD81}"/>
                </a:ext>
              </a:extLst>
            </p:cNvPr>
            <p:cNvSpPr>
              <a:spLocks noChangeArrowheads="1"/>
            </p:cNvSpPr>
            <p:nvPr/>
          </p:nvSpPr>
          <p:spPr bwMode="auto">
            <a:xfrm>
              <a:off x="9358747" y="4186825"/>
              <a:ext cx="147212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Real Estate Division</a:t>
              </a:r>
            </a:p>
            <a:p>
              <a:pPr algn="ctr">
                <a:spcBef>
                  <a:spcPct val="0"/>
                </a:spcBef>
                <a:buFontTx/>
                <a:buNone/>
              </a:pPr>
              <a:r>
                <a:rPr lang="en-US" altLang="en-US" sz="1100" dirty="0">
                  <a:latin typeface="Century Gothic" panose="020B0502020202020204" pitchFamily="34" charset="0"/>
                </a:rPr>
                <a:t>Tim </a:t>
              </a:r>
            </a:p>
            <a:p>
              <a:pPr algn="ctr">
                <a:spcBef>
                  <a:spcPct val="0"/>
                </a:spcBef>
                <a:buFontTx/>
                <a:buNone/>
              </a:pPr>
              <a:r>
                <a:rPr lang="en-US" altLang="en-US" sz="1100" dirty="0">
                  <a:latin typeface="Century Gothic" panose="020B0502020202020204" pitchFamily="34" charset="0"/>
                </a:rPr>
                <a:t>McQuillen</a:t>
              </a:r>
            </a:p>
          </p:txBody>
        </p:sp>
        <p:sp>
          <p:nvSpPr>
            <p:cNvPr id="48" name="Rectangle 233">
              <a:extLst>
                <a:ext uri="{FF2B5EF4-FFF2-40B4-BE49-F238E27FC236}">
                  <a16:creationId xmlns:a16="http://schemas.microsoft.com/office/drawing/2014/main" id="{A13996B6-798E-7239-4233-72108980885E}"/>
                </a:ext>
              </a:extLst>
            </p:cNvPr>
            <p:cNvSpPr>
              <a:spLocks noChangeArrowheads="1"/>
            </p:cNvSpPr>
            <p:nvPr/>
          </p:nvSpPr>
          <p:spPr bwMode="auto">
            <a:xfrm>
              <a:off x="10120752" y="2034063"/>
              <a:ext cx="18122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Regulatory Division</a:t>
              </a:r>
            </a:p>
            <a:p>
              <a:pPr algn="ctr">
                <a:spcBef>
                  <a:spcPct val="0"/>
                </a:spcBef>
                <a:buFontTx/>
                <a:buNone/>
              </a:pPr>
              <a:r>
                <a:rPr lang="en-US" altLang="en-US" sz="1100" dirty="0">
                  <a:latin typeface="Century Gothic" panose="020B0502020202020204" pitchFamily="34" charset="0"/>
                </a:rPr>
                <a:t>Shawn Zinszer</a:t>
              </a:r>
            </a:p>
          </p:txBody>
        </p:sp>
        <p:sp>
          <p:nvSpPr>
            <p:cNvPr id="49" name="Rectangle 228">
              <a:extLst>
                <a:ext uri="{FF2B5EF4-FFF2-40B4-BE49-F238E27FC236}">
                  <a16:creationId xmlns:a16="http://schemas.microsoft.com/office/drawing/2014/main" id="{9212AAAC-C76B-97FC-DA66-3B03DFD307BC}"/>
                </a:ext>
              </a:extLst>
            </p:cNvPr>
            <p:cNvSpPr>
              <a:spLocks noChangeArrowheads="1"/>
            </p:cNvSpPr>
            <p:nvPr/>
          </p:nvSpPr>
          <p:spPr bwMode="auto">
            <a:xfrm>
              <a:off x="6673234" y="2015392"/>
              <a:ext cx="18277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Construction Division</a:t>
              </a:r>
            </a:p>
            <a:p>
              <a:pPr algn="ctr">
                <a:spcBef>
                  <a:spcPct val="0"/>
                </a:spcBef>
                <a:buFontTx/>
                <a:buNone/>
              </a:pPr>
              <a:r>
                <a:rPr lang="en-US" altLang="en-US" sz="1100" b="1" dirty="0">
                  <a:latin typeface="Century Gothic" panose="020B0502020202020204" pitchFamily="34" charset="0"/>
                </a:rPr>
                <a:t> </a:t>
              </a:r>
              <a:r>
                <a:rPr lang="en-US" altLang="en-US" sz="1100" dirty="0">
                  <a:latin typeface="Century Gothic" panose="020B0502020202020204" pitchFamily="34" charset="0"/>
                </a:rPr>
                <a:t>Gene Morisani</a:t>
              </a:r>
            </a:p>
          </p:txBody>
        </p:sp>
        <p:sp>
          <p:nvSpPr>
            <p:cNvPr id="50" name="Rectangle 231">
              <a:extLst>
                <a:ext uri="{FF2B5EF4-FFF2-40B4-BE49-F238E27FC236}">
                  <a16:creationId xmlns:a16="http://schemas.microsoft.com/office/drawing/2014/main" id="{B75ABBD0-0397-2A6B-96D7-A4EF09BCD7F9}"/>
                </a:ext>
              </a:extLst>
            </p:cNvPr>
            <p:cNvSpPr>
              <a:spLocks noChangeArrowheads="1"/>
            </p:cNvSpPr>
            <p:nvPr/>
          </p:nvSpPr>
          <p:spPr bwMode="auto">
            <a:xfrm>
              <a:off x="10691844" y="4187666"/>
              <a:ext cx="132596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Office of Council</a:t>
              </a:r>
            </a:p>
            <a:p>
              <a:pPr algn="ctr">
                <a:spcBef>
                  <a:spcPct val="0"/>
                </a:spcBef>
                <a:buFontTx/>
                <a:buNone/>
              </a:pPr>
              <a:r>
                <a:rPr lang="en-US" altLang="en-US" sz="1100" dirty="0">
                  <a:latin typeface="Century Gothic" panose="020B0502020202020204" pitchFamily="34" charset="0"/>
                </a:rPr>
                <a:t>Elizabeth Vavrica</a:t>
              </a:r>
              <a:endParaRPr lang="en-US" altLang="en-US" sz="1100" b="1" dirty="0">
                <a:latin typeface="Century Gothic" panose="020B0502020202020204" pitchFamily="34" charset="0"/>
              </a:endParaRPr>
            </a:p>
          </p:txBody>
        </p:sp>
        <p:pic>
          <p:nvPicPr>
            <p:cNvPr id="51" name="Picture 50" descr="A person posing for the camera&#10;&#10;Description automatically generated">
              <a:extLst>
                <a:ext uri="{FF2B5EF4-FFF2-40B4-BE49-F238E27FC236}">
                  <a16:creationId xmlns:a16="http://schemas.microsoft.com/office/drawing/2014/main" id="{47CC7162-224D-088E-CF7C-2B3D57F9A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9831" y="2634227"/>
              <a:ext cx="1104663" cy="1377385"/>
            </a:xfrm>
            <a:prstGeom prst="rect">
              <a:avLst/>
            </a:prstGeom>
          </p:spPr>
        </p:pic>
        <p:pic>
          <p:nvPicPr>
            <p:cNvPr id="52" name="Picture 51" descr="A person wearing a suit and tie smiling at the camera&#10;&#10;Description automatically generated">
              <a:extLst>
                <a:ext uri="{FF2B5EF4-FFF2-40B4-BE49-F238E27FC236}">
                  <a16:creationId xmlns:a16="http://schemas.microsoft.com/office/drawing/2014/main" id="{F75453C9-E4F4-760F-FF33-FD904C4167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9490" y="2595384"/>
              <a:ext cx="1154778" cy="1455069"/>
            </a:xfrm>
            <a:prstGeom prst="rect">
              <a:avLst/>
            </a:prstGeom>
          </p:spPr>
        </p:pic>
        <p:pic>
          <p:nvPicPr>
            <p:cNvPr id="53" name="Picture 52" descr="A person in a striped shirt and smiling at the camera&#10;&#10;Description automatically generated">
              <a:extLst>
                <a:ext uri="{FF2B5EF4-FFF2-40B4-BE49-F238E27FC236}">
                  <a16:creationId xmlns:a16="http://schemas.microsoft.com/office/drawing/2014/main" id="{EE2765DD-938B-3149-22F0-73F5BF007E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4754" y="4975145"/>
              <a:ext cx="1117072" cy="1413327"/>
            </a:xfrm>
            <a:prstGeom prst="rect">
              <a:avLst/>
            </a:prstGeom>
          </p:spPr>
        </p:pic>
        <p:pic>
          <p:nvPicPr>
            <p:cNvPr id="54" name="Picture 53" descr="A person wearing a suit and tie&#10;&#10;Description automatically generated">
              <a:extLst>
                <a:ext uri="{FF2B5EF4-FFF2-40B4-BE49-F238E27FC236}">
                  <a16:creationId xmlns:a16="http://schemas.microsoft.com/office/drawing/2014/main" id="{9B9AA5BF-8430-C436-1BCA-A4664FA0E2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6840" y="4983639"/>
              <a:ext cx="1132784" cy="1415979"/>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937E7CD9-208A-5209-C2AF-AF6418F8AC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62013" y="4991296"/>
              <a:ext cx="1095831" cy="1408321"/>
            </a:xfrm>
            <a:prstGeom prst="rect">
              <a:avLst/>
            </a:prstGeom>
          </p:spPr>
        </p:pic>
        <p:pic>
          <p:nvPicPr>
            <p:cNvPr id="56" name="Picture 55" descr="A person posing for the camera&#10;&#10;Description automatically generated">
              <a:extLst>
                <a:ext uri="{FF2B5EF4-FFF2-40B4-BE49-F238E27FC236}">
                  <a16:creationId xmlns:a16="http://schemas.microsoft.com/office/drawing/2014/main" id="{32C98AC3-967A-6BAB-4737-2D70A7ABA2E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4109"/>
            <a:stretch/>
          </p:blipFill>
          <p:spPr>
            <a:xfrm>
              <a:off x="7925928" y="4983639"/>
              <a:ext cx="1290005" cy="1396340"/>
            </a:xfrm>
            <a:prstGeom prst="rect">
              <a:avLst/>
            </a:prstGeom>
          </p:spPr>
        </p:pic>
        <p:pic>
          <p:nvPicPr>
            <p:cNvPr id="57" name="Picture 56" descr="A person wearing glasses&#10;&#10;Description automatically generated with low confidence">
              <a:extLst>
                <a:ext uri="{FF2B5EF4-FFF2-40B4-BE49-F238E27FC236}">
                  <a16:creationId xmlns:a16="http://schemas.microsoft.com/office/drawing/2014/main" id="{71E1ADD9-67ED-12E4-9237-07F04EAAF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25312" y="2618263"/>
              <a:ext cx="1223056" cy="1411883"/>
            </a:xfrm>
            <a:prstGeom prst="rect">
              <a:avLst/>
            </a:prstGeom>
          </p:spPr>
        </p:pic>
        <p:pic>
          <p:nvPicPr>
            <p:cNvPr id="58" name="Picture 57" descr="A person wearing glasses and a suit&#10;&#10;Description automatically generated with low confidence">
              <a:extLst>
                <a:ext uri="{FF2B5EF4-FFF2-40B4-BE49-F238E27FC236}">
                  <a16:creationId xmlns:a16="http://schemas.microsoft.com/office/drawing/2014/main" id="{F86C04D3-5E0E-E55A-474E-B34F0C72F2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40299" y="5031331"/>
              <a:ext cx="1126656" cy="1408321"/>
            </a:xfrm>
            <a:prstGeom prst="rect">
              <a:avLst/>
            </a:prstGeom>
          </p:spPr>
        </p:pic>
        <p:sp>
          <p:nvSpPr>
            <p:cNvPr id="59" name="AutoShape 4">
              <a:extLst>
                <a:ext uri="{FF2B5EF4-FFF2-40B4-BE49-F238E27FC236}">
                  <a16:creationId xmlns:a16="http://schemas.microsoft.com/office/drawing/2014/main" id="{1A577128-A8B6-E474-FEB0-DC317741D5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0" name="Picture 59" descr="A picture containing person, suit, person, clothing&#10;&#10;Description automatically generated">
              <a:extLst>
                <a:ext uri="{FF2B5EF4-FFF2-40B4-BE49-F238E27FC236}">
                  <a16:creationId xmlns:a16="http://schemas.microsoft.com/office/drawing/2014/main" id="{E7927E20-614D-6EE9-99D3-2EB8B71B03C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25710" y="2595384"/>
              <a:ext cx="1122774" cy="1403467"/>
            </a:xfrm>
            <a:prstGeom prst="rect">
              <a:avLst/>
            </a:prstGeom>
          </p:spPr>
        </p:pic>
      </p:grpSp>
      <p:grpSp>
        <p:nvGrpSpPr>
          <p:cNvPr id="61" name="Group 60">
            <a:extLst>
              <a:ext uri="{FF2B5EF4-FFF2-40B4-BE49-F238E27FC236}">
                <a16:creationId xmlns:a16="http://schemas.microsoft.com/office/drawing/2014/main" id="{E3A4AFF8-D6C8-5399-E4DC-F3D9ACDCFE78}"/>
              </a:ext>
            </a:extLst>
          </p:cNvPr>
          <p:cNvGrpSpPr/>
          <p:nvPr/>
        </p:nvGrpSpPr>
        <p:grpSpPr>
          <a:xfrm>
            <a:off x="1275815" y="1058299"/>
            <a:ext cx="4807770" cy="5787107"/>
            <a:chOff x="542589" y="276922"/>
            <a:chExt cx="4807770" cy="5787107"/>
          </a:xfrm>
        </p:grpSpPr>
        <p:sp>
          <p:nvSpPr>
            <p:cNvPr id="62" name="Rectangle 244">
              <a:extLst>
                <a:ext uri="{FF2B5EF4-FFF2-40B4-BE49-F238E27FC236}">
                  <a16:creationId xmlns:a16="http://schemas.microsoft.com/office/drawing/2014/main" id="{7F538A07-B20D-960D-A0F4-1A2BD4CDEF6F}"/>
                </a:ext>
              </a:extLst>
            </p:cNvPr>
            <p:cNvSpPr>
              <a:spLocks noChangeArrowheads="1"/>
            </p:cNvSpPr>
            <p:nvPr/>
          </p:nvSpPr>
          <p:spPr bwMode="auto">
            <a:xfrm>
              <a:off x="2701837" y="392339"/>
              <a:ext cx="264852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Deputy District Engineer</a:t>
              </a:r>
              <a:br>
                <a:rPr lang="en-US" altLang="en-US" sz="1100" b="1" dirty="0">
                  <a:latin typeface="Century Gothic" panose="020B0502020202020204" pitchFamily="34" charset="0"/>
                </a:rPr>
              </a:br>
              <a:r>
                <a:rPr lang="en-US" altLang="en-US" sz="1100" b="1" dirty="0">
                  <a:latin typeface="Century Gothic" panose="020B0502020202020204" pitchFamily="34" charset="0"/>
                </a:rPr>
                <a:t>Programs &amp; Project Management</a:t>
              </a:r>
            </a:p>
            <a:p>
              <a:pPr algn="ctr">
                <a:spcBef>
                  <a:spcPct val="0"/>
                </a:spcBef>
                <a:buFontTx/>
                <a:buNone/>
              </a:pPr>
              <a:r>
                <a:rPr lang="en-US" altLang="en-US" sz="1100" dirty="0">
                  <a:latin typeface="Century Gothic" panose="020B0502020202020204" pitchFamily="34" charset="0"/>
                </a:rPr>
                <a:t>Howard Gonzales, Jr.</a:t>
              </a:r>
            </a:p>
          </p:txBody>
        </p:sp>
        <p:sp>
          <p:nvSpPr>
            <p:cNvPr id="63" name="Rectangle 13311">
              <a:extLst>
                <a:ext uri="{FF2B5EF4-FFF2-40B4-BE49-F238E27FC236}">
                  <a16:creationId xmlns:a16="http://schemas.microsoft.com/office/drawing/2014/main" id="{EE081C94-EBBE-4E02-05EA-CBFD49F10A80}"/>
                </a:ext>
              </a:extLst>
            </p:cNvPr>
            <p:cNvSpPr>
              <a:spLocks noChangeArrowheads="1"/>
            </p:cNvSpPr>
            <p:nvPr/>
          </p:nvSpPr>
          <p:spPr bwMode="auto">
            <a:xfrm>
              <a:off x="790073" y="276922"/>
              <a:ext cx="20764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None/>
              </a:pPr>
              <a:r>
                <a:rPr lang="en-US" altLang="en-US" sz="1200" b="1" dirty="0">
                  <a:latin typeface="Century Gothic" panose="020B0502020202020204" pitchFamily="34" charset="0"/>
                </a:rPr>
                <a:t>Commander/ </a:t>
              </a:r>
            </a:p>
            <a:p>
              <a:pPr algn="ctr">
                <a:spcBef>
                  <a:spcPct val="0"/>
                </a:spcBef>
                <a:buNone/>
              </a:pPr>
              <a:r>
                <a:rPr lang="en-US" altLang="en-US" sz="1200" b="1" dirty="0">
                  <a:latin typeface="Century Gothic" panose="020B0502020202020204" pitchFamily="34" charset="0"/>
                </a:rPr>
                <a:t>District Engineer</a:t>
              </a:r>
              <a:br>
                <a:rPr lang="en-US" altLang="en-US" sz="1200" b="1" dirty="0">
                  <a:latin typeface="Century Gothic" panose="020B0502020202020204" pitchFamily="34" charset="0"/>
                </a:rPr>
              </a:br>
              <a:r>
                <a:rPr lang="en-US" altLang="en-US" sz="1200" dirty="0">
                  <a:latin typeface="Century Gothic" panose="020B0502020202020204" pitchFamily="34" charset="0"/>
                </a:rPr>
                <a:t>Colonel </a:t>
              </a:r>
            </a:p>
            <a:p>
              <a:pPr algn="ctr">
                <a:spcBef>
                  <a:spcPct val="0"/>
                </a:spcBef>
                <a:buFontTx/>
                <a:buNone/>
              </a:pPr>
              <a:r>
                <a:rPr lang="en-US" altLang="en-US" sz="1200" dirty="0">
                  <a:latin typeface="Century Gothic" panose="020B0502020202020204" pitchFamily="34" charset="0"/>
                </a:rPr>
                <a:t>Brandon Bowman</a:t>
              </a:r>
              <a:endParaRPr lang="en-US" altLang="en-US" sz="1100" dirty="0">
                <a:latin typeface="Century Gothic" panose="020B0502020202020204" pitchFamily="34" charset="0"/>
              </a:endParaRPr>
            </a:p>
          </p:txBody>
        </p:sp>
        <p:sp>
          <p:nvSpPr>
            <p:cNvPr id="64" name="Rectangle 245">
              <a:extLst>
                <a:ext uri="{FF2B5EF4-FFF2-40B4-BE49-F238E27FC236}">
                  <a16:creationId xmlns:a16="http://schemas.microsoft.com/office/drawing/2014/main" id="{98C8A1C9-75EB-241D-7B21-29E90299398E}"/>
                </a:ext>
              </a:extLst>
            </p:cNvPr>
            <p:cNvSpPr>
              <a:spLocks noChangeArrowheads="1"/>
            </p:cNvSpPr>
            <p:nvPr/>
          </p:nvSpPr>
          <p:spPr bwMode="auto">
            <a:xfrm>
              <a:off x="542589" y="2527831"/>
              <a:ext cx="2323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Deputy District Commander</a:t>
              </a:r>
            </a:p>
            <a:p>
              <a:pPr algn="ctr">
                <a:spcBef>
                  <a:spcPct val="0"/>
                </a:spcBef>
                <a:buNone/>
              </a:pPr>
              <a:r>
                <a:rPr lang="en-US" altLang="en-US" sz="1100" dirty="0">
                  <a:latin typeface="Century Gothic" panose="020B0502020202020204" pitchFamily="34" charset="0"/>
                </a:rPr>
                <a:t>Lt Col Matt Westcott</a:t>
              </a:r>
              <a:endParaRPr lang="en-US" altLang="en-US" sz="1100" b="1" dirty="0">
                <a:latin typeface="Century Gothic" panose="020B0502020202020204" pitchFamily="34" charset="0"/>
              </a:endParaRPr>
            </a:p>
          </p:txBody>
        </p:sp>
        <p:grpSp>
          <p:nvGrpSpPr>
            <p:cNvPr id="65" name="Group 64">
              <a:extLst>
                <a:ext uri="{FF2B5EF4-FFF2-40B4-BE49-F238E27FC236}">
                  <a16:creationId xmlns:a16="http://schemas.microsoft.com/office/drawing/2014/main" id="{8C7A434E-2FAC-E28E-6A66-B2AF7F5F2E61}"/>
                </a:ext>
              </a:extLst>
            </p:cNvPr>
            <p:cNvGrpSpPr/>
            <p:nvPr/>
          </p:nvGrpSpPr>
          <p:grpSpPr>
            <a:xfrm>
              <a:off x="2961641" y="2492211"/>
              <a:ext cx="1949781" cy="594048"/>
              <a:chOff x="6335189" y="1928945"/>
              <a:chExt cx="2726767" cy="1714970"/>
            </a:xfrm>
          </p:grpSpPr>
          <p:sp>
            <p:nvSpPr>
              <p:cNvPr id="72" name="Rectangle 247">
                <a:extLst>
                  <a:ext uri="{FF2B5EF4-FFF2-40B4-BE49-F238E27FC236}">
                    <a16:creationId xmlns:a16="http://schemas.microsoft.com/office/drawing/2014/main" id="{B5696C8C-4F19-83D6-EFFC-2A38DAACE74F}"/>
                  </a:ext>
                </a:extLst>
              </p:cNvPr>
              <p:cNvSpPr>
                <a:spLocks noChangeArrowheads="1"/>
              </p:cNvSpPr>
              <p:nvPr/>
            </p:nvSpPr>
            <p:spPr bwMode="auto">
              <a:xfrm>
                <a:off x="6335189" y="1928945"/>
                <a:ext cx="2726767" cy="124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Deputy South Florida</a:t>
                </a:r>
              </a:p>
              <a:p>
                <a:pPr algn="ctr">
                  <a:spcBef>
                    <a:spcPct val="0"/>
                  </a:spcBef>
                  <a:buFontTx/>
                  <a:buNone/>
                </a:pPr>
                <a:r>
                  <a:rPr lang="en-US" altLang="en-US" sz="1100" dirty="0">
                    <a:latin typeface="Century Gothic" panose="020B0502020202020204" pitchFamily="34" charset="0"/>
                  </a:rPr>
                  <a:t>Major Cory Bell</a:t>
                </a:r>
              </a:p>
            </p:txBody>
          </p:sp>
          <p:grpSp>
            <p:nvGrpSpPr>
              <p:cNvPr id="73" name="Group 72">
                <a:extLst>
                  <a:ext uri="{FF2B5EF4-FFF2-40B4-BE49-F238E27FC236}">
                    <a16:creationId xmlns:a16="http://schemas.microsoft.com/office/drawing/2014/main" id="{3BA02CF7-9CDE-1D92-D5A3-3B95CC3D374B}"/>
                  </a:ext>
                </a:extLst>
              </p:cNvPr>
              <p:cNvGrpSpPr/>
              <p:nvPr/>
            </p:nvGrpSpPr>
            <p:grpSpPr>
              <a:xfrm>
                <a:off x="7056285" y="3275615"/>
                <a:ext cx="247650" cy="368300"/>
                <a:chOff x="7056285" y="3275615"/>
                <a:chExt cx="247650" cy="368300"/>
              </a:xfrm>
            </p:grpSpPr>
            <p:sp>
              <p:nvSpPr>
                <p:cNvPr id="74" name="Rectangle 1">
                  <a:extLst>
                    <a:ext uri="{FF2B5EF4-FFF2-40B4-BE49-F238E27FC236}">
                      <a16:creationId xmlns:a16="http://schemas.microsoft.com/office/drawing/2014/main" id="{21D5E445-9169-D150-F686-28E8C2159DB9}"/>
                    </a:ext>
                  </a:extLst>
                </p:cNvPr>
                <p:cNvSpPr>
                  <a:spLocks noChangeArrowheads="1"/>
                </p:cNvSpPr>
                <p:nvPr/>
              </p:nvSpPr>
              <p:spPr bwMode="auto">
                <a:xfrm>
                  <a:off x="7056285" y="3275615"/>
                  <a:ext cx="24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FontTx/>
                    <a:buNone/>
                  </a:pPr>
                  <a:r>
                    <a:rPr lang="en-US" altLang="en-US" sz="1800" dirty="0"/>
                    <a:t> </a:t>
                  </a:r>
                </a:p>
              </p:txBody>
            </p:sp>
            <p:sp>
              <p:nvSpPr>
                <p:cNvPr id="75" name="Rectangle 8">
                  <a:extLst>
                    <a:ext uri="{FF2B5EF4-FFF2-40B4-BE49-F238E27FC236}">
                      <a16:creationId xmlns:a16="http://schemas.microsoft.com/office/drawing/2014/main" id="{BA7D59C0-80AA-16C7-5B89-363FC72E61A6}"/>
                    </a:ext>
                  </a:extLst>
                </p:cNvPr>
                <p:cNvSpPr>
                  <a:spLocks noChangeArrowheads="1"/>
                </p:cNvSpPr>
                <p:nvPr/>
              </p:nvSpPr>
              <p:spPr bwMode="auto">
                <a:xfrm>
                  <a:off x="7056285" y="3275615"/>
                  <a:ext cx="24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FontTx/>
                    <a:buNone/>
                  </a:pPr>
                  <a:r>
                    <a:rPr lang="en-US" altLang="en-US" sz="1800" dirty="0"/>
                    <a:t> </a:t>
                  </a:r>
                </a:p>
              </p:txBody>
            </p:sp>
            <p:sp>
              <p:nvSpPr>
                <p:cNvPr id="76" name="Rectangle 7">
                  <a:extLst>
                    <a:ext uri="{FF2B5EF4-FFF2-40B4-BE49-F238E27FC236}">
                      <a16:creationId xmlns:a16="http://schemas.microsoft.com/office/drawing/2014/main" id="{51D5321B-AF81-30A1-D851-F9B1EA864AFE}"/>
                    </a:ext>
                  </a:extLst>
                </p:cNvPr>
                <p:cNvSpPr>
                  <a:spLocks noChangeArrowheads="1"/>
                </p:cNvSpPr>
                <p:nvPr/>
              </p:nvSpPr>
              <p:spPr bwMode="auto">
                <a:xfrm>
                  <a:off x="7056285" y="3275615"/>
                  <a:ext cx="24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FontTx/>
                    <a:buNone/>
                  </a:pPr>
                  <a:r>
                    <a:rPr lang="en-US" altLang="en-US" sz="1800" dirty="0"/>
                    <a:t> </a:t>
                  </a:r>
                </a:p>
              </p:txBody>
            </p:sp>
          </p:grpSp>
        </p:grpSp>
        <p:pic>
          <p:nvPicPr>
            <p:cNvPr id="66" name="Picture 65" descr="A person wearing glasses&#10;&#10;Description automatically generated">
              <a:extLst>
                <a:ext uri="{FF2B5EF4-FFF2-40B4-BE49-F238E27FC236}">
                  <a16:creationId xmlns:a16="http://schemas.microsoft.com/office/drawing/2014/main" id="{F62B1D25-A680-519D-7CB7-9F10DA6A9E1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67975" y="4787204"/>
              <a:ext cx="1021459" cy="1276825"/>
            </a:xfrm>
            <a:prstGeom prst="rect">
              <a:avLst/>
            </a:prstGeom>
          </p:spPr>
        </p:pic>
        <p:pic>
          <p:nvPicPr>
            <p:cNvPr id="67" name="Picture 66">
              <a:extLst>
                <a:ext uri="{FF2B5EF4-FFF2-40B4-BE49-F238E27FC236}">
                  <a16:creationId xmlns:a16="http://schemas.microsoft.com/office/drawing/2014/main" id="{39B07929-6724-2F7F-D7F9-E7E33863940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367975" y="1065431"/>
              <a:ext cx="1174653" cy="1468316"/>
            </a:xfrm>
            <a:prstGeom prst="rect">
              <a:avLst/>
            </a:prstGeom>
          </p:spPr>
        </p:pic>
        <p:sp>
          <p:nvSpPr>
            <p:cNvPr id="68" name="Rectangle 247">
              <a:extLst>
                <a:ext uri="{FF2B5EF4-FFF2-40B4-BE49-F238E27FC236}">
                  <a16:creationId xmlns:a16="http://schemas.microsoft.com/office/drawing/2014/main" id="{BD77C500-2331-5D55-EE59-FC697E4FB81F}"/>
                </a:ext>
              </a:extLst>
            </p:cNvPr>
            <p:cNvSpPr>
              <a:spLocks noChangeArrowheads="1"/>
            </p:cNvSpPr>
            <p:nvPr/>
          </p:nvSpPr>
          <p:spPr bwMode="auto">
            <a:xfrm>
              <a:off x="3341195" y="4411893"/>
              <a:ext cx="111357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FontTx/>
                <a:buNone/>
              </a:pPr>
              <a:r>
                <a:rPr lang="en-US" altLang="en-US" sz="1100" b="1" dirty="0">
                  <a:latin typeface="Century Gothic" panose="020B0502020202020204" pitchFamily="34" charset="0"/>
                </a:rPr>
                <a:t>Chief of Staff</a:t>
              </a:r>
            </a:p>
            <a:p>
              <a:pPr algn="ctr">
                <a:spcBef>
                  <a:spcPct val="0"/>
                </a:spcBef>
                <a:buNone/>
              </a:pPr>
              <a:r>
                <a:rPr lang="en-US" altLang="en-US" sz="1100" dirty="0">
                  <a:latin typeface="Century Gothic" panose="020B0502020202020204" pitchFamily="34" charset="0"/>
                </a:rPr>
                <a:t>B.J. Fagan</a:t>
              </a:r>
              <a:br>
                <a:rPr lang="en-US" altLang="en-US" sz="1100" dirty="0">
                  <a:latin typeface="Century Gothic" panose="020B0502020202020204" pitchFamily="34" charset="0"/>
                </a:rPr>
              </a:br>
              <a:endParaRPr lang="en-US" altLang="en-US" sz="1100" dirty="0">
                <a:latin typeface="Century Gothic" panose="020B0502020202020204" pitchFamily="34" charset="0"/>
              </a:endParaRPr>
            </a:p>
          </p:txBody>
        </p:sp>
        <p:pic>
          <p:nvPicPr>
            <p:cNvPr id="69" name="Picture 68">
              <a:extLst>
                <a:ext uri="{FF2B5EF4-FFF2-40B4-BE49-F238E27FC236}">
                  <a16:creationId xmlns:a16="http://schemas.microsoft.com/office/drawing/2014/main" id="{587D4554-1931-A125-116A-6BD6CD741CB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82826" y="1033664"/>
              <a:ext cx="1198092" cy="1504569"/>
            </a:xfrm>
            <a:prstGeom prst="rect">
              <a:avLst/>
            </a:prstGeom>
          </p:spPr>
        </p:pic>
        <p:pic>
          <p:nvPicPr>
            <p:cNvPr id="70" name="Picture 2" descr="U.S. Army Officer in dress blue, class A uniform. Brown hair and brown eyes.">
              <a:extLst>
                <a:ext uri="{FF2B5EF4-FFF2-40B4-BE49-F238E27FC236}">
                  <a16:creationId xmlns:a16="http://schemas.microsoft.com/office/drawing/2014/main" id="{0FD0E653-4E18-D6C4-B356-1DA998F530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4985" y="2943603"/>
              <a:ext cx="1163749" cy="149603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A picture containing text&#10;&#10;Description automatically generated">
              <a:extLst>
                <a:ext uri="{FF2B5EF4-FFF2-40B4-BE49-F238E27FC236}">
                  <a16:creationId xmlns:a16="http://schemas.microsoft.com/office/drawing/2014/main" id="{6C5188F5-5190-9A5A-D3C4-331496FD7AA9}"/>
                </a:ext>
              </a:extLst>
            </p:cNvPr>
            <p:cNvPicPr>
              <a:picLocks noChangeAspect="1"/>
            </p:cNvPicPr>
            <p:nvPr/>
          </p:nvPicPr>
          <p:blipFill rotWithShape="1">
            <a:blip r:embed="rId15"/>
            <a:srcRect r="53036" b="52607"/>
            <a:stretch/>
          </p:blipFill>
          <p:spPr>
            <a:xfrm flipH="1">
              <a:off x="3325342" y="2945793"/>
              <a:ext cx="1118859" cy="1497400"/>
            </a:xfrm>
            <a:prstGeom prst="rect">
              <a:avLst/>
            </a:prstGeom>
          </p:spPr>
        </p:pic>
      </p:grpSp>
    </p:spTree>
    <p:extLst>
      <p:ext uri="{BB962C8B-B14F-4D97-AF65-F5344CB8AC3E}">
        <p14:creationId xmlns:p14="http://schemas.microsoft.com/office/powerpoint/2010/main" val="131830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8B53-A40C-8178-DCC5-4BBDE93D7E75}"/>
              </a:ext>
            </a:extLst>
          </p:cNvPr>
          <p:cNvSpPr>
            <a:spLocks noGrp="1"/>
          </p:cNvSpPr>
          <p:nvPr>
            <p:ph type="title"/>
          </p:nvPr>
        </p:nvSpPr>
        <p:spPr/>
        <p:txBody>
          <a:bodyPr/>
          <a:lstStyle/>
          <a:p>
            <a:r>
              <a:rPr lang="en-US" dirty="0"/>
              <a:t>Mission Areas</a:t>
            </a:r>
          </a:p>
        </p:txBody>
      </p:sp>
      <p:sp>
        <p:nvSpPr>
          <p:cNvPr id="4" name="Content Placeholder 3">
            <a:extLst>
              <a:ext uri="{FF2B5EF4-FFF2-40B4-BE49-F238E27FC236}">
                <a16:creationId xmlns:a16="http://schemas.microsoft.com/office/drawing/2014/main" id="{54A79A3F-9BA5-66AE-1524-15100C1BC46A}"/>
              </a:ext>
            </a:extLst>
          </p:cNvPr>
          <p:cNvSpPr>
            <a:spLocks noGrp="1"/>
          </p:cNvSpPr>
          <p:nvPr>
            <p:ph sz="half" idx="2"/>
          </p:nvPr>
        </p:nvSpPr>
        <p:spPr>
          <a:xfrm>
            <a:off x="6383363" y="1823427"/>
            <a:ext cx="5615803" cy="4612276"/>
          </a:xfrm>
        </p:spPr>
        <p:txBody>
          <a:bodyPr/>
          <a:lstStyle/>
          <a:p>
            <a:pPr marL="0" marR="5080" indent="0">
              <a:lnSpc>
                <a:spcPts val="1700"/>
              </a:lnSpc>
              <a:spcBef>
                <a:spcPts val="335"/>
              </a:spcBef>
              <a:buNone/>
            </a:pPr>
            <a:r>
              <a:rPr lang="en-US" sz="1600" i="1" dirty="0">
                <a:latin typeface="Arial"/>
                <a:cs typeface="Arial"/>
              </a:rPr>
              <a:t>Deliver</a:t>
            </a:r>
            <a:r>
              <a:rPr lang="en-US" sz="1600" i="1" spc="-85" dirty="0">
                <a:latin typeface="Arial"/>
                <a:cs typeface="Arial"/>
              </a:rPr>
              <a:t> </a:t>
            </a:r>
            <a:r>
              <a:rPr lang="en-US" sz="1600" i="1" dirty="0">
                <a:latin typeface="Arial"/>
                <a:cs typeface="Arial"/>
              </a:rPr>
              <a:t>value</a:t>
            </a:r>
            <a:r>
              <a:rPr lang="en-US" sz="1600" i="1" spc="-70" dirty="0">
                <a:latin typeface="Arial"/>
                <a:cs typeface="Arial"/>
              </a:rPr>
              <a:t> </a:t>
            </a:r>
            <a:r>
              <a:rPr lang="en-US" sz="1600" i="1" dirty="0">
                <a:latin typeface="Arial"/>
                <a:cs typeface="Arial"/>
              </a:rPr>
              <a:t>to</a:t>
            </a:r>
            <a:r>
              <a:rPr lang="en-US" sz="1600" i="1" spc="-35" dirty="0">
                <a:latin typeface="Arial"/>
                <a:cs typeface="Arial"/>
              </a:rPr>
              <a:t> </a:t>
            </a:r>
            <a:r>
              <a:rPr lang="en-US" sz="1600" i="1" dirty="0">
                <a:latin typeface="Arial"/>
                <a:cs typeface="Arial"/>
              </a:rPr>
              <a:t>the</a:t>
            </a:r>
            <a:r>
              <a:rPr lang="en-US" sz="1600" i="1" spc="-30" dirty="0">
                <a:latin typeface="Arial"/>
                <a:cs typeface="Arial"/>
              </a:rPr>
              <a:t> </a:t>
            </a:r>
            <a:r>
              <a:rPr lang="en-US" sz="1600" i="1" dirty="0">
                <a:latin typeface="Arial"/>
                <a:cs typeface="Arial"/>
              </a:rPr>
              <a:t>Nation</a:t>
            </a:r>
            <a:r>
              <a:rPr lang="en-US" sz="1600" i="1" spc="-70" dirty="0">
                <a:latin typeface="Arial"/>
                <a:cs typeface="Arial"/>
              </a:rPr>
              <a:t> </a:t>
            </a:r>
            <a:r>
              <a:rPr lang="en-US" sz="1600" i="1" dirty="0">
                <a:latin typeface="Arial"/>
                <a:cs typeface="Arial"/>
              </a:rPr>
              <a:t>by</a:t>
            </a:r>
            <a:r>
              <a:rPr lang="en-US" sz="1600" i="1" spc="-45" dirty="0">
                <a:latin typeface="Arial"/>
                <a:cs typeface="Arial"/>
              </a:rPr>
              <a:t> </a:t>
            </a:r>
            <a:r>
              <a:rPr lang="en-US" sz="1600" i="1" spc="-10" dirty="0">
                <a:latin typeface="Arial"/>
                <a:cs typeface="Arial"/>
              </a:rPr>
              <a:t>anticipating</a:t>
            </a:r>
            <a:r>
              <a:rPr lang="en-US" sz="1600" i="1" spc="-65" dirty="0">
                <a:latin typeface="Arial"/>
                <a:cs typeface="Arial"/>
              </a:rPr>
              <a:t> </a:t>
            </a:r>
            <a:r>
              <a:rPr lang="en-US" sz="1600" i="1" dirty="0">
                <a:latin typeface="Arial"/>
                <a:cs typeface="Arial"/>
              </a:rPr>
              <a:t>needs</a:t>
            </a:r>
            <a:r>
              <a:rPr lang="en-US" sz="1600" i="1" spc="-50" dirty="0">
                <a:latin typeface="Arial"/>
                <a:cs typeface="Arial"/>
              </a:rPr>
              <a:t> &amp; </a:t>
            </a:r>
            <a:r>
              <a:rPr lang="en-US" sz="1600" i="1" spc="-10" dirty="0">
                <a:latin typeface="Arial"/>
                <a:cs typeface="Arial"/>
              </a:rPr>
              <a:t>collaboratively engineering</a:t>
            </a:r>
            <a:r>
              <a:rPr lang="en-US" sz="1600" i="1" spc="-50" dirty="0">
                <a:latin typeface="Arial"/>
                <a:cs typeface="Arial"/>
              </a:rPr>
              <a:t> </a:t>
            </a:r>
            <a:r>
              <a:rPr lang="en-US" sz="1600" i="1" spc="-10" dirty="0">
                <a:latin typeface="Arial"/>
                <a:cs typeface="Arial"/>
              </a:rPr>
              <a:t>solutions </a:t>
            </a:r>
            <a:r>
              <a:rPr lang="en-US" sz="1600" i="1" dirty="0">
                <a:latin typeface="Arial"/>
                <a:cs typeface="Arial"/>
              </a:rPr>
              <a:t>that</a:t>
            </a:r>
            <a:r>
              <a:rPr lang="en-US" sz="1600" i="1" spc="-65" dirty="0">
                <a:latin typeface="Arial"/>
                <a:cs typeface="Arial"/>
              </a:rPr>
              <a:t> </a:t>
            </a:r>
            <a:r>
              <a:rPr lang="en-US" sz="1600" i="1" dirty="0">
                <a:latin typeface="Arial"/>
                <a:cs typeface="Arial"/>
              </a:rPr>
              <a:t>support</a:t>
            </a:r>
            <a:r>
              <a:rPr lang="en-US" sz="1600" i="1" spc="-75" dirty="0">
                <a:latin typeface="Arial"/>
                <a:cs typeface="Arial"/>
              </a:rPr>
              <a:t> </a:t>
            </a:r>
            <a:r>
              <a:rPr lang="en-US" sz="1600" i="1" dirty="0">
                <a:latin typeface="Arial"/>
                <a:cs typeface="Arial"/>
              </a:rPr>
              <a:t>national</a:t>
            </a:r>
            <a:r>
              <a:rPr lang="en-US" sz="1600" i="1" spc="-85" dirty="0">
                <a:latin typeface="Arial"/>
                <a:cs typeface="Arial"/>
              </a:rPr>
              <a:t> </a:t>
            </a:r>
            <a:r>
              <a:rPr lang="en-US" sz="1600" i="1" spc="-10" dirty="0">
                <a:latin typeface="Arial"/>
                <a:cs typeface="Arial"/>
              </a:rPr>
              <a:t>security,</a:t>
            </a:r>
            <a:r>
              <a:rPr lang="en-US" sz="1600" i="1" spc="-85" dirty="0">
                <a:latin typeface="Arial"/>
                <a:cs typeface="Arial"/>
              </a:rPr>
              <a:t> </a:t>
            </a:r>
            <a:r>
              <a:rPr lang="en-US" sz="1600" i="1" spc="-10" dirty="0">
                <a:latin typeface="Arial"/>
                <a:cs typeface="Arial"/>
              </a:rPr>
              <a:t>energize</a:t>
            </a:r>
            <a:r>
              <a:rPr lang="en-US" sz="1600" i="1" spc="-45" dirty="0">
                <a:latin typeface="Arial"/>
                <a:cs typeface="Arial"/>
              </a:rPr>
              <a:t> </a:t>
            </a:r>
            <a:r>
              <a:rPr lang="en-US" sz="1600" i="1" spc="-25" dirty="0">
                <a:latin typeface="Arial"/>
                <a:cs typeface="Arial"/>
              </a:rPr>
              <a:t>our </a:t>
            </a:r>
            <a:r>
              <a:rPr lang="en-US" sz="1600" i="1" spc="-20" dirty="0">
                <a:latin typeface="Arial"/>
                <a:cs typeface="Arial"/>
              </a:rPr>
              <a:t>economy,</a:t>
            </a:r>
            <a:r>
              <a:rPr lang="en-US" sz="1600" i="1" spc="-50" dirty="0">
                <a:latin typeface="Arial"/>
                <a:cs typeface="Arial"/>
              </a:rPr>
              <a:t> </a:t>
            </a:r>
            <a:r>
              <a:rPr lang="en-US" sz="1600" i="1" dirty="0">
                <a:latin typeface="Arial"/>
                <a:cs typeface="Arial"/>
              </a:rPr>
              <a:t>&amp;</a:t>
            </a:r>
            <a:r>
              <a:rPr lang="en-US" sz="1600" i="1" spc="-55" dirty="0">
                <a:latin typeface="Arial"/>
                <a:cs typeface="Arial"/>
              </a:rPr>
              <a:t> </a:t>
            </a:r>
            <a:r>
              <a:rPr lang="en-US" sz="1600" i="1" dirty="0">
                <a:latin typeface="Arial"/>
                <a:cs typeface="Arial"/>
              </a:rPr>
              <a:t>increase</a:t>
            </a:r>
            <a:r>
              <a:rPr lang="en-US" sz="1600" i="1" spc="-65" dirty="0">
                <a:latin typeface="Arial"/>
                <a:cs typeface="Arial"/>
              </a:rPr>
              <a:t> </a:t>
            </a:r>
            <a:r>
              <a:rPr lang="en-US" sz="1600" i="1" spc="-10" dirty="0">
                <a:latin typeface="Arial"/>
                <a:cs typeface="Arial"/>
              </a:rPr>
              <a:t>resiliency.</a:t>
            </a:r>
            <a:endParaRPr lang="en-US" sz="1600" dirty="0">
              <a:latin typeface="Arial"/>
              <a:cs typeface="Arial"/>
            </a:endParaRPr>
          </a:p>
          <a:p>
            <a:pPr marL="378460" indent="-287020">
              <a:lnSpc>
                <a:spcPct val="100000"/>
              </a:lnSpc>
              <a:spcBef>
                <a:spcPts val="1220"/>
              </a:spcBef>
              <a:buClr>
                <a:srgbClr val="3C6682"/>
              </a:buClr>
              <a:buFont typeface="Wingdings"/>
              <a:buChar char=""/>
              <a:tabLst>
                <a:tab pos="378460" algn="l"/>
                <a:tab pos="379095" algn="l"/>
              </a:tabLst>
            </a:pPr>
            <a:r>
              <a:rPr lang="en-US" sz="1600" b="1" spc="-10" dirty="0">
                <a:latin typeface="Arial"/>
                <a:cs typeface="Arial"/>
              </a:rPr>
              <a:t>Navigation</a:t>
            </a:r>
            <a:endParaRPr lang="en-US" sz="1600" dirty="0">
              <a:latin typeface="Arial"/>
              <a:cs typeface="Arial"/>
            </a:endParaRPr>
          </a:p>
          <a:p>
            <a:pPr marL="378460" marR="1696085" indent="-287020">
              <a:lnSpc>
                <a:spcPts val="2210"/>
              </a:lnSpc>
              <a:spcBef>
                <a:spcPts val="1525"/>
              </a:spcBef>
              <a:buClr>
                <a:srgbClr val="3C6682"/>
              </a:buClr>
              <a:buFont typeface="Wingdings"/>
              <a:buChar char=""/>
              <a:tabLst>
                <a:tab pos="378460" algn="l"/>
                <a:tab pos="379095" algn="l"/>
              </a:tabLst>
            </a:pPr>
            <a:r>
              <a:rPr lang="en-US" sz="1600" b="1" spc="-10" dirty="0">
                <a:latin typeface="Arial"/>
                <a:cs typeface="Arial"/>
              </a:rPr>
              <a:t>Flood/Coastal</a:t>
            </a:r>
            <a:r>
              <a:rPr lang="en-US" sz="1600" b="1" spc="-105" dirty="0">
                <a:latin typeface="Arial"/>
                <a:cs typeface="Arial"/>
              </a:rPr>
              <a:t> </a:t>
            </a:r>
            <a:r>
              <a:rPr lang="en-US" sz="1600" b="1" spc="-10" dirty="0">
                <a:latin typeface="Arial"/>
                <a:cs typeface="Arial"/>
              </a:rPr>
              <a:t>Storm Risk Management </a:t>
            </a:r>
          </a:p>
          <a:p>
            <a:pPr marL="378460" marR="1696085" indent="-287020">
              <a:lnSpc>
                <a:spcPts val="2210"/>
              </a:lnSpc>
              <a:spcBef>
                <a:spcPts val="1525"/>
              </a:spcBef>
              <a:buClr>
                <a:srgbClr val="3C6682"/>
              </a:buClr>
              <a:buFont typeface="Wingdings"/>
              <a:buChar char=""/>
              <a:tabLst>
                <a:tab pos="378460" algn="l"/>
                <a:tab pos="379095" algn="l"/>
              </a:tabLst>
            </a:pPr>
            <a:r>
              <a:rPr lang="en-US" sz="1600" b="1" spc="-10" dirty="0">
                <a:latin typeface="Arial"/>
                <a:cs typeface="Arial"/>
              </a:rPr>
              <a:t>Ecosystem</a:t>
            </a:r>
            <a:r>
              <a:rPr lang="en-US" sz="1600" b="1" spc="-85" dirty="0">
                <a:latin typeface="Arial"/>
                <a:cs typeface="Arial"/>
              </a:rPr>
              <a:t> </a:t>
            </a:r>
            <a:r>
              <a:rPr lang="en-US" sz="1600" b="1" spc="-10" dirty="0">
                <a:latin typeface="Arial"/>
                <a:cs typeface="Arial"/>
              </a:rPr>
              <a:t>Restoration</a:t>
            </a:r>
            <a:endParaRPr lang="en-US" sz="1600" dirty="0">
              <a:latin typeface="Arial"/>
              <a:cs typeface="Arial"/>
            </a:endParaRPr>
          </a:p>
          <a:p>
            <a:pPr marL="379095" indent="-287655">
              <a:lnSpc>
                <a:spcPct val="100000"/>
              </a:lnSpc>
              <a:spcBef>
                <a:spcPts val="1295"/>
              </a:spcBef>
              <a:buClr>
                <a:srgbClr val="3C6682"/>
              </a:buClr>
              <a:buFont typeface="Wingdings"/>
              <a:buChar char=""/>
              <a:tabLst>
                <a:tab pos="379095" algn="l"/>
                <a:tab pos="379730" algn="l"/>
              </a:tabLst>
            </a:pPr>
            <a:r>
              <a:rPr lang="en-US" sz="1600" b="1" spc="-10" dirty="0">
                <a:latin typeface="Arial"/>
                <a:cs typeface="Arial"/>
              </a:rPr>
              <a:t>Operations/Recreation</a:t>
            </a:r>
            <a:endParaRPr lang="en-US" sz="1600" dirty="0">
              <a:latin typeface="Arial"/>
              <a:cs typeface="Arial"/>
            </a:endParaRPr>
          </a:p>
          <a:p>
            <a:pPr marL="379095" indent="-287655">
              <a:lnSpc>
                <a:spcPct val="100000"/>
              </a:lnSpc>
              <a:spcBef>
                <a:spcPts val="1295"/>
              </a:spcBef>
              <a:buClr>
                <a:srgbClr val="3C6682"/>
              </a:buClr>
              <a:buFont typeface="Wingdings"/>
              <a:buChar char=""/>
              <a:tabLst>
                <a:tab pos="379095" algn="l"/>
                <a:tab pos="379730" algn="l"/>
              </a:tabLst>
            </a:pPr>
            <a:r>
              <a:rPr lang="en-US" sz="1600" b="1" spc="-10" dirty="0">
                <a:latin typeface="Arial"/>
                <a:cs typeface="Arial"/>
              </a:rPr>
              <a:t>Contingency</a:t>
            </a:r>
            <a:r>
              <a:rPr lang="en-US" sz="1600" b="1" spc="-50" dirty="0">
                <a:latin typeface="Arial"/>
                <a:cs typeface="Arial"/>
              </a:rPr>
              <a:t> </a:t>
            </a:r>
            <a:r>
              <a:rPr lang="en-US" sz="1600" b="1" spc="-10" dirty="0">
                <a:latin typeface="Arial"/>
                <a:cs typeface="Arial"/>
              </a:rPr>
              <a:t>Operations</a:t>
            </a:r>
            <a:endParaRPr lang="en-US" sz="1600" dirty="0">
              <a:latin typeface="Arial"/>
              <a:cs typeface="Arial"/>
            </a:endParaRPr>
          </a:p>
          <a:p>
            <a:pPr marL="378460" indent="-287020">
              <a:lnSpc>
                <a:spcPct val="100000"/>
              </a:lnSpc>
              <a:spcBef>
                <a:spcPts val="1310"/>
              </a:spcBef>
              <a:buClr>
                <a:srgbClr val="3C6682"/>
              </a:buClr>
              <a:buFont typeface="Wingdings"/>
              <a:buChar char=""/>
              <a:tabLst>
                <a:tab pos="378460" algn="l"/>
                <a:tab pos="379095" algn="l"/>
              </a:tabLst>
            </a:pPr>
            <a:r>
              <a:rPr lang="en-US" sz="1600" b="1" dirty="0">
                <a:latin typeface="Arial"/>
                <a:cs typeface="Arial"/>
              </a:rPr>
              <a:t>Real</a:t>
            </a:r>
            <a:r>
              <a:rPr lang="en-US" sz="1600" b="1" spc="-85" dirty="0">
                <a:latin typeface="Arial"/>
                <a:cs typeface="Arial"/>
              </a:rPr>
              <a:t> </a:t>
            </a:r>
            <a:r>
              <a:rPr lang="en-US" sz="1600" b="1" spc="-10" dirty="0">
                <a:latin typeface="Arial"/>
                <a:cs typeface="Arial"/>
              </a:rPr>
              <a:t>Estate</a:t>
            </a:r>
            <a:endParaRPr lang="en-US" sz="1600" dirty="0">
              <a:latin typeface="Arial"/>
              <a:cs typeface="Arial"/>
            </a:endParaRPr>
          </a:p>
          <a:p>
            <a:pPr marL="378460" indent="-287020">
              <a:lnSpc>
                <a:spcPts val="2345"/>
              </a:lnSpc>
              <a:spcBef>
                <a:spcPts val="1195"/>
              </a:spcBef>
              <a:buClr>
                <a:srgbClr val="3C6682"/>
              </a:buClr>
              <a:buFont typeface="Wingdings"/>
              <a:buChar char=""/>
              <a:tabLst>
                <a:tab pos="378460" algn="l"/>
                <a:tab pos="379095" algn="l"/>
              </a:tabLst>
            </a:pPr>
            <a:r>
              <a:rPr lang="en-US" sz="1600" b="1" spc="-10" dirty="0">
                <a:latin typeface="Arial"/>
                <a:cs typeface="Arial"/>
              </a:rPr>
              <a:t>Military/Interagency</a:t>
            </a:r>
            <a:r>
              <a:rPr lang="en-US" sz="1600" spc="-10" dirty="0">
                <a:latin typeface="Arial"/>
                <a:cs typeface="Arial"/>
              </a:rPr>
              <a:t> </a:t>
            </a:r>
            <a:r>
              <a:rPr lang="en-US" sz="1600" b="1" dirty="0">
                <a:latin typeface="Arial"/>
                <a:cs typeface="Arial"/>
              </a:rPr>
              <a:t>&amp;</a:t>
            </a:r>
            <a:r>
              <a:rPr lang="en-US" sz="1600" b="1" spc="-50" dirty="0">
                <a:latin typeface="Arial"/>
                <a:cs typeface="Arial"/>
              </a:rPr>
              <a:t> </a:t>
            </a:r>
            <a:r>
              <a:rPr lang="en-US" sz="1600" b="1" spc="-10" dirty="0">
                <a:latin typeface="Arial"/>
                <a:cs typeface="Arial"/>
              </a:rPr>
              <a:t>International</a:t>
            </a:r>
            <a:r>
              <a:rPr lang="en-US" sz="1600" b="1" spc="-95" dirty="0">
                <a:latin typeface="Arial"/>
                <a:cs typeface="Arial"/>
              </a:rPr>
              <a:t> </a:t>
            </a:r>
            <a:r>
              <a:rPr lang="en-US" sz="1600" b="1" spc="-10" dirty="0">
                <a:latin typeface="Arial"/>
                <a:cs typeface="Arial"/>
              </a:rPr>
              <a:t>Services</a:t>
            </a:r>
            <a:endParaRPr lang="en-US" sz="1600" dirty="0">
              <a:latin typeface="Arial"/>
              <a:cs typeface="Arial"/>
            </a:endParaRPr>
          </a:p>
          <a:p>
            <a:pPr marL="378460" indent="-287020">
              <a:lnSpc>
                <a:spcPct val="100000"/>
              </a:lnSpc>
              <a:spcBef>
                <a:spcPts val="1310"/>
              </a:spcBef>
              <a:buClr>
                <a:srgbClr val="3C6682"/>
              </a:buClr>
              <a:buFont typeface="Wingdings"/>
              <a:buChar char=""/>
              <a:tabLst>
                <a:tab pos="378460" algn="l"/>
                <a:tab pos="379095" algn="l"/>
              </a:tabLst>
            </a:pPr>
            <a:r>
              <a:rPr lang="en-US" sz="1600" b="1" spc="-10" dirty="0">
                <a:latin typeface="Arial"/>
                <a:cs typeface="Arial"/>
              </a:rPr>
              <a:t>Regulatory</a:t>
            </a:r>
            <a:endParaRPr lang="en-US" sz="1600" dirty="0">
              <a:latin typeface="Arial"/>
              <a:cs typeface="Arial"/>
            </a:endParaRPr>
          </a:p>
          <a:p>
            <a:endParaRPr lang="en-US" sz="1600" dirty="0"/>
          </a:p>
        </p:txBody>
      </p:sp>
      <p:grpSp>
        <p:nvGrpSpPr>
          <p:cNvPr id="5" name="Group 4">
            <a:extLst>
              <a:ext uri="{FF2B5EF4-FFF2-40B4-BE49-F238E27FC236}">
                <a16:creationId xmlns:a16="http://schemas.microsoft.com/office/drawing/2014/main" id="{417749DB-D9B6-8732-6056-44B23E69EAA7}"/>
              </a:ext>
            </a:extLst>
          </p:cNvPr>
          <p:cNvGrpSpPr/>
          <p:nvPr/>
        </p:nvGrpSpPr>
        <p:grpSpPr>
          <a:xfrm>
            <a:off x="2230733" y="1805666"/>
            <a:ext cx="3660799" cy="5052334"/>
            <a:chOff x="427196" y="992348"/>
            <a:chExt cx="3888308" cy="5895983"/>
          </a:xfrm>
        </p:grpSpPr>
        <p:pic>
          <p:nvPicPr>
            <p:cNvPr id="6" name="object 18">
              <a:extLst>
                <a:ext uri="{FF2B5EF4-FFF2-40B4-BE49-F238E27FC236}">
                  <a16:creationId xmlns:a16="http://schemas.microsoft.com/office/drawing/2014/main" id="{B0A6A230-2941-215C-4860-45B8B8722804}"/>
                </a:ext>
              </a:extLst>
            </p:cNvPr>
            <p:cNvPicPr>
              <a:picLocks/>
            </p:cNvPicPr>
            <p:nvPr/>
          </p:nvPicPr>
          <p:blipFill>
            <a:blip r:embed="rId2" cstate="print"/>
            <a:stretch>
              <a:fillRect/>
            </a:stretch>
          </p:blipFill>
          <p:spPr>
            <a:xfrm>
              <a:off x="3000241" y="5652188"/>
              <a:ext cx="1315263" cy="1159483"/>
            </a:xfrm>
            <a:prstGeom prst="rect">
              <a:avLst/>
            </a:prstGeom>
          </p:spPr>
        </p:pic>
        <p:pic>
          <p:nvPicPr>
            <p:cNvPr id="7" name="object 19">
              <a:extLst>
                <a:ext uri="{FF2B5EF4-FFF2-40B4-BE49-F238E27FC236}">
                  <a16:creationId xmlns:a16="http://schemas.microsoft.com/office/drawing/2014/main" id="{62BF4930-807C-6BAB-4D2C-6477D31D645D}"/>
                </a:ext>
              </a:extLst>
            </p:cNvPr>
            <p:cNvPicPr>
              <a:picLocks/>
            </p:cNvPicPr>
            <p:nvPr/>
          </p:nvPicPr>
          <p:blipFill>
            <a:blip r:embed="rId3" cstate="print"/>
            <a:stretch>
              <a:fillRect/>
            </a:stretch>
          </p:blipFill>
          <p:spPr>
            <a:xfrm>
              <a:off x="1742472" y="5650819"/>
              <a:ext cx="1254819" cy="1160852"/>
            </a:xfrm>
            <a:prstGeom prst="rect">
              <a:avLst/>
            </a:prstGeom>
          </p:spPr>
        </p:pic>
        <p:pic>
          <p:nvPicPr>
            <p:cNvPr id="8" name="object 20">
              <a:extLst>
                <a:ext uri="{FF2B5EF4-FFF2-40B4-BE49-F238E27FC236}">
                  <a16:creationId xmlns:a16="http://schemas.microsoft.com/office/drawing/2014/main" id="{B343D858-6AA3-1872-15BB-9ED9877EB6FB}"/>
                </a:ext>
              </a:extLst>
            </p:cNvPr>
            <p:cNvPicPr>
              <a:picLocks/>
            </p:cNvPicPr>
            <p:nvPr/>
          </p:nvPicPr>
          <p:blipFill>
            <a:blip r:embed="rId4" cstate="print"/>
            <a:stretch>
              <a:fillRect/>
            </a:stretch>
          </p:blipFill>
          <p:spPr>
            <a:xfrm>
              <a:off x="480280" y="5652188"/>
              <a:ext cx="1265141" cy="1159473"/>
            </a:xfrm>
            <a:prstGeom prst="rect">
              <a:avLst/>
            </a:prstGeom>
          </p:spPr>
        </p:pic>
        <p:pic>
          <p:nvPicPr>
            <p:cNvPr id="9" name="object 21">
              <a:extLst>
                <a:ext uri="{FF2B5EF4-FFF2-40B4-BE49-F238E27FC236}">
                  <a16:creationId xmlns:a16="http://schemas.microsoft.com/office/drawing/2014/main" id="{679C5D6B-5467-7210-1411-48D84CBAD788}"/>
                </a:ext>
              </a:extLst>
            </p:cNvPr>
            <p:cNvPicPr>
              <a:picLocks/>
            </p:cNvPicPr>
            <p:nvPr/>
          </p:nvPicPr>
          <p:blipFill>
            <a:blip r:embed="rId5" cstate="print"/>
            <a:stretch>
              <a:fillRect/>
            </a:stretch>
          </p:blipFill>
          <p:spPr>
            <a:xfrm>
              <a:off x="1738049" y="4488597"/>
              <a:ext cx="1263666" cy="1159483"/>
            </a:xfrm>
            <a:prstGeom prst="rect">
              <a:avLst/>
            </a:prstGeom>
          </p:spPr>
        </p:pic>
        <p:pic>
          <p:nvPicPr>
            <p:cNvPr id="10" name="object 22">
              <a:extLst>
                <a:ext uri="{FF2B5EF4-FFF2-40B4-BE49-F238E27FC236}">
                  <a16:creationId xmlns:a16="http://schemas.microsoft.com/office/drawing/2014/main" id="{95EC289D-3723-B6BF-CDD5-6E9122210649}"/>
                </a:ext>
              </a:extLst>
            </p:cNvPr>
            <p:cNvPicPr>
              <a:picLocks/>
            </p:cNvPicPr>
            <p:nvPr/>
          </p:nvPicPr>
          <p:blipFill>
            <a:blip r:embed="rId6" cstate="print"/>
            <a:stretch>
              <a:fillRect/>
            </a:stretch>
          </p:blipFill>
          <p:spPr>
            <a:xfrm>
              <a:off x="3003189" y="4484489"/>
              <a:ext cx="1282835" cy="1162221"/>
            </a:xfrm>
            <a:prstGeom prst="rect">
              <a:avLst/>
            </a:prstGeom>
          </p:spPr>
        </p:pic>
        <p:pic>
          <p:nvPicPr>
            <p:cNvPr id="11" name="object 23">
              <a:extLst>
                <a:ext uri="{FF2B5EF4-FFF2-40B4-BE49-F238E27FC236}">
                  <a16:creationId xmlns:a16="http://schemas.microsoft.com/office/drawing/2014/main" id="{96EA05F5-0617-BCF4-7A75-3F29CF4291CC}"/>
                </a:ext>
              </a:extLst>
            </p:cNvPr>
            <p:cNvPicPr>
              <a:picLocks/>
            </p:cNvPicPr>
            <p:nvPr/>
          </p:nvPicPr>
          <p:blipFill>
            <a:blip r:embed="rId7" cstate="print"/>
            <a:stretch>
              <a:fillRect/>
            </a:stretch>
          </p:blipFill>
          <p:spPr>
            <a:xfrm>
              <a:off x="1748382" y="1007406"/>
              <a:ext cx="1260705" cy="1160852"/>
            </a:xfrm>
            <a:prstGeom prst="rect">
              <a:avLst/>
            </a:prstGeom>
          </p:spPr>
        </p:pic>
        <p:pic>
          <p:nvPicPr>
            <p:cNvPr id="12" name="object 24">
              <a:extLst>
                <a:ext uri="{FF2B5EF4-FFF2-40B4-BE49-F238E27FC236}">
                  <a16:creationId xmlns:a16="http://schemas.microsoft.com/office/drawing/2014/main" id="{482BA0E4-62FD-E68C-057F-C5E8B1702330}"/>
                </a:ext>
              </a:extLst>
            </p:cNvPr>
            <p:cNvPicPr>
              <a:picLocks/>
            </p:cNvPicPr>
            <p:nvPr/>
          </p:nvPicPr>
          <p:blipFill>
            <a:blip r:embed="rId8" cstate="print"/>
            <a:stretch>
              <a:fillRect/>
            </a:stretch>
          </p:blipFill>
          <p:spPr>
            <a:xfrm>
              <a:off x="3003189" y="2162784"/>
              <a:ext cx="1282835" cy="1158115"/>
            </a:xfrm>
            <a:prstGeom prst="rect">
              <a:avLst/>
            </a:prstGeom>
          </p:spPr>
        </p:pic>
        <p:pic>
          <p:nvPicPr>
            <p:cNvPr id="13" name="object 25">
              <a:extLst>
                <a:ext uri="{FF2B5EF4-FFF2-40B4-BE49-F238E27FC236}">
                  <a16:creationId xmlns:a16="http://schemas.microsoft.com/office/drawing/2014/main" id="{5AE5BEE1-DDA8-5F27-FC54-DA75283B0490}"/>
                </a:ext>
              </a:extLst>
            </p:cNvPr>
            <p:cNvPicPr>
              <a:picLocks/>
            </p:cNvPicPr>
            <p:nvPr/>
          </p:nvPicPr>
          <p:blipFill>
            <a:blip r:embed="rId9" cstate="print"/>
            <a:stretch>
              <a:fillRect/>
            </a:stretch>
          </p:blipFill>
          <p:spPr>
            <a:xfrm>
              <a:off x="3003189" y="3325006"/>
              <a:ext cx="1279886" cy="1158115"/>
            </a:xfrm>
            <a:prstGeom prst="rect">
              <a:avLst/>
            </a:prstGeom>
          </p:spPr>
        </p:pic>
        <p:pic>
          <p:nvPicPr>
            <p:cNvPr id="14" name="object 26">
              <a:extLst>
                <a:ext uri="{FF2B5EF4-FFF2-40B4-BE49-F238E27FC236}">
                  <a16:creationId xmlns:a16="http://schemas.microsoft.com/office/drawing/2014/main" id="{181BBCB0-FC5A-0765-C95B-E95006C47926}"/>
                </a:ext>
              </a:extLst>
            </p:cNvPr>
            <p:cNvPicPr>
              <a:picLocks/>
            </p:cNvPicPr>
            <p:nvPr/>
          </p:nvPicPr>
          <p:blipFill>
            <a:blip r:embed="rId10" cstate="print"/>
            <a:stretch>
              <a:fillRect/>
            </a:stretch>
          </p:blipFill>
          <p:spPr>
            <a:xfrm>
              <a:off x="1749845" y="2162784"/>
              <a:ext cx="1251870" cy="1159473"/>
            </a:xfrm>
            <a:prstGeom prst="rect">
              <a:avLst/>
            </a:prstGeom>
          </p:spPr>
        </p:pic>
        <p:pic>
          <p:nvPicPr>
            <p:cNvPr id="15" name="object 27">
              <a:extLst>
                <a:ext uri="{FF2B5EF4-FFF2-40B4-BE49-F238E27FC236}">
                  <a16:creationId xmlns:a16="http://schemas.microsoft.com/office/drawing/2014/main" id="{E90DF5C3-A291-CEDD-A421-BE4CF66A1F6E}"/>
                </a:ext>
              </a:extLst>
            </p:cNvPr>
            <p:cNvPicPr>
              <a:picLocks/>
            </p:cNvPicPr>
            <p:nvPr/>
          </p:nvPicPr>
          <p:blipFill>
            <a:blip r:embed="rId11" cstate="print"/>
            <a:stretch>
              <a:fillRect/>
            </a:stretch>
          </p:blipFill>
          <p:spPr>
            <a:xfrm>
              <a:off x="1714456" y="3323637"/>
              <a:ext cx="1288733" cy="1159473"/>
            </a:xfrm>
            <a:prstGeom prst="rect">
              <a:avLst/>
            </a:prstGeom>
          </p:spPr>
        </p:pic>
        <p:pic>
          <p:nvPicPr>
            <p:cNvPr id="16" name="object 28">
              <a:extLst>
                <a:ext uri="{FF2B5EF4-FFF2-40B4-BE49-F238E27FC236}">
                  <a16:creationId xmlns:a16="http://schemas.microsoft.com/office/drawing/2014/main" id="{0E60B7F0-A090-A34C-992D-C395F08B0B8C}"/>
                </a:ext>
              </a:extLst>
            </p:cNvPr>
            <p:cNvPicPr>
              <a:picLocks/>
            </p:cNvPicPr>
            <p:nvPr/>
          </p:nvPicPr>
          <p:blipFill>
            <a:blip r:embed="rId12" cstate="print"/>
            <a:stretch>
              <a:fillRect/>
            </a:stretch>
          </p:blipFill>
          <p:spPr>
            <a:xfrm>
              <a:off x="3009088" y="992348"/>
              <a:ext cx="1293157" cy="1167685"/>
            </a:xfrm>
            <a:prstGeom prst="rect">
              <a:avLst/>
            </a:prstGeom>
          </p:spPr>
        </p:pic>
        <p:pic>
          <p:nvPicPr>
            <p:cNvPr id="17" name="object 29">
              <a:extLst>
                <a:ext uri="{FF2B5EF4-FFF2-40B4-BE49-F238E27FC236}">
                  <a16:creationId xmlns:a16="http://schemas.microsoft.com/office/drawing/2014/main" id="{E31FAE1C-910D-4715-D8D6-D359A6C0EF17}"/>
                </a:ext>
              </a:extLst>
            </p:cNvPr>
            <p:cNvPicPr>
              <a:picLocks/>
            </p:cNvPicPr>
            <p:nvPr/>
          </p:nvPicPr>
          <p:blipFill>
            <a:blip r:embed="rId13" cstate="print"/>
            <a:stretch>
              <a:fillRect/>
            </a:stretch>
          </p:blipFill>
          <p:spPr>
            <a:xfrm>
              <a:off x="480280" y="4489966"/>
              <a:ext cx="1262192" cy="1159473"/>
            </a:xfrm>
            <a:prstGeom prst="rect">
              <a:avLst/>
            </a:prstGeom>
          </p:spPr>
        </p:pic>
        <p:pic>
          <p:nvPicPr>
            <p:cNvPr id="18" name="object 30">
              <a:extLst>
                <a:ext uri="{FF2B5EF4-FFF2-40B4-BE49-F238E27FC236}">
                  <a16:creationId xmlns:a16="http://schemas.microsoft.com/office/drawing/2014/main" id="{E2EBCD24-CFB0-2317-5FB6-98E1F71FF07F}"/>
                </a:ext>
              </a:extLst>
            </p:cNvPr>
            <p:cNvPicPr>
              <a:picLocks/>
            </p:cNvPicPr>
            <p:nvPr/>
          </p:nvPicPr>
          <p:blipFill>
            <a:blip r:embed="rId14" cstate="print"/>
            <a:stretch>
              <a:fillRect/>
            </a:stretch>
          </p:blipFill>
          <p:spPr>
            <a:xfrm>
              <a:off x="469958" y="2162784"/>
              <a:ext cx="1273988" cy="1169066"/>
            </a:xfrm>
            <a:prstGeom prst="rect">
              <a:avLst/>
            </a:prstGeom>
          </p:spPr>
        </p:pic>
        <p:pic>
          <p:nvPicPr>
            <p:cNvPr id="19" name="object 31">
              <a:extLst>
                <a:ext uri="{FF2B5EF4-FFF2-40B4-BE49-F238E27FC236}">
                  <a16:creationId xmlns:a16="http://schemas.microsoft.com/office/drawing/2014/main" id="{24ED44CE-1E56-E28F-C1C2-23CADC25B596}"/>
                </a:ext>
              </a:extLst>
            </p:cNvPr>
            <p:cNvPicPr>
              <a:picLocks/>
            </p:cNvPicPr>
            <p:nvPr/>
          </p:nvPicPr>
          <p:blipFill>
            <a:blip r:embed="rId15" cstate="print"/>
            <a:stretch>
              <a:fillRect/>
            </a:stretch>
          </p:blipFill>
          <p:spPr>
            <a:xfrm>
              <a:off x="483229" y="3326375"/>
              <a:ext cx="1260717" cy="1159483"/>
            </a:xfrm>
            <a:prstGeom prst="rect">
              <a:avLst/>
            </a:prstGeom>
          </p:spPr>
        </p:pic>
        <p:pic>
          <p:nvPicPr>
            <p:cNvPr id="20" name="object 32">
              <a:extLst>
                <a:ext uri="{FF2B5EF4-FFF2-40B4-BE49-F238E27FC236}">
                  <a16:creationId xmlns:a16="http://schemas.microsoft.com/office/drawing/2014/main" id="{C4335A94-0DFA-F749-FD2E-58DF949264D0}"/>
                </a:ext>
              </a:extLst>
            </p:cNvPr>
            <p:cNvPicPr>
              <a:picLocks/>
            </p:cNvPicPr>
            <p:nvPr/>
          </p:nvPicPr>
          <p:blipFill>
            <a:blip r:embed="rId16" cstate="print"/>
            <a:stretch>
              <a:fillRect/>
            </a:stretch>
          </p:blipFill>
          <p:spPr>
            <a:xfrm>
              <a:off x="493539" y="1041240"/>
              <a:ext cx="1251870" cy="1134259"/>
            </a:xfrm>
            <a:prstGeom prst="rect">
              <a:avLst/>
            </a:prstGeom>
          </p:spPr>
        </p:pic>
        <p:pic>
          <p:nvPicPr>
            <p:cNvPr id="21" name="object 33">
              <a:extLst>
                <a:ext uri="{FF2B5EF4-FFF2-40B4-BE49-F238E27FC236}">
                  <a16:creationId xmlns:a16="http://schemas.microsoft.com/office/drawing/2014/main" id="{D55DDD7E-DD85-54EA-E25D-18B27B506CC9}"/>
                </a:ext>
              </a:extLst>
            </p:cNvPr>
            <p:cNvPicPr>
              <a:picLocks/>
            </p:cNvPicPr>
            <p:nvPr/>
          </p:nvPicPr>
          <p:blipFill>
            <a:blip r:embed="rId17" cstate="print"/>
            <a:stretch>
              <a:fillRect/>
            </a:stretch>
          </p:blipFill>
          <p:spPr>
            <a:xfrm>
              <a:off x="456687" y="1999881"/>
              <a:ext cx="841952" cy="232717"/>
            </a:xfrm>
            <a:prstGeom prst="rect">
              <a:avLst/>
            </a:prstGeom>
          </p:spPr>
        </p:pic>
        <p:pic>
          <p:nvPicPr>
            <p:cNvPr id="22" name="object 34">
              <a:extLst>
                <a:ext uri="{FF2B5EF4-FFF2-40B4-BE49-F238E27FC236}">
                  <a16:creationId xmlns:a16="http://schemas.microsoft.com/office/drawing/2014/main" id="{56955071-AFE7-53B7-D54E-57A6E83090EF}"/>
                </a:ext>
              </a:extLst>
            </p:cNvPr>
            <p:cNvPicPr>
              <a:picLocks/>
            </p:cNvPicPr>
            <p:nvPr/>
          </p:nvPicPr>
          <p:blipFill>
            <a:blip r:embed="rId18" cstate="print"/>
            <a:stretch>
              <a:fillRect/>
            </a:stretch>
          </p:blipFill>
          <p:spPr>
            <a:xfrm>
              <a:off x="458162" y="3032055"/>
              <a:ext cx="833105" cy="232706"/>
            </a:xfrm>
            <a:prstGeom prst="rect">
              <a:avLst/>
            </a:prstGeom>
          </p:spPr>
        </p:pic>
        <p:pic>
          <p:nvPicPr>
            <p:cNvPr id="23" name="object 35">
              <a:extLst>
                <a:ext uri="{FF2B5EF4-FFF2-40B4-BE49-F238E27FC236}">
                  <a16:creationId xmlns:a16="http://schemas.microsoft.com/office/drawing/2014/main" id="{5407AD6E-D045-D517-C591-E639E0D49350}"/>
                </a:ext>
              </a:extLst>
            </p:cNvPr>
            <p:cNvPicPr>
              <a:picLocks/>
            </p:cNvPicPr>
            <p:nvPr/>
          </p:nvPicPr>
          <p:blipFill>
            <a:blip r:embed="rId19" cstate="print"/>
            <a:stretch>
              <a:fillRect/>
            </a:stretch>
          </p:blipFill>
          <p:spPr>
            <a:xfrm>
              <a:off x="458162" y="3155269"/>
              <a:ext cx="952541" cy="232707"/>
            </a:xfrm>
            <a:prstGeom prst="rect">
              <a:avLst/>
            </a:prstGeom>
          </p:spPr>
        </p:pic>
        <p:pic>
          <p:nvPicPr>
            <p:cNvPr id="24" name="object 36">
              <a:extLst>
                <a:ext uri="{FF2B5EF4-FFF2-40B4-BE49-F238E27FC236}">
                  <a16:creationId xmlns:a16="http://schemas.microsoft.com/office/drawing/2014/main" id="{17A77FA1-ECC7-5713-245F-FAA271DF5906}"/>
                </a:ext>
              </a:extLst>
            </p:cNvPr>
            <p:cNvPicPr>
              <a:picLocks/>
            </p:cNvPicPr>
            <p:nvPr/>
          </p:nvPicPr>
          <p:blipFill>
            <a:blip r:embed="rId20" cstate="print"/>
            <a:stretch>
              <a:fillRect/>
            </a:stretch>
          </p:blipFill>
          <p:spPr>
            <a:xfrm>
              <a:off x="462585" y="6506412"/>
              <a:ext cx="846376" cy="232707"/>
            </a:xfrm>
            <a:prstGeom prst="rect">
              <a:avLst/>
            </a:prstGeom>
          </p:spPr>
        </p:pic>
        <p:pic>
          <p:nvPicPr>
            <p:cNvPr id="25" name="object 37">
              <a:extLst>
                <a:ext uri="{FF2B5EF4-FFF2-40B4-BE49-F238E27FC236}">
                  <a16:creationId xmlns:a16="http://schemas.microsoft.com/office/drawing/2014/main" id="{4EC35623-88E5-12BE-DB42-C4E174074F4E}"/>
                </a:ext>
              </a:extLst>
            </p:cNvPr>
            <p:cNvPicPr>
              <a:picLocks/>
            </p:cNvPicPr>
            <p:nvPr/>
          </p:nvPicPr>
          <p:blipFill>
            <a:blip r:embed="rId21" cstate="print"/>
            <a:stretch>
              <a:fillRect/>
            </a:stretch>
          </p:blipFill>
          <p:spPr>
            <a:xfrm>
              <a:off x="462585" y="6629604"/>
              <a:ext cx="954016" cy="232707"/>
            </a:xfrm>
            <a:prstGeom prst="rect">
              <a:avLst/>
            </a:prstGeom>
          </p:spPr>
        </p:pic>
        <p:pic>
          <p:nvPicPr>
            <p:cNvPr id="26" name="object 38">
              <a:extLst>
                <a:ext uri="{FF2B5EF4-FFF2-40B4-BE49-F238E27FC236}">
                  <a16:creationId xmlns:a16="http://schemas.microsoft.com/office/drawing/2014/main" id="{F8FE0462-9716-C94B-B606-7330F43D44F2}"/>
                </a:ext>
              </a:extLst>
            </p:cNvPr>
            <p:cNvPicPr>
              <a:picLocks/>
            </p:cNvPicPr>
            <p:nvPr/>
          </p:nvPicPr>
          <p:blipFill>
            <a:blip r:embed="rId22" cstate="print"/>
            <a:stretch>
              <a:fillRect/>
            </a:stretch>
          </p:blipFill>
          <p:spPr>
            <a:xfrm>
              <a:off x="450789" y="5359237"/>
              <a:ext cx="1116214" cy="232717"/>
            </a:xfrm>
            <a:prstGeom prst="rect">
              <a:avLst/>
            </a:prstGeom>
          </p:spPr>
        </p:pic>
        <p:pic>
          <p:nvPicPr>
            <p:cNvPr id="27" name="object 39">
              <a:extLst>
                <a:ext uri="{FF2B5EF4-FFF2-40B4-BE49-F238E27FC236}">
                  <a16:creationId xmlns:a16="http://schemas.microsoft.com/office/drawing/2014/main" id="{2F95FAEC-68DA-95CF-6625-122639769BED}"/>
                </a:ext>
              </a:extLst>
            </p:cNvPr>
            <p:cNvPicPr>
              <a:picLocks/>
            </p:cNvPicPr>
            <p:nvPr/>
          </p:nvPicPr>
          <p:blipFill>
            <a:blip r:embed="rId23" cstate="print"/>
            <a:stretch>
              <a:fillRect/>
            </a:stretch>
          </p:blipFill>
          <p:spPr>
            <a:xfrm>
              <a:off x="450788" y="5482441"/>
              <a:ext cx="1247446" cy="232717"/>
            </a:xfrm>
            <a:prstGeom prst="rect">
              <a:avLst/>
            </a:prstGeom>
          </p:spPr>
        </p:pic>
        <p:pic>
          <p:nvPicPr>
            <p:cNvPr id="28" name="object 40">
              <a:extLst>
                <a:ext uri="{FF2B5EF4-FFF2-40B4-BE49-F238E27FC236}">
                  <a16:creationId xmlns:a16="http://schemas.microsoft.com/office/drawing/2014/main" id="{3F6DA176-EBE6-96D8-CCB4-93C798723C0F}"/>
                </a:ext>
              </a:extLst>
            </p:cNvPr>
            <p:cNvPicPr>
              <a:picLocks/>
            </p:cNvPicPr>
            <p:nvPr/>
          </p:nvPicPr>
          <p:blipFill>
            <a:blip r:embed="rId24" cstate="print"/>
            <a:stretch>
              <a:fillRect/>
            </a:stretch>
          </p:blipFill>
          <p:spPr>
            <a:xfrm>
              <a:off x="427196" y="4217548"/>
              <a:ext cx="716618" cy="232717"/>
            </a:xfrm>
            <a:prstGeom prst="rect">
              <a:avLst/>
            </a:prstGeom>
          </p:spPr>
        </p:pic>
        <p:pic>
          <p:nvPicPr>
            <p:cNvPr id="29" name="object 41">
              <a:extLst>
                <a:ext uri="{FF2B5EF4-FFF2-40B4-BE49-F238E27FC236}">
                  <a16:creationId xmlns:a16="http://schemas.microsoft.com/office/drawing/2014/main" id="{FA70239B-8F89-B049-CD0A-B165BA9526E2}"/>
                </a:ext>
              </a:extLst>
            </p:cNvPr>
            <p:cNvPicPr>
              <a:picLocks/>
            </p:cNvPicPr>
            <p:nvPr/>
          </p:nvPicPr>
          <p:blipFill>
            <a:blip r:embed="rId25" cstate="print"/>
            <a:stretch>
              <a:fillRect/>
            </a:stretch>
          </p:blipFill>
          <p:spPr>
            <a:xfrm>
              <a:off x="427196" y="4340752"/>
              <a:ext cx="926000" cy="232717"/>
            </a:xfrm>
            <a:prstGeom prst="rect">
              <a:avLst/>
            </a:prstGeom>
          </p:spPr>
        </p:pic>
        <p:pic>
          <p:nvPicPr>
            <p:cNvPr id="30" name="object 42">
              <a:extLst>
                <a:ext uri="{FF2B5EF4-FFF2-40B4-BE49-F238E27FC236}">
                  <a16:creationId xmlns:a16="http://schemas.microsoft.com/office/drawing/2014/main" id="{6EF82D44-CEB6-4CEF-6259-8124B8521025}"/>
                </a:ext>
              </a:extLst>
            </p:cNvPr>
            <p:cNvPicPr>
              <a:picLocks/>
            </p:cNvPicPr>
            <p:nvPr/>
          </p:nvPicPr>
          <p:blipFill>
            <a:blip r:embed="rId26" cstate="print"/>
            <a:stretch>
              <a:fillRect/>
            </a:stretch>
          </p:blipFill>
          <p:spPr>
            <a:xfrm>
              <a:off x="1702659" y="6395518"/>
              <a:ext cx="880290" cy="232707"/>
            </a:xfrm>
            <a:prstGeom prst="rect">
              <a:avLst/>
            </a:prstGeom>
          </p:spPr>
        </p:pic>
        <p:pic>
          <p:nvPicPr>
            <p:cNvPr id="31" name="object 43">
              <a:extLst>
                <a:ext uri="{FF2B5EF4-FFF2-40B4-BE49-F238E27FC236}">
                  <a16:creationId xmlns:a16="http://schemas.microsoft.com/office/drawing/2014/main" id="{2E1B40D2-A251-6CA2-0B76-C30F5AA6A074}"/>
                </a:ext>
              </a:extLst>
            </p:cNvPr>
            <p:cNvPicPr>
              <a:picLocks/>
            </p:cNvPicPr>
            <p:nvPr/>
          </p:nvPicPr>
          <p:blipFill>
            <a:blip r:embed="rId27" cstate="print"/>
            <a:stretch>
              <a:fillRect/>
            </a:stretch>
          </p:blipFill>
          <p:spPr>
            <a:xfrm>
              <a:off x="1702660" y="6517353"/>
              <a:ext cx="1086723" cy="234086"/>
            </a:xfrm>
            <a:prstGeom prst="rect">
              <a:avLst/>
            </a:prstGeom>
          </p:spPr>
        </p:pic>
        <p:pic>
          <p:nvPicPr>
            <p:cNvPr id="32" name="object 44">
              <a:extLst>
                <a:ext uri="{FF2B5EF4-FFF2-40B4-BE49-F238E27FC236}">
                  <a16:creationId xmlns:a16="http://schemas.microsoft.com/office/drawing/2014/main" id="{5E74FF2C-10EB-0442-A497-AB0B24436842}"/>
                </a:ext>
              </a:extLst>
            </p:cNvPr>
            <p:cNvPicPr>
              <a:picLocks/>
            </p:cNvPicPr>
            <p:nvPr/>
          </p:nvPicPr>
          <p:blipFill>
            <a:blip r:embed="rId28" cstate="print"/>
            <a:stretch>
              <a:fillRect/>
            </a:stretch>
          </p:blipFill>
          <p:spPr>
            <a:xfrm>
              <a:off x="1702659" y="6640555"/>
              <a:ext cx="698923" cy="234086"/>
            </a:xfrm>
            <a:prstGeom prst="rect">
              <a:avLst/>
            </a:prstGeom>
          </p:spPr>
        </p:pic>
        <p:pic>
          <p:nvPicPr>
            <p:cNvPr id="33" name="object 45">
              <a:extLst>
                <a:ext uri="{FF2B5EF4-FFF2-40B4-BE49-F238E27FC236}">
                  <a16:creationId xmlns:a16="http://schemas.microsoft.com/office/drawing/2014/main" id="{7F7DC1F7-24AA-F632-8E36-7B19C14BC5A0}"/>
                </a:ext>
              </a:extLst>
            </p:cNvPr>
            <p:cNvPicPr>
              <a:picLocks/>
            </p:cNvPicPr>
            <p:nvPr/>
          </p:nvPicPr>
          <p:blipFill>
            <a:blip r:embed="rId29" cstate="print"/>
            <a:stretch>
              <a:fillRect/>
            </a:stretch>
          </p:blipFill>
          <p:spPr>
            <a:xfrm>
              <a:off x="2956006" y="6409206"/>
              <a:ext cx="968761" cy="232717"/>
            </a:xfrm>
            <a:prstGeom prst="rect">
              <a:avLst/>
            </a:prstGeom>
          </p:spPr>
        </p:pic>
        <p:pic>
          <p:nvPicPr>
            <p:cNvPr id="34" name="object 46">
              <a:extLst>
                <a:ext uri="{FF2B5EF4-FFF2-40B4-BE49-F238E27FC236}">
                  <a16:creationId xmlns:a16="http://schemas.microsoft.com/office/drawing/2014/main" id="{5911D848-39DE-62D7-B58D-47FC702FFEF4}"/>
                </a:ext>
              </a:extLst>
            </p:cNvPr>
            <p:cNvPicPr>
              <a:picLocks/>
            </p:cNvPicPr>
            <p:nvPr/>
          </p:nvPicPr>
          <p:blipFill>
            <a:blip r:embed="rId30" cstate="print"/>
            <a:stretch>
              <a:fillRect/>
            </a:stretch>
          </p:blipFill>
          <p:spPr>
            <a:xfrm>
              <a:off x="2956006" y="6532411"/>
              <a:ext cx="949581" cy="232717"/>
            </a:xfrm>
            <a:prstGeom prst="rect">
              <a:avLst/>
            </a:prstGeom>
          </p:spPr>
        </p:pic>
        <p:pic>
          <p:nvPicPr>
            <p:cNvPr id="35" name="object 47">
              <a:extLst>
                <a:ext uri="{FF2B5EF4-FFF2-40B4-BE49-F238E27FC236}">
                  <a16:creationId xmlns:a16="http://schemas.microsoft.com/office/drawing/2014/main" id="{8CB61014-73F0-93F8-6509-56032CE7A904}"/>
                </a:ext>
              </a:extLst>
            </p:cNvPr>
            <p:cNvPicPr>
              <a:picLocks/>
            </p:cNvPicPr>
            <p:nvPr/>
          </p:nvPicPr>
          <p:blipFill>
            <a:blip r:embed="rId31" cstate="print"/>
            <a:stretch>
              <a:fillRect/>
            </a:stretch>
          </p:blipFill>
          <p:spPr>
            <a:xfrm>
              <a:off x="2956006" y="6655614"/>
              <a:ext cx="670895" cy="232717"/>
            </a:xfrm>
            <a:prstGeom prst="rect">
              <a:avLst/>
            </a:prstGeom>
          </p:spPr>
        </p:pic>
      </p:grpSp>
    </p:spTree>
    <p:extLst>
      <p:ext uri="{BB962C8B-B14F-4D97-AF65-F5344CB8AC3E}">
        <p14:creationId xmlns:p14="http://schemas.microsoft.com/office/powerpoint/2010/main" val="195019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3ADA1-8D4B-A585-8804-6807E5408330}"/>
              </a:ext>
            </a:extLst>
          </p:cNvPr>
          <p:cNvSpPr>
            <a:spLocks noGrp="1"/>
          </p:cNvSpPr>
          <p:nvPr>
            <p:ph type="title"/>
          </p:nvPr>
        </p:nvSpPr>
        <p:spPr/>
        <p:txBody>
          <a:bodyPr/>
          <a:lstStyle/>
          <a:p>
            <a:r>
              <a:rPr lang="en-US" sz="4000" dirty="0"/>
              <a:t>Jacksonville District</a:t>
            </a:r>
            <a:br>
              <a:rPr lang="en-US" sz="4000" dirty="0"/>
            </a:br>
            <a:r>
              <a:rPr lang="en-US" sz="4000" dirty="0"/>
              <a:t>Active Small/CAP Projects</a:t>
            </a:r>
          </a:p>
        </p:txBody>
      </p:sp>
      <p:pic>
        <p:nvPicPr>
          <p:cNvPr id="6" name="Picture 5" descr="Map&#10;&#10;Description automatically generated">
            <a:extLst>
              <a:ext uri="{FF2B5EF4-FFF2-40B4-BE49-F238E27FC236}">
                <a16:creationId xmlns:a16="http://schemas.microsoft.com/office/drawing/2014/main" id="{8CDE6F76-3FBE-F598-BCDF-15946A637E6F}"/>
              </a:ext>
            </a:extLst>
          </p:cNvPr>
          <p:cNvPicPr>
            <a:picLocks noChangeAspect="1"/>
          </p:cNvPicPr>
          <p:nvPr/>
        </p:nvPicPr>
        <p:blipFill>
          <a:blip r:embed="rId2"/>
          <a:stretch>
            <a:fillRect/>
          </a:stretch>
        </p:blipFill>
        <p:spPr>
          <a:xfrm>
            <a:off x="2548221" y="1811652"/>
            <a:ext cx="8177582" cy="4958910"/>
          </a:xfrm>
          <a:prstGeom prst="rect">
            <a:avLst/>
          </a:prstGeom>
        </p:spPr>
      </p:pic>
    </p:spTree>
    <p:extLst>
      <p:ext uri="{BB962C8B-B14F-4D97-AF65-F5344CB8AC3E}">
        <p14:creationId xmlns:p14="http://schemas.microsoft.com/office/powerpoint/2010/main" val="264441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4EA3E57F-DFF9-1085-9CC3-F9D79C85399D}"/>
              </a:ext>
            </a:extLst>
          </p:cNvPr>
          <p:cNvPicPr>
            <a:picLocks noGrp="1" noChangeAspect="1"/>
          </p:cNvPicPr>
          <p:nvPr>
            <p:ph sz="half" idx="1"/>
          </p:nvPr>
        </p:nvPicPr>
        <p:blipFill>
          <a:blip r:embed="rId2"/>
          <a:stretch>
            <a:fillRect/>
          </a:stretch>
        </p:blipFill>
        <p:spPr>
          <a:xfrm>
            <a:off x="2556393" y="778948"/>
            <a:ext cx="9041557" cy="5588344"/>
          </a:xfrm>
          <a:prstGeom prst="rect">
            <a:avLst/>
          </a:prstGeom>
        </p:spPr>
      </p:pic>
    </p:spTree>
    <p:extLst>
      <p:ext uri="{BB962C8B-B14F-4D97-AF65-F5344CB8AC3E}">
        <p14:creationId xmlns:p14="http://schemas.microsoft.com/office/powerpoint/2010/main" val="222993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FB544C-D04A-D8A8-0BC0-9E0E74DB58BF}"/>
              </a:ext>
            </a:extLst>
          </p:cNvPr>
          <p:cNvGrpSpPr/>
          <p:nvPr/>
        </p:nvGrpSpPr>
        <p:grpSpPr>
          <a:xfrm>
            <a:off x="1898469" y="420499"/>
            <a:ext cx="10226545" cy="5812971"/>
            <a:chOff x="1218292" y="0"/>
            <a:chExt cx="11135633" cy="6858000"/>
          </a:xfrm>
        </p:grpSpPr>
        <p:pic>
          <p:nvPicPr>
            <p:cNvPr id="6" name="Picture 5" descr="Map&#10;&#10;Description automatically generated">
              <a:extLst>
                <a:ext uri="{FF2B5EF4-FFF2-40B4-BE49-F238E27FC236}">
                  <a16:creationId xmlns:a16="http://schemas.microsoft.com/office/drawing/2014/main" id="{6AEC69FA-D161-F3CE-92F3-40FD4FBBFA89}"/>
                </a:ext>
              </a:extLst>
            </p:cNvPr>
            <p:cNvPicPr>
              <a:picLocks noChangeAspect="1"/>
            </p:cNvPicPr>
            <p:nvPr/>
          </p:nvPicPr>
          <p:blipFill>
            <a:blip r:embed="rId2"/>
            <a:stretch>
              <a:fillRect/>
            </a:stretch>
          </p:blipFill>
          <p:spPr>
            <a:xfrm>
              <a:off x="1218292" y="0"/>
              <a:ext cx="8345715" cy="6858000"/>
            </a:xfrm>
            <a:prstGeom prst="rect">
              <a:avLst/>
            </a:prstGeom>
          </p:spPr>
        </p:pic>
        <p:pic>
          <p:nvPicPr>
            <p:cNvPr id="7" name="Picture 6">
              <a:extLst>
                <a:ext uri="{FF2B5EF4-FFF2-40B4-BE49-F238E27FC236}">
                  <a16:creationId xmlns:a16="http://schemas.microsoft.com/office/drawing/2014/main" id="{C0F642F1-1B3D-E00C-0BBE-B67FDB625E96}"/>
                </a:ext>
              </a:extLst>
            </p:cNvPr>
            <p:cNvPicPr>
              <a:picLocks noChangeAspect="1"/>
            </p:cNvPicPr>
            <p:nvPr/>
          </p:nvPicPr>
          <p:blipFill>
            <a:blip r:embed="rId3"/>
            <a:stretch>
              <a:fillRect/>
            </a:stretch>
          </p:blipFill>
          <p:spPr>
            <a:xfrm>
              <a:off x="7830301" y="1657350"/>
              <a:ext cx="4523624" cy="1231499"/>
            </a:xfrm>
            <a:prstGeom prst="rect">
              <a:avLst/>
            </a:prstGeom>
          </p:spPr>
        </p:pic>
      </p:grpSp>
    </p:spTree>
    <p:extLst>
      <p:ext uri="{BB962C8B-B14F-4D97-AF65-F5344CB8AC3E}">
        <p14:creationId xmlns:p14="http://schemas.microsoft.com/office/powerpoint/2010/main" val="1626133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L MAP">
            <a:extLst>
              <a:ext uri="{FF2B5EF4-FFF2-40B4-BE49-F238E27FC236}">
                <a16:creationId xmlns:a16="http://schemas.microsoft.com/office/drawing/2014/main" id="{2AAF2CAE-D025-1BC3-FC20-F28E500377EC}"/>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2041653" y="730552"/>
            <a:ext cx="9594338" cy="61280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ision Text">
            <a:extLst>
              <a:ext uri="{FF2B5EF4-FFF2-40B4-BE49-F238E27FC236}">
                <a16:creationId xmlns:a16="http://schemas.microsoft.com/office/drawing/2014/main" id="{318091DE-051B-806F-56EE-948CFE8FCED6}"/>
              </a:ext>
            </a:extLst>
          </p:cNvPr>
          <p:cNvSpPr txBox="1">
            <a:spLocks noChangeArrowheads="1"/>
          </p:cNvSpPr>
          <p:nvPr/>
        </p:nvSpPr>
        <p:spPr>
          <a:xfrm>
            <a:off x="8235157" y="365991"/>
            <a:ext cx="3956843" cy="763828"/>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nSpc>
                <a:spcPct val="85000"/>
              </a:lnSpc>
              <a:spcBef>
                <a:spcPct val="15000"/>
              </a:spcBef>
            </a:pPr>
            <a:r>
              <a:rPr lang="en-US" sz="1100" b="1" dirty="0">
                <a:solidFill>
                  <a:srgbClr val="00B0F0"/>
                </a:solidFill>
              </a:rPr>
              <a:t>Our Vision</a:t>
            </a:r>
          </a:p>
          <a:p>
            <a:pPr lvl="1">
              <a:lnSpc>
                <a:spcPct val="85000"/>
              </a:lnSpc>
              <a:spcBef>
                <a:spcPct val="15000"/>
              </a:spcBef>
              <a:buFont typeface="Wingdings" panose="05000000000000000000" pitchFamily="2" charset="2"/>
              <a:buChar char="§"/>
            </a:pPr>
            <a:endParaRPr lang="en-US" sz="400" dirty="0"/>
          </a:p>
          <a:p>
            <a:pPr lvl="1">
              <a:lnSpc>
                <a:spcPct val="85000"/>
              </a:lnSpc>
              <a:spcBef>
                <a:spcPct val="15000"/>
              </a:spcBef>
              <a:buFont typeface="Wingdings" panose="05000000000000000000" pitchFamily="2" charset="2"/>
              <a:buChar char="§"/>
            </a:pPr>
            <a:r>
              <a:rPr lang="en-US" sz="1050" dirty="0"/>
              <a:t>To be a great engineering force of highly disciplined people working with our PARTNERS to deliver innovative and sustainable solutions to the Nation’s engineering challenges.</a:t>
            </a:r>
          </a:p>
          <a:p>
            <a:pPr>
              <a:lnSpc>
                <a:spcPct val="85000"/>
              </a:lnSpc>
              <a:spcBef>
                <a:spcPct val="15000"/>
              </a:spcBef>
            </a:pPr>
            <a:endParaRPr lang="en-US" sz="1050" b="1" dirty="0"/>
          </a:p>
          <a:p>
            <a:pPr>
              <a:lnSpc>
                <a:spcPct val="85000"/>
              </a:lnSpc>
              <a:spcBef>
                <a:spcPct val="15000"/>
              </a:spcBef>
            </a:pPr>
            <a:r>
              <a:rPr lang="en-US" sz="1100" b="1" dirty="0">
                <a:solidFill>
                  <a:srgbClr val="00B0F0"/>
                </a:solidFill>
              </a:rPr>
              <a:t>Our Goals</a:t>
            </a:r>
          </a:p>
          <a:p>
            <a:pPr lvl="1">
              <a:lnSpc>
                <a:spcPct val="85000"/>
              </a:lnSpc>
              <a:spcBef>
                <a:spcPct val="15000"/>
              </a:spcBef>
              <a:buFont typeface="Wingdings" panose="05000000000000000000" pitchFamily="2" charset="2"/>
              <a:buChar char="§"/>
            </a:pPr>
            <a:endParaRPr lang="en-US" sz="400" dirty="0"/>
          </a:p>
          <a:p>
            <a:pPr lvl="1">
              <a:lnSpc>
                <a:spcPct val="85000"/>
              </a:lnSpc>
              <a:spcBef>
                <a:spcPct val="15000"/>
              </a:spcBef>
              <a:buFont typeface="Wingdings" panose="05000000000000000000" pitchFamily="2" charset="2"/>
              <a:buChar char="§"/>
            </a:pPr>
            <a:r>
              <a:rPr lang="en-US" sz="1050" dirty="0"/>
              <a:t>Ready for All Contingencies</a:t>
            </a:r>
          </a:p>
          <a:p>
            <a:pPr lvl="1">
              <a:lnSpc>
                <a:spcPct val="85000"/>
              </a:lnSpc>
              <a:spcBef>
                <a:spcPct val="15000"/>
              </a:spcBef>
              <a:buFont typeface="Wingdings" panose="05000000000000000000" pitchFamily="2" charset="2"/>
              <a:buChar char="§"/>
            </a:pPr>
            <a:r>
              <a:rPr lang="en-US" sz="1050" dirty="0"/>
              <a:t>Engineering Sustainable Water Resource Solutions</a:t>
            </a:r>
          </a:p>
          <a:p>
            <a:pPr lvl="1">
              <a:lnSpc>
                <a:spcPct val="85000"/>
              </a:lnSpc>
              <a:spcBef>
                <a:spcPct val="15000"/>
              </a:spcBef>
              <a:buFont typeface="Wingdings" panose="05000000000000000000" pitchFamily="2" charset="2"/>
              <a:buChar char="§"/>
            </a:pPr>
            <a:r>
              <a:rPr lang="en-US" sz="1050" dirty="0"/>
              <a:t>Building Effective, Innovative Engineering Solutions</a:t>
            </a:r>
          </a:p>
          <a:p>
            <a:pPr lvl="1">
              <a:lnSpc>
                <a:spcPct val="85000"/>
              </a:lnSpc>
              <a:spcBef>
                <a:spcPct val="15000"/>
              </a:spcBef>
              <a:buFont typeface="Wingdings" panose="05000000000000000000" pitchFamily="2" charset="2"/>
              <a:buChar char="§"/>
            </a:pPr>
            <a:r>
              <a:rPr lang="en-US" sz="1050" dirty="0"/>
              <a:t>Recruiting and Retaining Strong Teams</a:t>
            </a:r>
          </a:p>
          <a:p>
            <a:pPr>
              <a:lnSpc>
                <a:spcPct val="85000"/>
              </a:lnSpc>
              <a:spcBef>
                <a:spcPct val="15000"/>
              </a:spcBef>
            </a:pPr>
            <a:endParaRPr lang="en-US" sz="1050" b="1" dirty="0"/>
          </a:p>
          <a:p>
            <a:pPr>
              <a:lnSpc>
                <a:spcPct val="85000"/>
              </a:lnSpc>
              <a:spcBef>
                <a:spcPct val="15000"/>
              </a:spcBef>
            </a:pPr>
            <a:r>
              <a:rPr lang="en-US" sz="1100" b="1" dirty="0">
                <a:solidFill>
                  <a:srgbClr val="00B0F0"/>
                </a:solidFill>
              </a:rPr>
              <a:t>Our Area of Responsibility</a:t>
            </a:r>
          </a:p>
          <a:p>
            <a:pPr lvl="1">
              <a:lnSpc>
                <a:spcPct val="85000"/>
              </a:lnSpc>
              <a:spcBef>
                <a:spcPct val="15000"/>
              </a:spcBef>
              <a:buFont typeface="Wingdings" panose="05000000000000000000" pitchFamily="2" charset="2"/>
              <a:buChar char="§"/>
            </a:pPr>
            <a:endParaRPr lang="en-US" sz="400" dirty="0"/>
          </a:p>
          <a:p>
            <a:pPr lvl="1">
              <a:lnSpc>
                <a:spcPct val="85000"/>
              </a:lnSpc>
              <a:spcBef>
                <a:spcPct val="15000"/>
              </a:spcBef>
              <a:buFont typeface="Wingdings" panose="05000000000000000000" pitchFamily="2" charset="2"/>
              <a:buChar char="§"/>
            </a:pPr>
            <a:r>
              <a:rPr lang="en-US" sz="1050" dirty="0"/>
              <a:t>Florida</a:t>
            </a:r>
          </a:p>
          <a:p>
            <a:pPr lvl="1">
              <a:lnSpc>
                <a:spcPct val="85000"/>
              </a:lnSpc>
              <a:spcBef>
                <a:spcPct val="15000"/>
              </a:spcBef>
              <a:buFont typeface="Wingdings" panose="05000000000000000000" pitchFamily="2" charset="2"/>
              <a:buChar char="§"/>
            </a:pPr>
            <a:r>
              <a:rPr lang="en-US" sz="1050" dirty="0"/>
              <a:t>Georgia</a:t>
            </a:r>
          </a:p>
          <a:p>
            <a:pPr lvl="1">
              <a:lnSpc>
                <a:spcPct val="85000"/>
              </a:lnSpc>
              <a:spcBef>
                <a:spcPct val="15000"/>
              </a:spcBef>
              <a:buFont typeface="Wingdings" panose="05000000000000000000" pitchFamily="2" charset="2"/>
              <a:buChar char="§"/>
            </a:pPr>
            <a:r>
              <a:rPr lang="en-US" sz="1050" dirty="0"/>
              <a:t>Puerto Rico</a:t>
            </a:r>
          </a:p>
          <a:p>
            <a:pPr lvl="1">
              <a:lnSpc>
                <a:spcPct val="85000"/>
              </a:lnSpc>
              <a:spcBef>
                <a:spcPct val="15000"/>
              </a:spcBef>
              <a:buFont typeface="Wingdings" panose="05000000000000000000" pitchFamily="2" charset="2"/>
              <a:buChar char="§"/>
            </a:pPr>
            <a:r>
              <a:rPr lang="en-US" sz="1050" dirty="0"/>
              <a:t>U.S. Virgin Islands</a:t>
            </a:r>
            <a:endParaRPr lang="en-US" sz="1200" dirty="0"/>
          </a:p>
        </p:txBody>
      </p:sp>
      <p:grpSp>
        <p:nvGrpSpPr>
          <p:cNvPr id="7" name="Group 6">
            <a:extLst>
              <a:ext uri="{FF2B5EF4-FFF2-40B4-BE49-F238E27FC236}">
                <a16:creationId xmlns:a16="http://schemas.microsoft.com/office/drawing/2014/main" id="{FE73B3CB-D974-BDB3-329E-7557F65AD5DD}"/>
              </a:ext>
            </a:extLst>
          </p:cNvPr>
          <p:cNvGrpSpPr/>
          <p:nvPr/>
        </p:nvGrpSpPr>
        <p:grpSpPr>
          <a:xfrm>
            <a:off x="2380850" y="843116"/>
            <a:ext cx="7361971" cy="5902953"/>
            <a:chOff x="407889" y="392286"/>
            <a:chExt cx="7254875" cy="6311103"/>
          </a:xfrm>
        </p:grpSpPr>
        <p:pic>
          <p:nvPicPr>
            <p:cNvPr id="8" name="Picture 7" descr="Map&#10;&#10;Description automatically generated">
              <a:extLst>
                <a:ext uri="{FF2B5EF4-FFF2-40B4-BE49-F238E27FC236}">
                  <a16:creationId xmlns:a16="http://schemas.microsoft.com/office/drawing/2014/main" id="{050F9884-A2B0-010D-51D7-B7113456AF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1447327">
              <a:off x="592656" y="392286"/>
              <a:ext cx="5625171" cy="6311103"/>
            </a:xfrm>
            <a:prstGeom prst="rect">
              <a:avLst/>
            </a:prstGeom>
          </p:spPr>
        </p:pic>
        <p:grpSp>
          <p:nvGrpSpPr>
            <p:cNvPr id="9" name="Group 8">
              <a:extLst>
                <a:ext uri="{FF2B5EF4-FFF2-40B4-BE49-F238E27FC236}">
                  <a16:creationId xmlns:a16="http://schemas.microsoft.com/office/drawing/2014/main" id="{1CCCB35B-3C6F-B068-582C-BDCE96DB9626}"/>
                </a:ext>
              </a:extLst>
            </p:cNvPr>
            <p:cNvGrpSpPr/>
            <p:nvPr/>
          </p:nvGrpSpPr>
          <p:grpSpPr>
            <a:xfrm>
              <a:off x="407889" y="1181947"/>
              <a:ext cx="7254875" cy="4259651"/>
              <a:chOff x="407889" y="1181947"/>
              <a:chExt cx="7254875" cy="4259651"/>
            </a:xfrm>
          </p:grpSpPr>
          <p:grpSp>
            <p:nvGrpSpPr>
              <p:cNvPr id="10" name="Melbourne">
                <a:extLst>
                  <a:ext uri="{FF2B5EF4-FFF2-40B4-BE49-F238E27FC236}">
                    <a16:creationId xmlns:a16="http://schemas.microsoft.com/office/drawing/2014/main" id="{A3245C75-733E-F188-A21E-D49908E014BD}"/>
                  </a:ext>
                </a:extLst>
              </p:cNvPr>
              <p:cNvGrpSpPr/>
              <p:nvPr/>
            </p:nvGrpSpPr>
            <p:grpSpPr>
              <a:xfrm>
                <a:off x="5409414" y="3441347"/>
                <a:ext cx="1129400" cy="280987"/>
                <a:chOff x="5409414" y="3441347"/>
                <a:chExt cx="1129400" cy="280987"/>
              </a:xfrm>
            </p:grpSpPr>
            <p:sp>
              <p:nvSpPr>
                <p:cNvPr id="80" name="Text Box 75">
                  <a:extLst>
                    <a:ext uri="{FF2B5EF4-FFF2-40B4-BE49-F238E27FC236}">
                      <a16:creationId xmlns:a16="http://schemas.microsoft.com/office/drawing/2014/main" id="{D6684FB3-2D08-C2CA-FD70-AF1790E6F07D}"/>
                    </a:ext>
                  </a:extLst>
                </p:cNvPr>
                <p:cNvSpPr txBox="1">
                  <a:spLocks noChangeArrowheads="1"/>
                </p:cNvSpPr>
                <p:nvPr/>
              </p:nvSpPr>
              <p:spPr bwMode="auto">
                <a:xfrm>
                  <a:off x="5616477" y="3461984"/>
                  <a:ext cx="9223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n-lt"/>
                    </a:rPr>
                    <a:t>Melbourne</a:t>
                  </a:r>
                </a:p>
              </p:txBody>
            </p:sp>
            <p:grpSp>
              <p:nvGrpSpPr>
                <p:cNvPr id="81" name="Group 4">
                  <a:extLst>
                    <a:ext uri="{FF2B5EF4-FFF2-40B4-BE49-F238E27FC236}">
                      <a16:creationId xmlns:a16="http://schemas.microsoft.com/office/drawing/2014/main" id="{EFB6DC98-B6EE-E20E-0374-10FF73D0ADA2}"/>
                    </a:ext>
                  </a:extLst>
                </p:cNvPr>
                <p:cNvGrpSpPr>
                  <a:grpSpLocks/>
                </p:cNvGrpSpPr>
                <p:nvPr/>
              </p:nvGrpSpPr>
              <p:grpSpPr bwMode="auto">
                <a:xfrm>
                  <a:off x="5409414" y="3441347"/>
                  <a:ext cx="239999" cy="196850"/>
                  <a:chOff x="4752974" y="1412705"/>
                  <a:chExt cx="419303" cy="326885"/>
                </a:xfrm>
              </p:grpSpPr>
              <p:pic>
                <p:nvPicPr>
                  <p:cNvPr id="82" name="Picture 109">
                    <a:extLst>
                      <a:ext uri="{FF2B5EF4-FFF2-40B4-BE49-F238E27FC236}">
                        <a16:creationId xmlns:a16="http://schemas.microsoft.com/office/drawing/2014/main" id="{F3527C99-BAE2-F0AD-3AD4-9D9ACAB964CF}"/>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ounded Rectangle 86">
                    <a:extLst>
                      <a:ext uri="{FF2B5EF4-FFF2-40B4-BE49-F238E27FC236}">
                        <a16:creationId xmlns:a16="http://schemas.microsoft.com/office/drawing/2014/main" id="{4B81AA8F-FFF1-053A-BE83-6EA7B99A5D82}"/>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11" name="Palatka">
                <a:extLst>
                  <a:ext uri="{FF2B5EF4-FFF2-40B4-BE49-F238E27FC236}">
                    <a16:creationId xmlns:a16="http://schemas.microsoft.com/office/drawing/2014/main" id="{45C6F218-641B-6F8B-9078-C81B600272D0}"/>
                  </a:ext>
                </a:extLst>
              </p:cNvPr>
              <p:cNvGrpSpPr/>
              <p:nvPr/>
            </p:nvGrpSpPr>
            <p:grpSpPr>
              <a:xfrm>
                <a:off x="4398863" y="2134835"/>
                <a:ext cx="700088" cy="395287"/>
                <a:chOff x="4398863" y="2134835"/>
                <a:chExt cx="700088" cy="395287"/>
              </a:xfrm>
            </p:grpSpPr>
            <p:sp>
              <p:nvSpPr>
                <p:cNvPr id="76" name="Palatka">
                  <a:extLst>
                    <a:ext uri="{FF2B5EF4-FFF2-40B4-BE49-F238E27FC236}">
                      <a16:creationId xmlns:a16="http://schemas.microsoft.com/office/drawing/2014/main" id="{A80E9D25-4921-4EB2-81B8-03A7BA38F12C}"/>
                    </a:ext>
                  </a:extLst>
                </p:cNvPr>
                <p:cNvSpPr txBox="1">
                  <a:spLocks noChangeArrowheads="1"/>
                </p:cNvSpPr>
                <p:nvPr/>
              </p:nvSpPr>
              <p:spPr bwMode="auto">
                <a:xfrm>
                  <a:off x="4398863" y="2268184"/>
                  <a:ext cx="7000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FFFFFF"/>
                      </a:solidFill>
                      <a:latin typeface="+mn-lt"/>
                    </a:rPr>
                    <a:t>Palatka</a:t>
                  </a:r>
                </a:p>
              </p:txBody>
            </p:sp>
            <p:grpSp>
              <p:nvGrpSpPr>
                <p:cNvPr id="77" name="Group 4">
                  <a:extLst>
                    <a:ext uri="{FF2B5EF4-FFF2-40B4-BE49-F238E27FC236}">
                      <a16:creationId xmlns:a16="http://schemas.microsoft.com/office/drawing/2014/main" id="{7DE7EB11-928D-D3C9-188E-1DCD8C02E5C2}"/>
                    </a:ext>
                  </a:extLst>
                </p:cNvPr>
                <p:cNvGrpSpPr>
                  <a:grpSpLocks/>
                </p:cNvGrpSpPr>
                <p:nvPr/>
              </p:nvGrpSpPr>
              <p:grpSpPr bwMode="auto">
                <a:xfrm>
                  <a:off x="4672620" y="2134835"/>
                  <a:ext cx="239999" cy="196850"/>
                  <a:chOff x="4752974" y="1412705"/>
                  <a:chExt cx="419303" cy="326885"/>
                </a:xfrm>
              </p:grpSpPr>
              <p:pic>
                <p:nvPicPr>
                  <p:cNvPr id="78" name="Picture 109">
                    <a:extLst>
                      <a:ext uri="{FF2B5EF4-FFF2-40B4-BE49-F238E27FC236}">
                        <a16:creationId xmlns:a16="http://schemas.microsoft.com/office/drawing/2014/main" id="{E06CB3E4-67CE-ED08-2935-42890337EF56}"/>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ounded Rectangle 86">
                    <a:extLst>
                      <a:ext uri="{FF2B5EF4-FFF2-40B4-BE49-F238E27FC236}">
                        <a16:creationId xmlns:a16="http://schemas.microsoft.com/office/drawing/2014/main" id="{0FF0E210-E53A-1BDF-B476-60EC8964951F}"/>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12" name="Cocoa">
                <a:extLst>
                  <a:ext uri="{FF2B5EF4-FFF2-40B4-BE49-F238E27FC236}">
                    <a16:creationId xmlns:a16="http://schemas.microsoft.com/office/drawing/2014/main" id="{836341EE-AB19-E965-F908-F252AE72DBFC}"/>
                  </a:ext>
                </a:extLst>
              </p:cNvPr>
              <p:cNvGrpSpPr/>
              <p:nvPr/>
            </p:nvGrpSpPr>
            <p:grpSpPr>
              <a:xfrm>
                <a:off x="5329011" y="3120673"/>
                <a:ext cx="841503" cy="261937"/>
                <a:chOff x="5329011" y="3120673"/>
                <a:chExt cx="841503" cy="261937"/>
              </a:xfrm>
            </p:grpSpPr>
            <p:grpSp>
              <p:nvGrpSpPr>
                <p:cNvPr id="72" name="Group 4">
                  <a:extLst>
                    <a:ext uri="{FF2B5EF4-FFF2-40B4-BE49-F238E27FC236}">
                      <a16:creationId xmlns:a16="http://schemas.microsoft.com/office/drawing/2014/main" id="{88968258-E85F-44D0-44BC-09FE8F9069FA}"/>
                    </a:ext>
                  </a:extLst>
                </p:cNvPr>
                <p:cNvGrpSpPr>
                  <a:grpSpLocks/>
                </p:cNvGrpSpPr>
                <p:nvPr/>
              </p:nvGrpSpPr>
              <p:grpSpPr bwMode="auto">
                <a:xfrm>
                  <a:off x="5329011" y="3136508"/>
                  <a:ext cx="239999" cy="196850"/>
                  <a:chOff x="4752974" y="1412705"/>
                  <a:chExt cx="419303" cy="326885"/>
                </a:xfrm>
              </p:grpSpPr>
              <p:pic>
                <p:nvPicPr>
                  <p:cNvPr id="74" name="Picture 109">
                    <a:extLst>
                      <a:ext uri="{FF2B5EF4-FFF2-40B4-BE49-F238E27FC236}">
                        <a16:creationId xmlns:a16="http://schemas.microsoft.com/office/drawing/2014/main" id="{FEAD689F-48EC-6DFF-F6FA-1A1270D80B27}"/>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ounded Rectangle 86">
                    <a:extLst>
                      <a:ext uri="{FF2B5EF4-FFF2-40B4-BE49-F238E27FC236}">
                        <a16:creationId xmlns:a16="http://schemas.microsoft.com/office/drawing/2014/main" id="{5DA53E3B-897A-B25F-F132-61FC5CA426A7}"/>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73" name="Text Box 63">
                  <a:extLst>
                    <a:ext uri="{FF2B5EF4-FFF2-40B4-BE49-F238E27FC236}">
                      <a16:creationId xmlns:a16="http://schemas.microsoft.com/office/drawing/2014/main" id="{DCFA8EEE-F7A2-04AB-F468-95EE25D8C3A5}"/>
                    </a:ext>
                  </a:extLst>
                </p:cNvPr>
                <p:cNvSpPr txBox="1">
                  <a:spLocks noChangeArrowheads="1"/>
                </p:cNvSpPr>
                <p:nvPr/>
              </p:nvSpPr>
              <p:spPr bwMode="auto">
                <a:xfrm>
                  <a:off x="5513289" y="3120673"/>
                  <a:ext cx="657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Century Gothic" panose="020B0502020202020204" pitchFamily="34" charset="0"/>
                    </a:rPr>
                    <a:t>Cocoa</a:t>
                  </a:r>
                </a:p>
              </p:txBody>
            </p:sp>
          </p:grpSp>
          <p:grpSp>
            <p:nvGrpSpPr>
              <p:cNvPr id="13" name="Palm Beach OfficesGroup 136">
                <a:extLst>
                  <a:ext uri="{FF2B5EF4-FFF2-40B4-BE49-F238E27FC236}">
                    <a16:creationId xmlns:a16="http://schemas.microsoft.com/office/drawing/2014/main" id="{592BAA6E-412F-640B-1430-7C450690743C}"/>
                  </a:ext>
                </a:extLst>
              </p:cNvPr>
              <p:cNvGrpSpPr/>
              <p:nvPr/>
            </p:nvGrpSpPr>
            <p:grpSpPr>
              <a:xfrm>
                <a:off x="5797165" y="3958896"/>
                <a:ext cx="1865599" cy="681014"/>
                <a:chOff x="5797165" y="3958896"/>
                <a:chExt cx="1865599" cy="681014"/>
              </a:xfrm>
            </p:grpSpPr>
            <p:grpSp>
              <p:nvGrpSpPr>
                <p:cNvPr id="67" name="Group 4">
                  <a:extLst>
                    <a:ext uri="{FF2B5EF4-FFF2-40B4-BE49-F238E27FC236}">
                      <a16:creationId xmlns:a16="http://schemas.microsoft.com/office/drawing/2014/main" id="{6468F290-B39D-F17F-AC50-067BB028F146}"/>
                    </a:ext>
                  </a:extLst>
                </p:cNvPr>
                <p:cNvGrpSpPr>
                  <a:grpSpLocks/>
                </p:cNvGrpSpPr>
                <p:nvPr/>
              </p:nvGrpSpPr>
              <p:grpSpPr bwMode="auto">
                <a:xfrm>
                  <a:off x="5797165" y="4331100"/>
                  <a:ext cx="239999" cy="196850"/>
                  <a:chOff x="4752974" y="1412705"/>
                  <a:chExt cx="419303" cy="326885"/>
                </a:xfrm>
              </p:grpSpPr>
              <p:pic>
                <p:nvPicPr>
                  <p:cNvPr id="70" name="Picture 109">
                    <a:extLst>
                      <a:ext uri="{FF2B5EF4-FFF2-40B4-BE49-F238E27FC236}">
                        <a16:creationId xmlns:a16="http://schemas.microsoft.com/office/drawing/2014/main" id="{022756E6-07C2-9EB5-A32E-0766E44D6482}"/>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ounded Rectangle 86">
                    <a:extLst>
                      <a:ext uri="{FF2B5EF4-FFF2-40B4-BE49-F238E27FC236}">
                        <a16:creationId xmlns:a16="http://schemas.microsoft.com/office/drawing/2014/main" id="{BADA5E14-A783-3540-DABC-EBCB9C7F65A7}"/>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68" name="Palm Beach Gardens">
                  <a:extLst>
                    <a:ext uri="{FF2B5EF4-FFF2-40B4-BE49-F238E27FC236}">
                      <a16:creationId xmlns:a16="http://schemas.microsoft.com/office/drawing/2014/main" id="{A537E773-DD5C-F526-DB5F-A08C3F3FFDF3}"/>
                    </a:ext>
                  </a:extLst>
                </p:cNvPr>
                <p:cNvSpPr txBox="1">
                  <a:spLocks noChangeArrowheads="1"/>
                </p:cNvSpPr>
                <p:nvPr/>
              </p:nvSpPr>
              <p:spPr bwMode="auto">
                <a:xfrm>
                  <a:off x="6033989" y="4377973"/>
                  <a:ext cx="1628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j-lt"/>
                    </a:rPr>
                    <a:t>Palm Beach Gardens</a:t>
                  </a:r>
                </a:p>
              </p:txBody>
            </p:sp>
            <p:sp>
              <p:nvSpPr>
                <p:cNvPr id="69" name="West Palm Beach">
                  <a:extLst>
                    <a:ext uri="{FF2B5EF4-FFF2-40B4-BE49-F238E27FC236}">
                      <a16:creationId xmlns:a16="http://schemas.microsoft.com/office/drawing/2014/main" id="{B35568CE-D1CF-A032-B448-0EBA3BEADACE}"/>
                    </a:ext>
                  </a:extLst>
                </p:cNvPr>
                <p:cNvSpPr txBox="1">
                  <a:spLocks noChangeArrowheads="1"/>
                </p:cNvSpPr>
                <p:nvPr/>
              </p:nvSpPr>
              <p:spPr bwMode="auto">
                <a:xfrm>
                  <a:off x="6016992" y="3958896"/>
                  <a:ext cx="13620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j-lt"/>
                    </a:rPr>
                    <a:t>West Palm Beach</a:t>
                  </a:r>
                </a:p>
              </p:txBody>
            </p:sp>
          </p:grpSp>
          <p:grpSp>
            <p:nvGrpSpPr>
              <p:cNvPr id="14" name="Wellington">
                <a:extLst>
                  <a:ext uri="{FF2B5EF4-FFF2-40B4-BE49-F238E27FC236}">
                    <a16:creationId xmlns:a16="http://schemas.microsoft.com/office/drawing/2014/main" id="{C8501C81-0E10-C7CE-1D87-CD531BD0A447}"/>
                  </a:ext>
                </a:extLst>
              </p:cNvPr>
              <p:cNvGrpSpPr/>
              <p:nvPr/>
            </p:nvGrpSpPr>
            <p:grpSpPr>
              <a:xfrm>
                <a:off x="5873900" y="4622741"/>
                <a:ext cx="1115766" cy="262273"/>
                <a:chOff x="5873900" y="4622741"/>
                <a:chExt cx="1115766" cy="262273"/>
              </a:xfrm>
            </p:grpSpPr>
            <p:sp>
              <p:nvSpPr>
                <p:cNvPr id="63" name="Wellington Text">
                  <a:extLst>
                    <a:ext uri="{FF2B5EF4-FFF2-40B4-BE49-F238E27FC236}">
                      <a16:creationId xmlns:a16="http://schemas.microsoft.com/office/drawing/2014/main" id="{2157AC49-8F8A-0713-ABEA-C58C227435DD}"/>
                    </a:ext>
                  </a:extLst>
                </p:cNvPr>
                <p:cNvSpPr txBox="1">
                  <a:spLocks noChangeArrowheads="1"/>
                </p:cNvSpPr>
                <p:nvPr/>
              </p:nvSpPr>
              <p:spPr bwMode="auto">
                <a:xfrm>
                  <a:off x="6092729" y="4624664"/>
                  <a:ext cx="8969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n-lt"/>
                    </a:rPr>
                    <a:t>Wellington</a:t>
                  </a:r>
                </a:p>
              </p:txBody>
            </p:sp>
            <p:grpSp>
              <p:nvGrpSpPr>
                <p:cNvPr id="64" name="Group 4">
                  <a:extLst>
                    <a:ext uri="{FF2B5EF4-FFF2-40B4-BE49-F238E27FC236}">
                      <a16:creationId xmlns:a16="http://schemas.microsoft.com/office/drawing/2014/main" id="{D7062EE5-BE5C-A499-BCDC-C41F12791AAB}"/>
                    </a:ext>
                  </a:extLst>
                </p:cNvPr>
                <p:cNvGrpSpPr>
                  <a:grpSpLocks/>
                </p:cNvGrpSpPr>
                <p:nvPr/>
              </p:nvGrpSpPr>
              <p:grpSpPr bwMode="auto">
                <a:xfrm>
                  <a:off x="5873900" y="4622741"/>
                  <a:ext cx="239999" cy="196850"/>
                  <a:chOff x="4752974" y="1412705"/>
                  <a:chExt cx="419303" cy="326885"/>
                </a:xfrm>
              </p:grpSpPr>
              <p:pic>
                <p:nvPicPr>
                  <p:cNvPr id="65" name="Picture 109">
                    <a:extLst>
                      <a:ext uri="{FF2B5EF4-FFF2-40B4-BE49-F238E27FC236}">
                        <a16:creationId xmlns:a16="http://schemas.microsoft.com/office/drawing/2014/main" id="{021D276C-41FC-277C-F3CB-DFB878722AE6}"/>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86">
                    <a:extLst>
                      <a:ext uri="{FF2B5EF4-FFF2-40B4-BE49-F238E27FC236}">
                        <a16:creationId xmlns:a16="http://schemas.microsoft.com/office/drawing/2014/main" id="{646FC815-B71E-8711-CD06-D535C19114F0}"/>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15" name="Miami">
                <a:extLst>
                  <a:ext uri="{FF2B5EF4-FFF2-40B4-BE49-F238E27FC236}">
                    <a16:creationId xmlns:a16="http://schemas.microsoft.com/office/drawing/2014/main" id="{354719CF-8E01-E170-B314-A27DE1F93E00}"/>
                  </a:ext>
                </a:extLst>
              </p:cNvPr>
              <p:cNvGrpSpPr/>
              <p:nvPr/>
            </p:nvGrpSpPr>
            <p:grpSpPr>
              <a:xfrm>
                <a:off x="5419627" y="5162198"/>
                <a:ext cx="806736" cy="279400"/>
                <a:chOff x="5419627" y="5162198"/>
                <a:chExt cx="806736" cy="279400"/>
              </a:xfrm>
            </p:grpSpPr>
            <p:sp>
              <p:nvSpPr>
                <p:cNvPr id="59" name="Miami">
                  <a:extLst>
                    <a:ext uri="{FF2B5EF4-FFF2-40B4-BE49-F238E27FC236}">
                      <a16:creationId xmlns:a16="http://schemas.microsoft.com/office/drawing/2014/main" id="{444D8896-715F-EB93-800B-FC133638BD31}"/>
                    </a:ext>
                  </a:extLst>
                </p:cNvPr>
                <p:cNvSpPr txBox="1">
                  <a:spLocks noChangeArrowheads="1"/>
                </p:cNvSpPr>
                <p:nvPr/>
              </p:nvSpPr>
              <p:spPr bwMode="auto">
                <a:xfrm>
                  <a:off x="5419627" y="5162198"/>
                  <a:ext cx="6048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FFFFFF"/>
                      </a:solidFill>
                      <a:latin typeface="+mj-lt"/>
                    </a:rPr>
                    <a:t>Miami</a:t>
                  </a:r>
                </a:p>
              </p:txBody>
            </p:sp>
            <p:grpSp>
              <p:nvGrpSpPr>
                <p:cNvPr id="60" name="Group 4">
                  <a:extLst>
                    <a:ext uri="{FF2B5EF4-FFF2-40B4-BE49-F238E27FC236}">
                      <a16:creationId xmlns:a16="http://schemas.microsoft.com/office/drawing/2014/main" id="{7CE8662E-539F-B0F1-F236-D069D3E9A94A}"/>
                    </a:ext>
                  </a:extLst>
                </p:cNvPr>
                <p:cNvGrpSpPr>
                  <a:grpSpLocks/>
                </p:cNvGrpSpPr>
                <p:nvPr/>
              </p:nvGrpSpPr>
              <p:grpSpPr bwMode="auto">
                <a:xfrm>
                  <a:off x="5986364" y="5244748"/>
                  <a:ext cx="239999" cy="196850"/>
                  <a:chOff x="4752974" y="1412705"/>
                  <a:chExt cx="419303" cy="326885"/>
                </a:xfrm>
              </p:grpSpPr>
              <p:pic>
                <p:nvPicPr>
                  <p:cNvPr id="61" name="Picture 109">
                    <a:extLst>
                      <a:ext uri="{FF2B5EF4-FFF2-40B4-BE49-F238E27FC236}">
                        <a16:creationId xmlns:a16="http://schemas.microsoft.com/office/drawing/2014/main" id="{913755AA-FE1C-BB58-8494-514E97A4B823}"/>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ounded Rectangle 86">
                    <a:extLst>
                      <a:ext uri="{FF2B5EF4-FFF2-40B4-BE49-F238E27FC236}">
                        <a16:creationId xmlns:a16="http://schemas.microsoft.com/office/drawing/2014/main" id="{5E6DE870-A0E9-E5D6-5C9B-1B09EDDF453E}"/>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16" name="Naples">
                <a:extLst>
                  <a:ext uri="{FF2B5EF4-FFF2-40B4-BE49-F238E27FC236}">
                    <a16:creationId xmlns:a16="http://schemas.microsoft.com/office/drawing/2014/main" id="{8B514170-0F89-A003-BF95-318433F2EA6F}"/>
                  </a:ext>
                </a:extLst>
              </p:cNvPr>
              <p:cNvGrpSpPr/>
              <p:nvPr/>
            </p:nvGrpSpPr>
            <p:grpSpPr>
              <a:xfrm>
                <a:off x="4225033" y="5092503"/>
                <a:ext cx="837007" cy="284163"/>
                <a:chOff x="4225033" y="5092503"/>
                <a:chExt cx="837007" cy="284163"/>
              </a:xfrm>
            </p:grpSpPr>
            <p:sp>
              <p:nvSpPr>
                <p:cNvPr id="55" name="Naples Text">
                  <a:extLst>
                    <a:ext uri="{FF2B5EF4-FFF2-40B4-BE49-F238E27FC236}">
                      <a16:creationId xmlns:a16="http://schemas.microsoft.com/office/drawing/2014/main" id="{F37770A5-7DD6-56BB-BFDE-000F1CAAEC66}"/>
                    </a:ext>
                  </a:extLst>
                </p:cNvPr>
                <p:cNvSpPr txBox="1">
                  <a:spLocks noChangeArrowheads="1"/>
                </p:cNvSpPr>
                <p:nvPr/>
              </p:nvSpPr>
              <p:spPr bwMode="auto">
                <a:xfrm>
                  <a:off x="4225033" y="5114728"/>
                  <a:ext cx="6619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j-lt"/>
                    </a:rPr>
                    <a:t>Naples</a:t>
                  </a:r>
                </a:p>
              </p:txBody>
            </p:sp>
            <p:grpSp>
              <p:nvGrpSpPr>
                <p:cNvPr id="56" name="Group 4">
                  <a:extLst>
                    <a:ext uri="{FF2B5EF4-FFF2-40B4-BE49-F238E27FC236}">
                      <a16:creationId xmlns:a16="http://schemas.microsoft.com/office/drawing/2014/main" id="{9C63975F-5465-BC66-CC30-A5AC3B41C7FE}"/>
                    </a:ext>
                  </a:extLst>
                </p:cNvPr>
                <p:cNvGrpSpPr>
                  <a:grpSpLocks/>
                </p:cNvGrpSpPr>
                <p:nvPr/>
              </p:nvGrpSpPr>
              <p:grpSpPr bwMode="auto">
                <a:xfrm>
                  <a:off x="4822041" y="5092503"/>
                  <a:ext cx="239999" cy="196850"/>
                  <a:chOff x="4752974" y="1412705"/>
                  <a:chExt cx="419303" cy="326885"/>
                </a:xfrm>
              </p:grpSpPr>
              <p:pic>
                <p:nvPicPr>
                  <p:cNvPr id="57" name="Picture 109">
                    <a:extLst>
                      <a:ext uri="{FF2B5EF4-FFF2-40B4-BE49-F238E27FC236}">
                        <a16:creationId xmlns:a16="http://schemas.microsoft.com/office/drawing/2014/main" id="{78CC684F-BD62-1D46-66A7-75D638DCF1F9}"/>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ounded Rectangle 86">
                    <a:extLst>
                      <a:ext uri="{FF2B5EF4-FFF2-40B4-BE49-F238E27FC236}">
                        <a16:creationId xmlns:a16="http://schemas.microsoft.com/office/drawing/2014/main" id="{E0058F6F-831E-BBBB-D9DC-06A28C3A6C90}"/>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17" name="Ft. Myers">
                <a:extLst>
                  <a:ext uri="{FF2B5EF4-FFF2-40B4-BE49-F238E27FC236}">
                    <a16:creationId xmlns:a16="http://schemas.microsoft.com/office/drawing/2014/main" id="{23A026EE-576F-4203-6A80-D9CF56972D3F}"/>
                  </a:ext>
                </a:extLst>
              </p:cNvPr>
              <p:cNvGrpSpPr/>
              <p:nvPr/>
            </p:nvGrpSpPr>
            <p:grpSpPr>
              <a:xfrm>
                <a:off x="3889141" y="4747271"/>
                <a:ext cx="988680" cy="278152"/>
                <a:chOff x="3889141" y="4747271"/>
                <a:chExt cx="988680" cy="278152"/>
              </a:xfrm>
            </p:grpSpPr>
            <p:sp>
              <p:nvSpPr>
                <p:cNvPr id="51" name="Ft. Myers Text">
                  <a:extLst>
                    <a:ext uri="{FF2B5EF4-FFF2-40B4-BE49-F238E27FC236}">
                      <a16:creationId xmlns:a16="http://schemas.microsoft.com/office/drawing/2014/main" id="{E8F50CBF-F888-EE3E-D519-E437C76A684F}"/>
                    </a:ext>
                  </a:extLst>
                </p:cNvPr>
                <p:cNvSpPr txBox="1">
                  <a:spLocks noChangeArrowheads="1"/>
                </p:cNvSpPr>
                <p:nvPr/>
              </p:nvSpPr>
              <p:spPr bwMode="auto">
                <a:xfrm>
                  <a:off x="3889141" y="4763813"/>
                  <a:ext cx="8018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j-lt"/>
                    </a:rPr>
                    <a:t>Ft. Myers</a:t>
                  </a:r>
                </a:p>
              </p:txBody>
            </p:sp>
            <p:grpSp>
              <p:nvGrpSpPr>
                <p:cNvPr id="52" name="Group 4">
                  <a:extLst>
                    <a:ext uri="{FF2B5EF4-FFF2-40B4-BE49-F238E27FC236}">
                      <a16:creationId xmlns:a16="http://schemas.microsoft.com/office/drawing/2014/main" id="{8E77CE62-4E94-F9B2-AEA9-F3BD377A378A}"/>
                    </a:ext>
                  </a:extLst>
                </p:cNvPr>
                <p:cNvGrpSpPr>
                  <a:grpSpLocks/>
                </p:cNvGrpSpPr>
                <p:nvPr/>
              </p:nvGrpSpPr>
              <p:grpSpPr bwMode="auto">
                <a:xfrm>
                  <a:off x="4637822" y="4747271"/>
                  <a:ext cx="239999" cy="196850"/>
                  <a:chOff x="4752974" y="1412705"/>
                  <a:chExt cx="419303" cy="326885"/>
                </a:xfrm>
              </p:grpSpPr>
              <p:pic>
                <p:nvPicPr>
                  <p:cNvPr id="53" name="Picture 109">
                    <a:extLst>
                      <a:ext uri="{FF2B5EF4-FFF2-40B4-BE49-F238E27FC236}">
                        <a16:creationId xmlns:a16="http://schemas.microsoft.com/office/drawing/2014/main" id="{4D056FAC-D8F3-30EE-7A66-76257B130FF5}"/>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le 86">
                    <a:extLst>
                      <a:ext uri="{FF2B5EF4-FFF2-40B4-BE49-F238E27FC236}">
                        <a16:creationId xmlns:a16="http://schemas.microsoft.com/office/drawing/2014/main" id="{59117045-82A2-83B7-3FFC-F48AD798C603}"/>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18" name="Tampa">
                <a:extLst>
                  <a:ext uri="{FF2B5EF4-FFF2-40B4-BE49-F238E27FC236}">
                    <a16:creationId xmlns:a16="http://schemas.microsoft.com/office/drawing/2014/main" id="{C150684F-BA12-D924-6C59-53BED617EA13}"/>
                  </a:ext>
                </a:extLst>
              </p:cNvPr>
              <p:cNvGrpSpPr/>
              <p:nvPr/>
            </p:nvGrpSpPr>
            <p:grpSpPr>
              <a:xfrm>
                <a:off x="4105033" y="3341334"/>
                <a:ext cx="707110" cy="447675"/>
                <a:chOff x="4105033" y="3341334"/>
                <a:chExt cx="707110" cy="447675"/>
              </a:xfrm>
            </p:grpSpPr>
            <p:sp>
              <p:nvSpPr>
                <p:cNvPr id="47" name="Tampa Text">
                  <a:extLst>
                    <a:ext uri="{FF2B5EF4-FFF2-40B4-BE49-F238E27FC236}">
                      <a16:creationId xmlns:a16="http://schemas.microsoft.com/office/drawing/2014/main" id="{0E64719C-993F-2C94-B569-1A1D6714382F}"/>
                    </a:ext>
                  </a:extLst>
                </p:cNvPr>
                <p:cNvSpPr txBox="1">
                  <a:spLocks noChangeArrowheads="1"/>
                </p:cNvSpPr>
                <p:nvPr/>
              </p:nvSpPr>
              <p:spPr bwMode="auto">
                <a:xfrm>
                  <a:off x="4133752" y="3341334"/>
                  <a:ext cx="67839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FFFFFF"/>
                      </a:solidFill>
                      <a:latin typeface="+mj-lt"/>
                    </a:rPr>
                    <a:t>Tampa </a:t>
                  </a:r>
                </a:p>
              </p:txBody>
            </p:sp>
            <p:grpSp>
              <p:nvGrpSpPr>
                <p:cNvPr id="48" name="Group 4">
                  <a:extLst>
                    <a:ext uri="{FF2B5EF4-FFF2-40B4-BE49-F238E27FC236}">
                      <a16:creationId xmlns:a16="http://schemas.microsoft.com/office/drawing/2014/main" id="{82D770A7-BDF9-B6A6-D3D0-5E877363BD68}"/>
                    </a:ext>
                  </a:extLst>
                </p:cNvPr>
                <p:cNvGrpSpPr>
                  <a:grpSpLocks/>
                </p:cNvGrpSpPr>
                <p:nvPr/>
              </p:nvGrpSpPr>
              <p:grpSpPr bwMode="auto">
                <a:xfrm>
                  <a:off x="4105033" y="3592159"/>
                  <a:ext cx="239999" cy="196850"/>
                  <a:chOff x="4752974" y="1412705"/>
                  <a:chExt cx="419303" cy="326885"/>
                </a:xfrm>
              </p:grpSpPr>
              <p:sp>
                <p:nvSpPr>
                  <p:cNvPr id="49" name="Rounded Rectangle 86">
                    <a:extLst>
                      <a:ext uri="{FF2B5EF4-FFF2-40B4-BE49-F238E27FC236}">
                        <a16:creationId xmlns:a16="http://schemas.microsoft.com/office/drawing/2014/main" id="{DF56B2B5-2196-29A1-029B-C9A490704A87}"/>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0" name="Picture 109">
                    <a:extLst>
                      <a:ext uri="{FF2B5EF4-FFF2-40B4-BE49-F238E27FC236}">
                        <a16:creationId xmlns:a16="http://schemas.microsoft.com/office/drawing/2014/main" id="{D66DA1E6-43A7-9BE5-B37F-AF5675BE4CCD}"/>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9" name="Gainesville">
                <a:extLst>
                  <a:ext uri="{FF2B5EF4-FFF2-40B4-BE49-F238E27FC236}">
                    <a16:creationId xmlns:a16="http://schemas.microsoft.com/office/drawing/2014/main" id="{7F62E10D-8D47-44DA-9B21-1561175271C6}"/>
                  </a:ext>
                </a:extLst>
              </p:cNvPr>
              <p:cNvGrpSpPr/>
              <p:nvPr/>
            </p:nvGrpSpPr>
            <p:grpSpPr>
              <a:xfrm>
                <a:off x="3586064" y="1952272"/>
                <a:ext cx="936625" cy="414059"/>
                <a:chOff x="3586064" y="1952272"/>
                <a:chExt cx="936625" cy="414059"/>
              </a:xfrm>
            </p:grpSpPr>
            <p:grpSp>
              <p:nvGrpSpPr>
                <p:cNvPr id="43" name="Group 4">
                  <a:extLst>
                    <a:ext uri="{FF2B5EF4-FFF2-40B4-BE49-F238E27FC236}">
                      <a16:creationId xmlns:a16="http://schemas.microsoft.com/office/drawing/2014/main" id="{1B68AA91-3A34-C4DB-8BB9-B3561022D54D}"/>
                    </a:ext>
                  </a:extLst>
                </p:cNvPr>
                <p:cNvGrpSpPr>
                  <a:grpSpLocks/>
                </p:cNvGrpSpPr>
                <p:nvPr/>
              </p:nvGrpSpPr>
              <p:grpSpPr bwMode="auto">
                <a:xfrm>
                  <a:off x="4202874" y="2169481"/>
                  <a:ext cx="239999" cy="196850"/>
                  <a:chOff x="4752974" y="1412705"/>
                  <a:chExt cx="419303" cy="326885"/>
                </a:xfrm>
              </p:grpSpPr>
              <p:pic>
                <p:nvPicPr>
                  <p:cNvPr id="45" name="Picture 109">
                    <a:extLst>
                      <a:ext uri="{FF2B5EF4-FFF2-40B4-BE49-F238E27FC236}">
                        <a16:creationId xmlns:a16="http://schemas.microsoft.com/office/drawing/2014/main" id="{9C6A6AA7-7B14-B95F-8F81-63C11D83E54F}"/>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86">
                    <a:extLst>
                      <a:ext uri="{FF2B5EF4-FFF2-40B4-BE49-F238E27FC236}">
                        <a16:creationId xmlns:a16="http://schemas.microsoft.com/office/drawing/2014/main" id="{056E4C3D-797D-9450-A315-90FADF26E69C}"/>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44" name="Gainesville">
                  <a:extLst>
                    <a:ext uri="{FF2B5EF4-FFF2-40B4-BE49-F238E27FC236}">
                      <a16:creationId xmlns:a16="http://schemas.microsoft.com/office/drawing/2014/main" id="{BCE83080-06D2-27E0-6382-E791427737CA}"/>
                    </a:ext>
                  </a:extLst>
                </p:cNvPr>
                <p:cNvSpPr txBox="1">
                  <a:spLocks noChangeArrowheads="1"/>
                </p:cNvSpPr>
                <p:nvPr/>
              </p:nvSpPr>
              <p:spPr bwMode="auto">
                <a:xfrm>
                  <a:off x="3586064" y="1952272"/>
                  <a:ext cx="936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FFFFFF"/>
                      </a:solidFill>
                      <a:latin typeface="+mn-lt"/>
                    </a:rPr>
                    <a:t>Gainesville</a:t>
                  </a:r>
                </a:p>
              </p:txBody>
            </p:sp>
          </p:grpSp>
          <p:grpSp>
            <p:nvGrpSpPr>
              <p:cNvPr id="20" name="Panama City">
                <a:extLst>
                  <a:ext uri="{FF2B5EF4-FFF2-40B4-BE49-F238E27FC236}">
                    <a16:creationId xmlns:a16="http://schemas.microsoft.com/office/drawing/2014/main" id="{CE4883F5-3D1B-D5F1-B0FB-ACDBE09632D6}"/>
                  </a:ext>
                </a:extLst>
              </p:cNvPr>
              <p:cNvGrpSpPr/>
              <p:nvPr/>
            </p:nvGrpSpPr>
            <p:grpSpPr>
              <a:xfrm>
                <a:off x="1231801" y="1932288"/>
                <a:ext cx="1233346" cy="351771"/>
                <a:chOff x="1231801" y="1932288"/>
                <a:chExt cx="1233346" cy="351771"/>
              </a:xfrm>
            </p:grpSpPr>
            <p:sp>
              <p:nvSpPr>
                <p:cNvPr id="39" name="Panama City">
                  <a:extLst>
                    <a:ext uri="{FF2B5EF4-FFF2-40B4-BE49-F238E27FC236}">
                      <a16:creationId xmlns:a16="http://schemas.microsoft.com/office/drawing/2014/main" id="{15CDCD43-B34B-9F19-310F-0FBABA96836F}"/>
                    </a:ext>
                  </a:extLst>
                </p:cNvPr>
                <p:cNvSpPr txBox="1">
                  <a:spLocks noChangeArrowheads="1"/>
                </p:cNvSpPr>
                <p:nvPr/>
              </p:nvSpPr>
              <p:spPr bwMode="auto">
                <a:xfrm>
                  <a:off x="1231801" y="2023709"/>
                  <a:ext cx="1066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n-lt"/>
                    </a:rPr>
                    <a:t>Panama City</a:t>
                  </a:r>
                </a:p>
              </p:txBody>
            </p:sp>
            <p:grpSp>
              <p:nvGrpSpPr>
                <p:cNvPr id="40" name="Group 4">
                  <a:extLst>
                    <a:ext uri="{FF2B5EF4-FFF2-40B4-BE49-F238E27FC236}">
                      <a16:creationId xmlns:a16="http://schemas.microsoft.com/office/drawing/2014/main" id="{75F475B3-EE4F-7778-51FF-FE3091C12D88}"/>
                    </a:ext>
                  </a:extLst>
                </p:cNvPr>
                <p:cNvGrpSpPr>
                  <a:grpSpLocks/>
                </p:cNvGrpSpPr>
                <p:nvPr/>
              </p:nvGrpSpPr>
              <p:grpSpPr bwMode="auto">
                <a:xfrm>
                  <a:off x="2225148" y="1932288"/>
                  <a:ext cx="239999" cy="196850"/>
                  <a:chOff x="4752974" y="1412705"/>
                  <a:chExt cx="419303" cy="326885"/>
                </a:xfrm>
              </p:grpSpPr>
              <p:pic>
                <p:nvPicPr>
                  <p:cNvPr id="41" name="Picture 109">
                    <a:extLst>
                      <a:ext uri="{FF2B5EF4-FFF2-40B4-BE49-F238E27FC236}">
                        <a16:creationId xmlns:a16="http://schemas.microsoft.com/office/drawing/2014/main" id="{FC0FB4AE-B283-D1AF-B68F-9EDB1509462E}"/>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le 86">
                    <a:extLst>
                      <a:ext uri="{FF2B5EF4-FFF2-40B4-BE49-F238E27FC236}">
                        <a16:creationId xmlns:a16="http://schemas.microsoft.com/office/drawing/2014/main" id="{772B4293-D942-2FF0-81D0-E65D1B3D6930}"/>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21" name="Pensacola">
                <a:extLst>
                  <a:ext uri="{FF2B5EF4-FFF2-40B4-BE49-F238E27FC236}">
                    <a16:creationId xmlns:a16="http://schemas.microsoft.com/office/drawing/2014/main" id="{33193883-99F9-EC01-FDDE-4B4AA2B70AE7}"/>
                  </a:ext>
                </a:extLst>
              </p:cNvPr>
              <p:cNvGrpSpPr/>
              <p:nvPr/>
            </p:nvGrpSpPr>
            <p:grpSpPr>
              <a:xfrm>
                <a:off x="407889" y="1724951"/>
                <a:ext cx="900112" cy="451952"/>
                <a:chOff x="407889" y="1724951"/>
                <a:chExt cx="900112" cy="451952"/>
              </a:xfrm>
            </p:grpSpPr>
            <p:sp>
              <p:nvSpPr>
                <p:cNvPr id="35" name="Pensacola Text">
                  <a:extLst>
                    <a:ext uri="{FF2B5EF4-FFF2-40B4-BE49-F238E27FC236}">
                      <a16:creationId xmlns:a16="http://schemas.microsoft.com/office/drawing/2014/main" id="{46FB1440-6F39-2C1B-DB1A-8FB5E7F52346}"/>
                    </a:ext>
                  </a:extLst>
                </p:cNvPr>
                <p:cNvSpPr txBox="1">
                  <a:spLocks noChangeArrowheads="1"/>
                </p:cNvSpPr>
                <p:nvPr/>
              </p:nvSpPr>
              <p:spPr bwMode="auto">
                <a:xfrm>
                  <a:off x="407889" y="1914965"/>
                  <a:ext cx="900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000000"/>
                      </a:solidFill>
                      <a:latin typeface="+mn-lt"/>
                    </a:rPr>
                    <a:t>Pensacola</a:t>
                  </a:r>
                </a:p>
              </p:txBody>
            </p:sp>
            <p:grpSp>
              <p:nvGrpSpPr>
                <p:cNvPr id="36" name="Pensacola">
                  <a:extLst>
                    <a:ext uri="{FF2B5EF4-FFF2-40B4-BE49-F238E27FC236}">
                      <a16:creationId xmlns:a16="http://schemas.microsoft.com/office/drawing/2014/main" id="{0934A6CF-A0DD-F487-5A7F-3EADE6244214}"/>
                    </a:ext>
                  </a:extLst>
                </p:cNvPr>
                <p:cNvGrpSpPr>
                  <a:grpSpLocks/>
                </p:cNvGrpSpPr>
                <p:nvPr/>
              </p:nvGrpSpPr>
              <p:grpSpPr bwMode="auto">
                <a:xfrm>
                  <a:off x="875249" y="1724951"/>
                  <a:ext cx="239999" cy="196850"/>
                  <a:chOff x="4752974" y="1412705"/>
                  <a:chExt cx="419303" cy="326885"/>
                </a:xfrm>
              </p:grpSpPr>
              <p:sp>
                <p:nvSpPr>
                  <p:cNvPr id="37" name="Rounded Rectangle 86">
                    <a:extLst>
                      <a:ext uri="{FF2B5EF4-FFF2-40B4-BE49-F238E27FC236}">
                        <a16:creationId xmlns:a16="http://schemas.microsoft.com/office/drawing/2014/main" id="{34CC65AA-6169-9FE6-9EF8-C9741AD007F0}"/>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8" name="Picture 109">
                    <a:extLst>
                      <a:ext uri="{FF2B5EF4-FFF2-40B4-BE49-F238E27FC236}">
                        <a16:creationId xmlns:a16="http://schemas.microsoft.com/office/drawing/2014/main" id="{CCDBB918-5ECB-B42A-198E-A4F7A2D417F3}"/>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2" name="Clewiston">
                <a:extLst>
                  <a:ext uri="{FF2B5EF4-FFF2-40B4-BE49-F238E27FC236}">
                    <a16:creationId xmlns:a16="http://schemas.microsoft.com/office/drawing/2014/main" id="{846726AE-B04D-A392-D1ED-00FEC9E89E9D}"/>
                  </a:ext>
                </a:extLst>
              </p:cNvPr>
              <p:cNvGrpSpPr/>
              <p:nvPr/>
            </p:nvGrpSpPr>
            <p:grpSpPr>
              <a:xfrm>
                <a:off x="4890989" y="4414876"/>
                <a:ext cx="842963" cy="398071"/>
                <a:chOff x="4890989" y="4414876"/>
                <a:chExt cx="842963" cy="398071"/>
              </a:xfrm>
            </p:grpSpPr>
            <p:grpSp>
              <p:nvGrpSpPr>
                <p:cNvPr id="31" name="Clewiston">
                  <a:extLst>
                    <a:ext uri="{FF2B5EF4-FFF2-40B4-BE49-F238E27FC236}">
                      <a16:creationId xmlns:a16="http://schemas.microsoft.com/office/drawing/2014/main" id="{E9A738CE-E68D-F0F7-DC2A-0828396DFB38}"/>
                    </a:ext>
                  </a:extLst>
                </p:cNvPr>
                <p:cNvGrpSpPr>
                  <a:grpSpLocks/>
                </p:cNvGrpSpPr>
                <p:nvPr/>
              </p:nvGrpSpPr>
              <p:grpSpPr bwMode="auto">
                <a:xfrm>
                  <a:off x="5445446" y="4414876"/>
                  <a:ext cx="239999" cy="196850"/>
                  <a:chOff x="4752974" y="1412705"/>
                  <a:chExt cx="419303" cy="326885"/>
                </a:xfrm>
              </p:grpSpPr>
              <p:pic>
                <p:nvPicPr>
                  <p:cNvPr id="33" name="Picture 109">
                    <a:extLst>
                      <a:ext uri="{FF2B5EF4-FFF2-40B4-BE49-F238E27FC236}">
                        <a16:creationId xmlns:a16="http://schemas.microsoft.com/office/drawing/2014/main" id="{FA691C8F-F869-8FA2-5267-4523152F7D72}"/>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86">
                    <a:extLst>
                      <a:ext uri="{FF2B5EF4-FFF2-40B4-BE49-F238E27FC236}">
                        <a16:creationId xmlns:a16="http://schemas.microsoft.com/office/drawing/2014/main" id="{E17CB76F-16AA-90FF-72DF-E1099C0ED1F0}"/>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32" name="Clewiston Text">
                  <a:extLst>
                    <a:ext uri="{FF2B5EF4-FFF2-40B4-BE49-F238E27FC236}">
                      <a16:creationId xmlns:a16="http://schemas.microsoft.com/office/drawing/2014/main" id="{581F117B-3947-785F-04AE-BBAE6910153A}"/>
                    </a:ext>
                  </a:extLst>
                </p:cNvPr>
                <p:cNvSpPr txBox="1">
                  <a:spLocks noChangeArrowheads="1"/>
                </p:cNvSpPr>
                <p:nvPr/>
              </p:nvSpPr>
              <p:spPr bwMode="auto">
                <a:xfrm>
                  <a:off x="4890989" y="4551009"/>
                  <a:ext cx="842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FFFFFF"/>
                      </a:solidFill>
                      <a:latin typeface="+mj-lt"/>
                    </a:rPr>
                    <a:t>Clewisto</a:t>
                  </a:r>
                  <a:r>
                    <a:rPr lang="en-US" altLang="en-US" sz="1100" b="1" dirty="0">
                      <a:solidFill>
                        <a:srgbClr val="FFFFFF"/>
                      </a:solidFill>
                      <a:latin typeface="Century Gothic" panose="020B0502020202020204" pitchFamily="34" charset="0"/>
                    </a:rPr>
                    <a:t>n</a:t>
                  </a:r>
                </a:p>
              </p:txBody>
            </p:sp>
          </p:grpSp>
          <p:grpSp>
            <p:nvGrpSpPr>
              <p:cNvPr id="23" name="SAJ HQ">
                <a:extLst>
                  <a:ext uri="{FF2B5EF4-FFF2-40B4-BE49-F238E27FC236}">
                    <a16:creationId xmlns:a16="http://schemas.microsoft.com/office/drawing/2014/main" id="{55D01E9B-A67B-D3E5-0073-ED5C5140FF4C}"/>
                  </a:ext>
                </a:extLst>
              </p:cNvPr>
              <p:cNvGrpSpPr/>
              <p:nvPr/>
            </p:nvGrpSpPr>
            <p:grpSpPr>
              <a:xfrm>
                <a:off x="3933726" y="1474434"/>
                <a:ext cx="3140075" cy="503238"/>
                <a:chOff x="3933726" y="1474434"/>
                <a:chExt cx="3140075" cy="503238"/>
              </a:xfrm>
            </p:grpSpPr>
            <p:grpSp>
              <p:nvGrpSpPr>
                <p:cNvPr id="26" name="Group 4">
                  <a:extLst>
                    <a:ext uri="{FF2B5EF4-FFF2-40B4-BE49-F238E27FC236}">
                      <a16:creationId xmlns:a16="http://schemas.microsoft.com/office/drawing/2014/main" id="{F51A09FA-E6BB-F124-1053-0CAD6225E885}"/>
                    </a:ext>
                  </a:extLst>
                </p:cNvPr>
                <p:cNvGrpSpPr>
                  <a:grpSpLocks/>
                </p:cNvGrpSpPr>
                <p:nvPr/>
              </p:nvGrpSpPr>
              <p:grpSpPr bwMode="auto">
                <a:xfrm>
                  <a:off x="4929291" y="1555824"/>
                  <a:ext cx="239999" cy="196850"/>
                  <a:chOff x="4752974" y="1412705"/>
                  <a:chExt cx="419303" cy="326885"/>
                </a:xfrm>
              </p:grpSpPr>
              <p:pic>
                <p:nvPicPr>
                  <p:cNvPr id="29" name="Picture 109">
                    <a:extLst>
                      <a:ext uri="{FF2B5EF4-FFF2-40B4-BE49-F238E27FC236}">
                        <a16:creationId xmlns:a16="http://schemas.microsoft.com/office/drawing/2014/main" id="{6463AE3E-DC32-B0C2-230A-18DA9143D4FB}"/>
                      </a:ext>
                    </a:extLst>
                  </p:cNvPr>
                  <p:cNvPicPr>
                    <a:picLocks noChangeAspect="1"/>
                  </p:cNvPicPr>
                  <p:nvPr/>
                </p:nvPicPr>
                <p:blipFill>
                  <a:blip r:embed="rId4" cstate="email">
                    <a:extLst>
                      <a:ext uri="{28A0092B-C50C-407E-A947-70E740481C1C}">
                        <a14:useLocalDpi xmlns:a14="http://schemas.microsoft.com/office/drawing/2010/main"/>
                      </a:ext>
                    </a:extLst>
                  </a:blip>
                  <a:srcRect r="39668" b="41991"/>
                  <a:stretch>
                    <a:fillRect/>
                  </a:stretch>
                </p:blipFill>
                <p:spPr bwMode="auto">
                  <a:xfrm>
                    <a:off x="4753422" y="1412705"/>
                    <a:ext cx="418855" cy="32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86">
                    <a:extLst>
                      <a:ext uri="{FF2B5EF4-FFF2-40B4-BE49-F238E27FC236}">
                        <a16:creationId xmlns:a16="http://schemas.microsoft.com/office/drawing/2014/main" id="{5DCCF978-AA21-EE3B-9CBA-E7C1CF2E06E7}"/>
                      </a:ext>
                    </a:extLst>
                  </p:cNvPr>
                  <p:cNvSpPr/>
                  <p:nvPr/>
                </p:nvSpPr>
                <p:spPr>
                  <a:xfrm>
                    <a:off x="4752974" y="1423116"/>
                    <a:ext cx="413076" cy="308146"/>
                  </a:xfrm>
                  <a:prstGeom prst="roundRect">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27" name="Jacksonville Text">
                  <a:extLst>
                    <a:ext uri="{FF2B5EF4-FFF2-40B4-BE49-F238E27FC236}">
                      <a16:creationId xmlns:a16="http://schemas.microsoft.com/office/drawing/2014/main" id="{955C3A1D-D284-74EB-423D-5EE573FFDA3A}"/>
                    </a:ext>
                  </a:extLst>
                </p:cNvPr>
                <p:cNvSpPr txBox="1">
                  <a:spLocks noChangeArrowheads="1"/>
                </p:cNvSpPr>
                <p:nvPr/>
              </p:nvSpPr>
              <p:spPr bwMode="auto">
                <a:xfrm>
                  <a:off x="3933726" y="1715734"/>
                  <a:ext cx="1022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dirty="0">
                      <a:solidFill>
                        <a:srgbClr val="FFFFFF"/>
                      </a:solidFill>
                      <a:latin typeface="+mn-lt"/>
                    </a:rPr>
                    <a:t>Jacksonville</a:t>
                  </a:r>
                </a:p>
              </p:txBody>
            </p:sp>
            <p:sp>
              <p:nvSpPr>
                <p:cNvPr id="28" name="HQ">
                  <a:extLst>
                    <a:ext uri="{FF2B5EF4-FFF2-40B4-BE49-F238E27FC236}">
                      <a16:creationId xmlns:a16="http://schemas.microsoft.com/office/drawing/2014/main" id="{337FF8F6-2EE3-CA21-60A1-1EE5B1A121E8}"/>
                    </a:ext>
                  </a:extLst>
                </p:cNvPr>
                <p:cNvSpPr>
                  <a:spLocks noChangeArrowheads="1"/>
                </p:cNvSpPr>
                <p:nvPr/>
              </p:nvSpPr>
              <p:spPr bwMode="auto">
                <a:xfrm>
                  <a:off x="5105301" y="1474434"/>
                  <a:ext cx="19685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100" b="1" dirty="0">
                      <a:solidFill>
                        <a:srgbClr val="000000"/>
                      </a:solidFill>
                      <a:latin typeface="+mn-lt"/>
                    </a:rPr>
                    <a:t>DISTRICT </a:t>
                  </a:r>
                  <a:br>
                    <a:rPr lang="en-US" altLang="en-US" sz="1100" b="1" dirty="0">
                      <a:solidFill>
                        <a:srgbClr val="000000"/>
                      </a:solidFill>
                      <a:latin typeface="+mn-lt"/>
                    </a:rPr>
                  </a:br>
                  <a:r>
                    <a:rPr lang="en-US" altLang="en-US" sz="1100" b="1" dirty="0">
                      <a:solidFill>
                        <a:srgbClr val="000000"/>
                      </a:solidFill>
                      <a:latin typeface="+mn-lt"/>
                    </a:rPr>
                    <a:t>HEADQUARTERS</a:t>
                  </a:r>
                </a:p>
              </p:txBody>
            </p:sp>
          </p:grpSp>
          <p:sp>
            <p:nvSpPr>
              <p:cNvPr id="24" name="Florida Text">
                <a:extLst>
                  <a:ext uri="{FF2B5EF4-FFF2-40B4-BE49-F238E27FC236}">
                    <a16:creationId xmlns:a16="http://schemas.microsoft.com/office/drawing/2014/main" id="{62CFB866-B700-393A-C3E5-C37269D01EE1}"/>
                  </a:ext>
                </a:extLst>
              </p:cNvPr>
              <p:cNvSpPr txBox="1">
                <a:spLocks noChangeArrowheads="1"/>
              </p:cNvSpPr>
              <p:nvPr/>
            </p:nvSpPr>
            <p:spPr bwMode="auto">
              <a:xfrm>
                <a:off x="4461177" y="2960354"/>
                <a:ext cx="869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solidFill>
                      <a:srgbClr val="FFFFFF"/>
                    </a:solidFill>
                    <a:latin typeface="+mj-lt"/>
                  </a:rPr>
                  <a:t>FLORIDA</a:t>
                </a:r>
              </a:p>
            </p:txBody>
          </p:sp>
          <p:sp>
            <p:nvSpPr>
              <p:cNvPr id="25" name="GEORGIA TEXT">
                <a:extLst>
                  <a:ext uri="{FF2B5EF4-FFF2-40B4-BE49-F238E27FC236}">
                    <a16:creationId xmlns:a16="http://schemas.microsoft.com/office/drawing/2014/main" id="{78B58EE2-2790-7338-AB90-8A0DDB726CAB}"/>
                  </a:ext>
                </a:extLst>
              </p:cNvPr>
              <p:cNvSpPr txBox="1">
                <a:spLocks noChangeArrowheads="1"/>
              </p:cNvSpPr>
              <p:nvPr/>
            </p:nvSpPr>
            <p:spPr bwMode="auto">
              <a:xfrm>
                <a:off x="2634549" y="1181947"/>
                <a:ext cx="9124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solidFill>
                      <a:srgbClr val="FFFFFF"/>
                    </a:solidFill>
                    <a:latin typeface="+mj-lt"/>
                  </a:rPr>
                  <a:t>GEORGIA</a:t>
                </a:r>
              </a:p>
            </p:txBody>
          </p:sp>
        </p:grpSp>
      </p:grpSp>
      <p:grpSp>
        <p:nvGrpSpPr>
          <p:cNvPr id="84" name="Group 83">
            <a:extLst>
              <a:ext uri="{FF2B5EF4-FFF2-40B4-BE49-F238E27FC236}">
                <a16:creationId xmlns:a16="http://schemas.microsoft.com/office/drawing/2014/main" id="{C626DAC9-7B32-D56B-96F1-92E792ACD652}"/>
              </a:ext>
            </a:extLst>
          </p:cNvPr>
          <p:cNvGrpSpPr/>
          <p:nvPr/>
        </p:nvGrpSpPr>
        <p:grpSpPr>
          <a:xfrm>
            <a:off x="2121138" y="2681273"/>
            <a:ext cx="3986275" cy="4190943"/>
            <a:chOff x="313752" y="2512660"/>
            <a:chExt cx="4121767" cy="4111439"/>
          </a:xfrm>
        </p:grpSpPr>
        <p:sp>
          <p:nvSpPr>
            <p:cNvPr id="85" name="Military Legend Block">
              <a:extLst>
                <a:ext uri="{FF2B5EF4-FFF2-40B4-BE49-F238E27FC236}">
                  <a16:creationId xmlns:a16="http://schemas.microsoft.com/office/drawing/2014/main" id="{7C86CA2B-0ED6-2386-E571-44F5945D1DD7}"/>
                </a:ext>
              </a:extLst>
            </p:cNvPr>
            <p:cNvSpPr/>
            <p:nvPr/>
          </p:nvSpPr>
          <p:spPr bwMode="auto">
            <a:xfrm>
              <a:off x="425963" y="5032666"/>
              <a:ext cx="190500" cy="146050"/>
            </a:xfrm>
            <a:prstGeom prst="rect">
              <a:avLst/>
            </a:prstGeom>
            <a:solidFill>
              <a:srgbClr val="D2363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6" name="TextBox 109">
              <a:extLst>
                <a:ext uri="{FF2B5EF4-FFF2-40B4-BE49-F238E27FC236}">
                  <a16:creationId xmlns:a16="http://schemas.microsoft.com/office/drawing/2014/main" id="{B3F08F62-3D97-8D03-20BC-85E26634A78B}"/>
                </a:ext>
              </a:extLst>
            </p:cNvPr>
            <p:cNvSpPr txBox="1">
              <a:spLocks noChangeArrowheads="1"/>
            </p:cNvSpPr>
            <p:nvPr/>
          </p:nvSpPr>
          <p:spPr bwMode="auto">
            <a:xfrm>
              <a:off x="313752" y="2512660"/>
              <a:ext cx="3407551" cy="3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u="sng" dirty="0">
                  <a:solidFill>
                    <a:srgbClr val="000000"/>
                  </a:solidFill>
                  <a:latin typeface="+mn-lt"/>
                </a:rPr>
                <a:t>AREAS OF RESPONSIBILITY</a:t>
              </a:r>
            </a:p>
          </p:txBody>
        </p:sp>
        <p:sp>
          <p:nvSpPr>
            <p:cNvPr id="87" name="TextBox 86">
              <a:extLst>
                <a:ext uri="{FF2B5EF4-FFF2-40B4-BE49-F238E27FC236}">
                  <a16:creationId xmlns:a16="http://schemas.microsoft.com/office/drawing/2014/main" id="{DFFAE523-F87A-D1AE-4226-E52CF03F30B2}"/>
                </a:ext>
              </a:extLst>
            </p:cNvPr>
            <p:cNvSpPr txBox="1"/>
            <p:nvPr/>
          </p:nvSpPr>
          <p:spPr bwMode="auto">
            <a:xfrm>
              <a:off x="781095" y="2961558"/>
              <a:ext cx="3654424" cy="3662541"/>
            </a:xfrm>
            <a:prstGeom prst="rect">
              <a:avLst/>
            </a:prstGeom>
            <a:noFill/>
          </p:spPr>
          <p:txBody>
            <a:bodyPr>
              <a:spAutoFit/>
            </a:bodyPr>
            <a:lstStyle/>
            <a:p>
              <a:pPr>
                <a:buClr>
                  <a:schemeClr val="tx1"/>
                </a:buClr>
                <a:defRPr/>
              </a:pPr>
              <a:r>
                <a:rPr lang="en-US" sz="1200" b="1" dirty="0">
                  <a:solidFill>
                    <a:srgbClr val="000000"/>
                  </a:solidFill>
                </a:rPr>
                <a:t>CIVIL WORKS</a:t>
              </a:r>
            </a:p>
            <a:p>
              <a:pPr marL="171450" indent="-171450">
                <a:buClr>
                  <a:schemeClr val="tx1"/>
                </a:buClr>
                <a:buFont typeface="Wingdings" panose="05000000000000000000" pitchFamily="2" charset="2"/>
                <a:buChar char="§"/>
                <a:defRPr/>
              </a:pPr>
              <a:r>
                <a:rPr lang="en-US" sz="1200" dirty="0">
                  <a:solidFill>
                    <a:srgbClr val="000000"/>
                  </a:solidFill>
                </a:rPr>
                <a:t> Portions of Florida and Georgia</a:t>
              </a:r>
              <a:br>
                <a:rPr lang="en-US" sz="1200" dirty="0">
                  <a:solidFill>
                    <a:srgbClr val="000000"/>
                  </a:solidFill>
                </a:rPr>
              </a:br>
              <a:r>
                <a:rPr lang="en-US" sz="1200" dirty="0">
                  <a:solidFill>
                    <a:srgbClr val="000000"/>
                  </a:solidFill>
                </a:rPr>
                <a:t>(defined by watersheds)</a:t>
              </a:r>
              <a:br>
                <a:rPr lang="en-US" sz="1200" dirty="0">
                  <a:solidFill>
                    <a:srgbClr val="000000"/>
                  </a:solidFill>
                </a:rPr>
              </a:br>
              <a:endParaRPr lang="en-US" sz="800" dirty="0">
                <a:solidFill>
                  <a:srgbClr val="000000"/>
                </a:solidFill>
              </a:endParaRPr>
            </a:p>
            <a:p>
              <a:pPr>
                <a:buClr>
                  <a:schemeClr val="tx1"/>
                </a:buClr>
                <a:defRPr/>
              </a:pPr>
              <a:r>
                <a:rPr lang="en-US" sz="1200" b="1" dirty="0">
                  <a:solidFill>
                    <a:srgbClr val="000000"/>
                  </a:solidFill>
                </a:rPr>
                <a:t>REGULATORY </a:t>
              </a:r>
            </a:p>
            <a:p>
              <a:pPr marL="171450" indent="-171450">
                <a:buClr>
                  <a:schemeClr val="tx1"/>
                </a:buClr>
                <a:buFont typeface="Wingdings" panose="05000000000000000000" pitchFamily="2" charset="2"/>
                <a:buChar char="§"/>
                <a:defRPr/>
              </a:pPr>
              <a:r>
                <a:rPr lang="en-US" sz="1200" dirty="0">
                  <a:solidFill>
                    <a:srgbClr val="000000"/>
                  </a:solidFill>
                </a:rPr>
                <a:t>Florida </a:t>
              </a:r>
            </a:p>
            <a:p>
              <a:pPr marL="171450" indent="-171450">
                <a:buClr>
                  <a:schemeClr val="tx1"/>
                </a:buClr>
                <a:buFont typeface="Wingdings" panose="05000000000000000000" pitchFamily="2" charset="2"/>
                <a:buChar char="§"/>
                <a:defRPr/>
              </a:pPr>
              <a:r>
                <a:rPr lang="en-US" sz="1200" dirty="0">
                  <a:solidFill>
                    <a:srgbClr val="000000"/>
                  </a:solidFill>
                </a:rPr>
                <a:t>Puerto Rico and the Antilles</a:t>
              </a:r>
            </a:p>
            <a:p>
              <a:pPr marL="171450" indent="-171450">
                <a:buClr>
                  <a:schemeClr val="tx1"/>
                </a:buClr>
                <a:buFont typeface="Wingdings" panose="05000000000000000000" pitchFamily="2" charset="2"/>
                <a:buChar char="§"/>
                <a:defRPr/>
              </a:pPr>
              <a:endParaRPr lang="en-US" sz="800" dirty="0">
                <a:solidFill>
                  <a:srgbClr val="000000"/>
                </a:solidFill>
              </a:endParaRPr>
            </a:p>
            <a:p>
              <a:pPr>
                <a:buClr>
                  <a:schemeClr val="tx1"/>
                </a:buClr>
                <a:defRPr/>
              </a:pPr>
              <a:r>
                <a:rPr lang="en-US" sz="1200" b="1" dirty="0">
                  <a:solidFill>
                    <a:srgbClr val="000000"/>
                  </a:solidFill>
                </a:rPr>
                <a:t>REAL ESTATE AND MOBILIZATION</a:t>
              </a:r>
            </a:p>
            <a:p>
              <a:pPr marL="171450" indent="-171450">
                <a:buClr>
                  <a:schemeClr val="tx1"/>
                </a:buClr>
                <a:buFont typeface="Wingdings" panose="05000000000000000000" pitchFamily="2" charset="2"/>
                <a:buChar char="§"/>
                <a:defRPr/>
              </a:pPr>
              <a:r>
                <a:rPr lang="en-US" sz="1200" dirty="0">
                  <a:solidFill>
                    <a:srgbClr val="000000"/>
                  </a:solidFill>
                </a:rPr>
                <a:t> Portions of Florida and Georgia</a:t>
              </a:r>
            </a:p>
            <a:p>
              <a:pPr>
                <a:buClr>
                  <a:schemeClr val="tx1"/>
                </a:buClr>
                <a:defRPr/>
              </a:pPr>
              <a:endParaRPr lang="en-US" sz="1200" dirty="0">
                <a:solidFill>
                  <a:srgbClr val="000000"/>
                </a:solidFill>
              </a:endParaRPr>
            </a:p>
            <a:p>
              <a:pPr>
                <a:buClr>
                  <a:schemeClr val="tx1"/>
                </a:buClr>
                <a:defRPr/>
              </a:pPr>
              <a:r>
                <a:rPr lang="en-US" sz="1200" b="1" dirty="0">
                  <a:solidFill>
                    <a:srgbClr val="000000"/>
                  </a:solidFill>
                </a:rPr>
                <a:t>MILITARY</a:t>
              </a:r>
            </a:p>
            <a:p>
              <a:pPr marL="171450" indent="-171450">
                <a:buClr>
                  <a:schemeClr val="tx1"/>
                </a:buClr>
                <a:buFont typeface="Wingdings" panose="05000000000000000000" pitchFamily="2" charset="2"/>
                <a:buChar char="§"/>
                <a:defRPr/>
              </a:pPr>
              <a:r>
                <a:rPr lang="en-US" sz="1200" dirty="0">
                  <a:solidFill>
                    <a:srgbClr val="000000"/>
                  </a:solidFill>
                </a:rPr>
                <a:t>Florida</a:t>
              </a:r>
            </a:p>
            <a:p>
              <a:pPr marL="628650" lvl="1" indent="-171450">
                <a:buClr>
                  <a:schemeClr val="tx1"/>
                </a:buClr>
                <a:buFont typeface="Wingdings" panose="05000000000000000000" pitchFamily="2" charset="2"/>
                <a:buChar char="§"/>
                <a:defRPr/>
              </a:pPr>
              <a:r>
                <a:rPr lang="en-US" sz="1200" dirty="0">
                  <a:solidFill>
                    <a:srgbClr val="000000"/>
                  </a:solidFill>
                </a:rPr>
                <a:t>Jacksonville covers SRM and IIS only</a:t>
              </a:r>
            </a:p>
            <a:p>
              <a:pPr marL="628650" lvl="1" indent="-171450">
                <a:buClr>
                  <a:schemeClr val="tx1"/>
                </a:buClr>
                <a:buFont typeface="Wingdings" panose="05000000000000000000" pitchFamily="2" charset="2"/>
                <a:buChar char="§"/>
                <a:defRPr/>
              </a:pPr>
              <a:r>
                <a:rPr lang="en-US" sz="1200" dirty="0">
                  <a:solidFill>
                    <a:srgbClr val="000000"/>
                  </a:solidFill>
                </a:rPr>
                <a:t>Mobile District covers MILCON</a:t>
              </a:r>
            </a:p>
            <a:p>
              <a:pPr marL="171450" indent="-171450">
                <a:buClr>
                  <a:schemeClr val="tx1"/>
                </a:buClr>
                <a:buFont typeface="Wingdings" panose="05000000000000000000" pitchFamily="2" charset="2"/>
                <a:buChar char="§"/>
                <a:defRPr/>
              </a:pPr>
              <a:r>
                <a:rPr lang="en-US" sz="1200" dirty="0">
                  <a:solidFill>
                    <a:srgbClr val="000000"/>
                  </a:solidFill>
                </a:rPr>
                <a:t>Puerto Rico, Antilles, and Caribbean Basin</a:t>
              </a:r>
            </a:p>
            <a:p>
              <a:pPr marL="628650" lvl="1" indent="-171450">
                <a:buClr>
                  <a:schemeClr val="tx1"/>
                </a:buClr>
                <a:buFont typeface="Wingdings" panose="05000000000000000000" pitchFamily="2" charset="2"/>
                <a:buChar char="§"/>
                <a:defRPr/>
              </a:pPr>
              <a:r>
                <a:rPr lang="en-US" sz="1200" dirty="0">
                  <a:solidFill>
                    <a:srgbClr val="000000"/>
                  </a:solidFill>
                </a:rPr>
                <a:t>Jacksonville responsible for Project Management of MILCON, IIS &amp; SRM.</a:t>
              </a:r>
            </a:p>
            <a:p>
              <a:pPr marL="628650" lvl="1" indent="-171450">
                <a:buClr>
                  <a:schemeClr val="tx1"/>
                </a:buClr>
                <a:buFont typeface="Wingdings" panose="05000000000000000000" pitchFamily="2" charset="2"/>
                <a:buChar char="§"/>
                <a:defRPr/>
              </a:pPr>
              <a:r>
                <a:rPr lang="en-US" sz="1200" dirty="0">
                  <a:solidFill>
                    <a:srgbClr val="000000"/>
                  </a:solidFill>
                </a:rPr>
                <a:t>Note: TF VIPR is responsible for construction/contract admin in PR &amp; VI</a:t>
              </a:r>
            </a:p>
          </p:txBody>
        </p:sp>
        <p:sp>
          <p:nvSpPr>
            <p:cNvPr id="88" name="TextBox 67">
              <a:extLst>
                <a:ext uri="{FF2B5EF4-FFF2-40B4-BE49-F238E27FC236}">
                  <a16:creationId xmlns:a16="http://schemas.microsoft.com/office/drawing/2014/main" id="{93DE3EF9-CD91-3955-9551-D73D8C8CFA93}"/>
                </a:ext>
              </a:extLst>
            </p:cNvPr>
            <p:cNvSpPr txBox="1">
              <a:spLocks noChangeArrowheads="1"/>
            </p:cNvSpPr>
            <p:nvPr/>
          </p:nvSpPr>
          <p:spPr bwMode="auto">
            <a:xfrm>
              <a:off x="582292" y="2819907"/>
              <a:ext cx="1536965"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200" b="1" dirty="0">
                <a:solidFill>
                  <a:srgbClr val="000000"/>
                </a:solidFill>
                <a:latin typeface="+mj-lt"/>
              </a:endParaRPr>
            </a:p>
          </p:txBody>
        </p:sp>
        <p:sp>
          <p:nvSpPr>
            <p:cNvPr id="89" name="Rectangle 88">
              <a:extLst>
                <a:ext uri="{FF2B5EF4-FFF2-40B4-BE49-F238E27FC236}">
                  <a16:creationId xmlns:a16="http://schemas.microsoft.com/office/drawing/2014/main" id="{BAE60C6A-523B-6286-5E97-0DF89898F6D3}"/>
                </a:ext>
              </a:extLst>
            </p:cNvPr>
            <p:cNvSpPr/>
            <p:nvPr/>
          </p:nvSpPr>
          <p:spPr bwMode="auto">
            <a:xfrm>
              <a:off x="423290" y="3138003"/>
              <a:ext cx="190500" cy="147637"/>
            </a:xfrm>
            <a:prstGeom prst="rect">
              <a:avLst/>
            </a:prstGeom>
            <a:solidFill>
              <a:srgbClr val="FFF65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0" name="Rectangle 89">
              <a:extLst>
                <a:ext uri="{FF2B5EF4-FFF2-40B4-BE49-F238E27FC236}">
                  <a16:creationId xmlns:a16="http://schemas.microsoft.com/office/drawing/2014/main" id="{469FEE43-4E33-30AE-7B9D-3D1F41DB1521}"/>
                </a:ext>
              </a:extLst>
            </p:cNvPr>
            <p:cNvSpPr/>
            <p:nvPr/>
          </p:nvSpPr>
          <p:spPr bwMode="auto">
            <a:xfrm>
              <a:off x="429641" y="3813174"/>
              <a:ext cx="190500" cy="147637"/>
            </a:xfrm>
            <a:prstGeom prst="rect">
              <a:avLst/>
            </a:prstGeom>
            <a:solidFill>
              <a:srgbClr val="33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1" name="Rectangle 90">
              <a:extLst>
                <a:ext uri="{FF2B5EF4-FFF2-40B4-BE49-F238E27FC236}">
                  <a16:creationId xmlns:a16="http://schemas.microsoft.com/office/drawing/2014/main" id="{8D569CA4-5A29-5C54-FD4B-A096A8B732F0}"/>
                </a:ext>
              </a:extLst>
            </p:cNvPr>
            <p:cNvSpPr/>
            <p:nvPr/>
          </p:nvSpPr>
          <p:spPr bwMode="auto">
            <a:xfrm>
              <a:off x="437578" y="4480009"/>
              <a:ext cx="190500" cy="146050"/>
            </a:xfrm>
            <a:prstGeom prst="rect">
              <a:avLst/>
            </a:prstGeom>
            <a:solidFill>
              <a:srgbClr val="4F73D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63302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4B92-B6F8-211F-13A2-9EA503909822}"/>
              </a:ext>
            </a:extLst>
          </p:cNvPr>
          <p:cNvSpPr>
            <a:spLocks noGrp="1"/>
          </p:cNvSpPr>
          <p:nvPr>
            <p:ph type="title"/>
          </p:nvPr>
        </p:nvSpPr>
        <p:spPr>
          <a:xfrm>
            <a:off x="1979034" y="338945"/>
            <a:ext cx="10099760" cy="926922"/>
          </a:xfrm>
        </p:spPr>
        <p:txBody>
          <a:bodyPr/>
          <a:lstStyle/>
          <a:p>
            <a:r>
              <a:rPr lang="en-US" sz="4000" dirty="0"/>
              <a:t>Jacksonville District</a:t>
            </a:r>
            <a:br>
              <a:rPr lang="en-US" sz="4000" dirty="0"/>
            </a:br>
            <a:r>
              <a:rPr lang="en-US" sz="4000" dirty="0"/>
              <a:t>FY26 Top 5 Small Business NAICS</a:t>
            </a:r>
          </a:p>
        </p:txBody>
      </p:sp>
      <p:graphicFrame>
        <p:nvGraphicFramePr>
          <p:cNvPr id="4" name="Table 3">
            <a:extLst>
              <a:ext uri="{FF2B5EF4-FFF2-40B4-BE49-F238E27FC236}">
                <a16:creationId xmlns:a16="http://schemas.microsoft.com/office/drawing/2014/main" id="{4DDCC418-11CA-FB15-CA8D-467AA4DAF1EC}"/>
              </a:ext>
            </a:extLst>
          </p:cNvPr>
          <p:cNvGraphicFramePr>
            <a:graphicFrameLocks noGrp="1"/>
          </p:cNvGraphicFramePr>
          <p:nvPr>
            <p:extLst>
              <p:ext uri="{D42A27DB-BD31-4B8C-83A1-F6EECF244321}">
                <p14:modId xmlns:p14="http://schemas.microsoft.com/office/powerpoint/2010/main" val="742283265"/>
              </p:ext>
            </p:extLst>
          </p:nvPr>
        </p:nvGraphicFramePr>
        <p:xfrm>
          <a:off x="2351315" y="1894114"/>
          <a:ext cx="7959012" cy="3698019"/>
        </p:xfrm>
        <a:graphic>
          <a:graphicData uri="http://schemas.openxmlformats.org/drawingml/2006/table">
            <a:tbl>
              <a:tblPr firstRow="1" firstCol="1" bandRow="1"/>
              <a:tblGrid>
                <a:gridCol w="753103">
                  <a:extLst>
                    <a:ext uri="{9D8B030D-6E8A-4147-A177-3AD203B41FA5}">
                      <a16:colId xmlns:a16="http://schemas.microsoft.com/office/drawing/2014/main" val="4068633206"/>
                    </a:ext>
                  </a:extLst>
                </a:gridCol>
                <a:gridCol w="992875">
                  <a:extLst>
                    <a:ext uri="{9D8B030D-6E8A-4147-A177-3AD203B41FA5}">
                      <a16:colId xmlns:a16="http://schemas.microsoft.com/office/drawing/2014/main" val="3105075981"/>
                    </a:ext>
                  </a:extLst>
                </a:gridCol>
                <a:gridCol w="4543598">
                  <a:extLst>
                    <a:ext uri="{9D8B030D-6E8A-4147-A177-3AD203B41FA5}">
                      <a16:colId xmlns:a16="http://schemas.microsoft.com/office/drawing/2014/main" val="1401092197"/>
                    </a:ext>
                  </a:extLst>
                </a:gridCol>
                <a:gridCol w="1669436">
                  <a:extLst>
                    <a:ext uri="{9D8B030D-6E8A-4147-A177-3AD203B41FA5}">
                      <a16:colId xmlns:a16="http://schemas.microsoft.com/office/drawing/2014/main" val="1454448862"/>
                    </a:ext>
                  </a:extLst>
                </a:gridCol>
              </a:tblGrid>
              <a:tr h="663193">
                <a:tc>
                  <a:txBody>
                    <a:bodyPr/>
                    <a:lstStyle/>
                    <a:p>
                      <a:pPr marL="0" marR="0" algn="ctr">
                        <a:lnSpc>
                          <a:spcPct val="107000"/>
                        </a:lnSpc>
                        <a:spcBef>
                          <a:spcPts val="0"/>
                        </a:spcBef>
                        <a:spcAft>
                          <a:spcPts val="0"/>
                        </a:spcAft>
                      </a:pP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Rank</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NAICS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NAICS Description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0" marR="0" algn="ctr">
                        <a:lnSpc>
                          <a:spcPct val="107000"/>
                        </a:lnSpc>
                        <a:spcBef>
                          <a:spcPts val="0"/>
                        </a:spcBef>
                        <a:spcAft>
                          <a:spcPts val="0"/>
                        </a:spcAft>
                      </a:pP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Dollars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260476059"/>
                  </a:ext>
                </a:extLst>
              </a:tr>
              <a:tr h="619878">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237990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OTHER HEAVY AND CIVIL ENGINEERING CONSTRUCTION</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$236,489,468</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3080435"/>
                  </a:ext>
                </a:extLst>
              </a:tr>
              <a:tr h="606982">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326199</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ALL OTHER PLASTICS PRODUCT MANUFACTURING</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$8,990,583</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8888681"/>
                  </a:ext>
                </a:extLst>
              </a:tr>
              <a:tr h="585792">
                <a:tc>
                  <a:txBody>
                    <a:bodyPr/>
                    <a:lstStyle/>
                    <a:p>
                      <a:pPr marL="0" marR="0" algn="ctr">
                        <a:lnSpc>
                          <a:spcPct val="107000"/>
                        </a:lnSpc>
                        <a:spcBef>
                          <a:spcPts val="0"/>
                        </a:spcBef>
                        <a:spcAft>
                          <a:spcPts val="0"/>
                        </a:spcAft>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562910</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REMEDIATION SERVICES</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$3,432,658</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385873"/>
                  </a:ext>
                </a:extLst>
              </a:tr>
              <a:tr h="636382">
                <a:tc>
                  <a:txBody>
                    <a:bodyPr/>
                    <a:lstStyle/>
                    <a:p>
                      <a:pPr marL="0" marR="0" algn="ctr">
                        <a:lnSpc>
                          <a:spcPct val="107000"/>
                        </a:lnSpc>
                        <a:spcBef>
                          <a:spcPts val="0"/>
                        </a:spcBef>
                        <a:spcAft>
                          <a:spcPts val="0"/>
                        </a:spcAft>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236220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COMMERCIAL AND INSTITUTIONAL BUILDING CONSTRUCTION</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$520,444</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2606337"/>
                  </a:ext>
                </a:extLst>
              </a:tr>
              <a:tr h="585792">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541330</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ENGINEERING SERVICES</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51435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$329,137</a:t>
                      </a:r>
                    </a:p>
                  </a:txBody>
                  <a:tcPr marL="62072" marR="620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2342533"/>
                  </a:ext>
                </a:extLst>
              </a:tr>
            </a:tbl>
          </a:graphicData>
        </a:graphic>
      </p:graphicFrame>
      <p:sp>
        <p:nvSpPr>
          <p:cNvPr id="5" name="TextBox 4">
            <a:extLst>
              <a:ext uri="{FF2B5EF4-FFF2-40B4-BE49-F238E27FC236}">
                <a16:creationId xmlns:a16="http://schemas.microsoft.com/office/drawing/2014/main" id="{3AA5763D-E65D-ACC8-456F-71AFD6D2ED69}"/>
              </a:ext>
            </a:extLst>
          </p:cNvPr>
          <p:cNvSpPr txBox="1"/>
          <p:nvPr/>
        </p:nvSpPr>
        <p:spPr>
          <a:xfrm>
            <a:off x="2255675" y="5687871"/>
            <a:ext cx="2866832" cy="230832"/>
          </a:xfrm>
          <a:prstGeom prst="rect">
            <a:avLst/>
          </a:prstGeom>
          <a:noFill/>
        </p:spPr>
        <p:txBody>
          <a:bodyPr wrap="square" rtlCol="0">
            <a:spAutoFit/>
          </a:bodyPr>
          <a:lstStyle/>
          <a:p>
            <a:r>
              <a:rPr lang="en-US" sz="900" dirty="0"/>
              <a:t>Current as 2/17/2026</a:t>
            </a:r>
          </a:p>
        </p:txBody>
      </p:sp>
    </p:spTree>
    <p:extLst>
      <p:ext uri="{BB962C8B-B14F-4D97-AF65-F5344CB8AC3E}">
        <p14:creationId xmlns:p14="http://schemas.microsoft.com/office/powerpoint/2010/main" val="3197578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1659cab-fd6e-4ca1-87a4-dffbdaff7c59" xsi:nil="true"/>
    <lcf76f155ced4ddcb4097134ff3c332f xmlns="29afe670-602a-49c5-a0d0-8f32c4f0962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B53D141E1A5941BE17637C46625E7F" ma:contentTypeVersion="26" ma:contentTypeDescription="Create a new document." ma:contentTypeScope="" ma:versionID="e2dbe0fab97655356b990dfbe8a3a8a7">
  <xsd:schema xmlns:xsd="http://www.w3.org/2001/XMLSchema" xmlns:xs="http://www.w3.org/2001/XMLSchema" xmlns:p="http://schemas.microsoft.com/office/2006/metadata/properties" xmlns:ns2="29afe670-602a-49c5-a0d0-8f32c4f09627" xmlns:ns3="b1659cab-fd6e-4ca1-87a4-dffbdaff7c59" targetNamespace="http://schemas.microsoft.com/office/2006/metadata/properties" ma:root="true" ma:fieldsID="eae9ed86304e24a563b6425c7e247327" ns2:_="" ns3:_="">
    <xsd:import namespace="29afe670-602a-49c5-a0d0-8f32c4f09627"/>
    <xsd:import namespace="b1659cab-fd6e-4ca1-87a4-dffbdaff7c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afe670-602a-49c5-a0d0-8f32c4f09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d8846e1-90b2-43c9-a6fa-8783aad2a45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659cab-fd6e-4ca1-87a4-dffbdaff7c5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baed47-e6f2-499c-b3dd-4d0ff7b44821}" ma:internalName="TaxCatchAll" ma:showField="CatchAllData" ma:web="b1659cab-fd6e-4ca1-87a4-dffbdaff7c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BBE9A7-ECB2-4E9D-8E63-C51238B31F01}">
  <ds:schemaRefs>
    <ds:schemaRef ds:uri="http://schemas.microsoft.com/sharepoint/v3/contenttype/forms"/>
  </ds:schemaRefs>
</ds:datastoreItem>
</file>

<file path=customXml/itemProps2.xml><?xml version="1.0" encoding="utf-8"?>
<ds:datastoreItem xmlns:ds="http://schemas.openxmlformats.org/officeDocument/2006/customXml" ds:itemID="{D9ED1B4D-FF11-414C-98EA-A0BF2660B2E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4E7DE2-325A-4DA9-9D19-A5FF4B1579BE}"/>
</file>

<file path=docMetadata/LabelInfo.xml><?xml version="1.0" encoding="utf-8"?>
<clbl:labelList xmlns:clbl="http://schemas.microsoft.com/office/2020/mipLabelMetadata">
  <clbl:label id="{fc4d76ba-f17c-4c50-b9a7-8f3163d27582}" enabled="0" method="" siteId="{fc4d76ba-f17c-4c50-b9a7-8f3163d27582}" removed="1"/>
</clbl:labelList>
</file>

<file path=docProps/app.xml><?xml version="1.0" encoding="utf-8"?>
<Properties xmlns="http://schemas.openxmlformats.org/officeDocument/2006/extended-properties" xmlns:vt="http://schemas.openxmlformats.org/officeDocument/2006/docPropsVTypes">
  <TotalTime>6904</TotalTime>
  <Words>1434</Words>
  <Application>Microsoft Office PowerPoint</Application>
  <PresentationFormat>Widescreen</PresentationFormat>
  <Paragraphs>350</Paragraphs>
  <Slides>20</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Century Gothic</vt:lpstr>
      <vt:lpstr>Copperplate Gothic Bold</vt:lpstr>
      <vt:lpstr>Open Sans</vt:lpstr>
      <vt:lpstr>open_sansregular</vt:lpstr>
      <vt:lpstr>Wingdings</vt:lpstr>
      <vt:lpstr>Office Theme</vt:lpstr>
      <vt:lpstr>Worksheet</vt:lpstr>
      <vt:lpstr>USACE Jacksonville District </vt:lpstr>
      <vt:lpstr>Briefing Purpose/Agenda</vt:lpstr>
      <vt:lpstr>SAJ Leadership Team</vt:lpstr>
      <vt:lpstr>Mission Areas</vt:lpstr>
      <vt:lpstr>Jacksonville District Active Small/CAP Projects</vt:lpstr>
      <vt:lpstr>PowerPoint Presentation</vt:lpstr>
      <vt:lpstr>PowerPoint Presentation</vt:lpstr>
      <vt:lpstr>PowerPoint Presentation</vt:lpstr>
      <vt:lpstr>Jacksonville District FY26 Top 5 Small Business NAICS</vt:lpstr>
      <vt:lpstr>FY26 Small Business Accomplishments</vt:lpstr>
      <vt:lpstr>First Things First</vt:lpstr>
      <vt:lpstr>First Impressions – Capability Statements</vt:lpstr>
      <vt:lpstr>Subcontracting List</vt:lpstr>
      <vt:lpstr>Hurricane Response Opportunities</vt:lpstr>
      <vt:lpstr>FY26+ Business Opportunities Forecast</vt:lpstr>
      <vt:lpstr>FY26+ Business Opportunities Forecast</vt:lpstr>
      <vt:lpstr>Jacksonville District Small Business Website</vt:lpstr>
      <vt:lpstr>Resources</vt:lpstr>
      <vt:lpstr>Jacksonville District Office of  Small Business Programs</vt:lpstr>
      <vt:lpstr>For More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Reisenbigler, Ildiko CIV USARMY CEIT (USA)</dc:creator>
  <cp:lastModifiedBy>Daniel-Ray, Kimberly S CIV USARMY CESAJ (USA)</cp:lastModifiedBy>
  <cp:revision>23</cp:revision>
  <dcterms:created xsi:type="dcterms:W3CDTF">2025-01-14T15:11:55Z</dcterms:created>
  <dcterms:modified xsi:type="dcterms:W3CDTF">2026-03-13T21:21:35Z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0x01010086B53D141E1A5941BE17637C46625E7F</vt:lpwstr>
  </property>
</Properties>
</file>