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8"/>
  </p:notesMasterIdLst>
  <p:sldIdLst>
    <p:sldId id="269" r:id="rId5"/>
    <p:sldId id="270" r:id="rId6"/>
    <p:sldId id="271" r:id="rId7"/>
    <p:sldId id="272" r:id="rId8"/>
    <p:sldId id="277" r:id="rId9"/>
    <p:sldId id="278" r:id="rId10"/>
    <p:sldId id="273" r:id="rId11"/>
    <p:sldId id="281" r:id="rId12"/>
    <p:sldId id="274" r:id="rId13"/>
    <p:sldId id="260" r:id="rId14"/>
    <p:sldId id="275" r:id="rId15"/>
    <p:sldId id="276" r:id="rId16"/>
    <p:sldId id="280"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CC375-A75E-4860-89C2-DAE28C59F0D5}" v="11" dt="2026-03-12T17:44:47.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 ROBERT E CIV USAF AMC 628 CONS/PKB" userId="48aace83-08d8-414b-bb41-3f02a4876406" providerId="ADAL" clId="{B122336A-13E8-48A1-8F3F-BA31B49B51C6}"/>
    <pc:docChg chg="custSel addSld delSld modSld">
      <pc:chgData name="HALE, ROBERT E CIV USAF AMC 628 CONS/PKB" userId="48aace83-08d8-414b-bb41-3f02a4876406" providerId="ADAL" clId="{B122336A-13E8-48A1-8F3F-BA31B49B51C6}" dt="2026-03-12T17:46:57.653" v="207" actId="20577"/>
      <pc:docMkLst>
        <pc:docMk/>
      </pc:docMkLst>
      <pc:sldChg chg="modSp mod">
        <pc:chgData name="HALE, ROBERT E CIV USAF AMC 628 CONS/PKB" userId="48aace83-08d8-414b-bb41-3f02a4876406" providerId="ADAL" clId="{B122336A-13E8-48A1-8F3F-BA31B49B51C6}" dt="2026-03-12T17:46:57.653" v="207" actId="20577"/>
        <pc:sldMkLst>
          <pc:docMk/>
          <pc:sldMk cId="3810337172" sldId="260"/>
        </pc:sldMkLst>
        <pc:spChg chg="mod">
          <ac:chgData name="HALE, ROBERT E CIV USAF AMC 628 CONS/PKB" userId="48aace83-08d8-414b-bb41-3f02a4876406" providerId="ADAL" clId="{B122336A-13E8-48A1-8F3F-BA31B49B51C6}" dt="2026-03-12T17:46:57.653" v="207" actId="20577"/>
          <ac:spMkLst>
            <pc:docMk/>
            <pc:sldMk cId="3810337172" sldId="260"/>
            <ac:spMk id="6" creationId="{00000000-0000-0000-0000-000000000000}"/>
          </ac:spMkLst>
        </pc:spChg>
      </pc:sldChg>
      <pc:sldChg chg="del">
        <pc:chgData name="HALE, ROBERT E CIV USAF AMC 628 CONS/PKB" userId="48aace83-08d8-414b-bb41-3f02a4876406" providerId="ADAL" clId="{B122336A-13E8-48A1-8F3F-BA31B49B51C6}" dt="2026-03-12T17:39:00.174" v="1" actId="2696"/>
        <pc:sldMkLst>
          <pc:docMk/>
          <pc:sldMk cId="1800275432" sldId="279"/>
        </pc:sldMkLst>
      </pc:sldChg>
      <pc:sldChg chg="modSp add mod">
        <pc:chgData name="HALE, ROBERT E CIV USAF AMC 628 CONS/PKB" userId="48aace83-08d8-414b-bb41-3f02a4876406" providerId="ADAL" clId="{B122336A-13E8-48A1-8F3F-BA31B49B51C6}" dt="2026-03-12T17:41:02.042" v="30" actId="20577"/>
        <pc:sldMkLst>
          <pc:docMk/>
          <pc:sldMk cId="586116615" sldId="281"/>
        </pc:sldMkLst>
        <pc:spChg chg="mod">
          <ac:chgData name="HALE, ROBERT E CIV USAF AMC 628 CONS/PKB" userId="48aace83-08d8-414b-bb41-3f02a4876406" providerId="ADAL" clId="{B122336A-13E8-48A1-8F3F-BA31B49B51C6}" dt="2026-03-12T17:41:02.042" v="30" actId="20577"/>
          <ac:spMkLst>
            <pc:docMk/>
            <pc:sldMk cId="586116615" sldId="281"/>
            <ac:spMk id="7" creationId="{86921B42-727F-4801-A27B-E06400C76C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21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970939" y="0"/>
            <a:ext cx="3037840" cy="462120"/>
          </a:xfrm>
          <a:prstGeom prst="rect">
            <a:avLst/>
          </a:prstGeom>
        </p:spPr>
        <p:txBody>
          <a:bodyPr vert="horz" lIns="91429" tIns="45714" rIns="91429" bIns="45714" rtlCol="0"/>
          <a:lstStyle>
            <a:lvl1pPr algn="r">
              <a:defRPr sz="1200"/>
            </a:lvl1pPr>
          </a:lstStyle>
          <a:p>
            <a:fld id="{2C1AADF4-4ACA-4DE6-9CF4-C9AA295E49F3}" type="datetimeFigureOut">
              <a:rPr lang="en-US" smtClean="0"/>
              <a:t>3/12/2026</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701041" y="4387769"/>
            <a:ext cx="5608320" cy="4155919"/>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8"/>
            <a:ext cx="3037840" cy="46212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378"/>
            <a:ext cx="3037840" cy="462120"/>
          </a:xfrm>
          <a:prstGeom prst="rect">
            <a:avLst/>
          </a:prstGeom>
        </p:spPr>
        <p:txBody>
          <a:bodyPr vert="horz" lIns="91429" tIns="45714" rIns="91429" bIns="45714" rtlCol="0" anchor="b"/>
          <a:lstStyle>
            <a:lvl1pPr algn="r">
              <a:defRPr sz="1200"/>
            </a:lvl1pPr>
          </a:lstStyle>
          <a:p>
            <a:fld id="{9BB58823-5D21-4E0D-B3B1-8FE48B30AD7E}" type="slidenum">
              <a:rPr lang="en-US" smtClean="0"/>
              <a:t>‹#›</a:t>
            </a:fld>
            <a:endParaRPr lang="en-US"/>
          </a:p>
        </p:txBody>
      </p:sp>
    </p:spTree>
    <p:extLst>
      <p:ext uri="{BB962C8B-B14F-4D97-AF65-F5344CB8AC3E}">
        <p14:creationId xmlns:p14="http://schemas.microsoft.com/office/powerpoint/2010/main" val="234731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0D7C-AACC-4D81-AE74-4BE6B04C13EC}" type="slidenum">
              <a:rPr lang="en-US" smtClean="0"/>
              <a:pPr/>
              <a:t>1</a:t>
            </a:fld>
            <a:endParaRPr lang="en-US"/>
          </a:p>
        </p:txBody>
      </p:sp>
    </p:spTree>
    <p:extLst>
      <p:ext uri="{BB962C8B-B14F-4D97-AF65-F5344CB8AC3E}">
        <p14:creationId xmlns:p14="http://schemas.microsoft.com/office/powerpoint/2010/main" val="80485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0D7C-AACC-4D81-AE74-4BE6B04C13EC}" type="slidenum">
              <a:rPr lang="en-US" smtClean="0"/>
              <a:pPr/>
              <a:t>2</a:t>
            </a:fld>
            <a:endParaRPr lang="en-US"/>
          </a:p>
        </p:txBody>
      </p:sp>
    </p:spTree>
    <p:extLst>
      <p:ext uri="{BB962C8B-B14F-4D97-AF65-F5344CB8AC3E}">
        <p14:creationId xmlns:p14="http://schemas.microsoft.com/office/powerpoint/2010/main" val="369534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latin typeface="Times New Roman" panose="02020603050405020304" pitchFamily="18" charset="0"/>
                <a:cs typeface="Times New Roman" panose="02020603050405020304" pitchFamily="18" charset="0"/>
              </a:rPr>
              <a:t>Tenant units only receive indirect CONS support through ABW units (i.e. Custodial and Grounds through CES, Base Telecom through CS, etc.)  CONS’ Requirement owner is actually an ABW unit.</a:t>
            </a:r>
          </a:p>
          <a:p>
            <a:endParaRPr lang="en-US" baseline="0">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Supported</a:t>
            </a:r>
            <a:r>
              <a:rPr lang="en-US" baseline="0">
                <a:latin typeface="Times New Roman" panose="02020603050405020304" pitchFamily="18" charset="0"/>
                <a:cs typeface="Times New Roman" panose="02020603050405020304" pitchFamily="18" charset="0"/>
              </a:rPr>
              <a:t> units can provide direct mission funding (Army, Navy, etc.) to CONS for mission requirements (furniture, equipment, services, etc.)</a:t>
            </a:r>
          </a:p>
          <a:p>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Supported Units:</a:t>
            </a:r>
          </a:p>
          <a:p>
            <a:r>
              <a:rPr lang="en-US" baseline="0">
                <a:latin typeface="Times New Roman" panose="02020603050405020304" pitchFamily="18" charset="0"/>
                <a:cs typeface="Times New Roman" panose="02020603050405020304" pitchFamily="18" charset="0"/>
              </a:rPr>
              <a:t>Naval Support Activity Charleston</a:t>
            </a:r>
          </a:p>
          <a:p>
            <a:r>
              <a:rPr lang="en-US" baseline="0">
                <a:latin typeface="Times New Roman" panose="02020603050405020304" pitchFamily="18" charset="0"/>
                <a:cs typeface="Times New Roman" panose="02020603050405020304" pitchFamily="18" charset="0"/>
              </a:rPr>
              <a:t>Nuclear Power Training Unit (NPTU)</a:t>
            </a:r>
          </a:p>
          <a:p>
            <a:r>
              <a:rPr lang="en-US" baseline="0">
                <a:latin typeface="Times New Roman" panose="02020603050405020304" pitchFamily="18" charset="0"/>
                <a:cs typeface="Times New Roman" panose="02020603050405020304" pitchFamily="18" charset="0"/>
              </a:rPr>
              <a:t>Navy Nuclear Power Training Command (NNPTC)</a:t>
            </a:r>
          </a:p>
          <a:p>
            <a:r>
              <a:rPr lang="en-US" baseline="0">
                <a:latin typeface="Times New Roman" panose="02020603050405020304" pitchFamily="18" charset="0"/>
                <a:cs typeface="Times New Roman" panose="02020603050405020304" pitchFamily="18" charset="0"/>
              </a:rPr>
              <a:t>Army Field Support Battalion Charleston (</a:t>
            </a:r>
            <a:r>
              <a:rPr lang="en-US" baseline="0" err="1">
                <a:latin typeface="Times New Roman" panose="02020603050405020304" pitchFamily="18" charset="0"/>
                <a:cs typeface="Times New Roman" panose="02020603050405020304" pitchFamily="18" charset="0"/>
              </a:rPr>
              <a:t>AFSBn</a:t>
            </a:r>
            <a:r>
              <a:rPr lang="en-US" baseline="0">
                <a:latin typeface="Times New Roman" panose="02020603050405020304" pitchFamily="18" charset="0"/>
                <a:cs typeface="Times New Roman" panose="02020603050405020304" pitchFamily="18" charset="0"/>
              </a:rPr>
              <a:t>-CH)</a:t>
            </a:r>
          </a:p>
          <a:p>
            <a:r>
              <a:rPr lang="en-US" baseline="0">
                <a:latin typeface="Times New Roman" panose="02020603050405020304" pitchFamily="18" charset="0"/>
                <a:cs typeface="Times New Roman" panose="02020603050405020304" pitchFamily="18" charset="0"/>
              </a:rPr>
              <a:t>841st Transportation Battalion </a:t>
            </a:r>
          </a:p>
          <a:p>
            <a:r>
              <a:rPr lang="en-US" baseline="0">
                <a:latin typeface="Times New Roman" panose="02020603050405020304" pitchFamily="18" charset="0"/>
                <a:cs typeface="Times New Roman" panose="02020603050405020304" pitchFamily="18" charset="0"/>
              </a:rPr>
              <a:t>Navy Consolidated Brig</a:t>
            </a:r>
          </a:p>
          <a:p>
            <a:r>
              <a:rPr lang="en-US" baseline="0">
                <a:latin typeface="Times New Roman" panose="02020603050405020304" pitchFamily="18" charset="0"/>
                <a:cs typeface="Times New Roman" panose="02020603050405020304" pitchFamily="18" charset="0"/>
              </a:rPr>
              <a:t>Navy Munitions Command (NMC)</a:t>
            </a:r>
          </a:p>
          <a:p>
            <a:r>
              <a:rPr lang="en-US" baseline="0">
                <a:latin typeface="Times New Roman" panose="02020603050405020304" pitchFamily="18" charset="0"/>
                <a:cs typeface="Times New Roman" panose="02020603050405020304" pitchFamily="18" charset="0"/>
              </a:rPr>
              <a:t>Naval Heath Clinic Charleston (NHCC)</a:t>
            </a:r>
          </a:p>
          <a:p>
            <a:r>
              <a:rPr lang="en-US" baseline="0">
                <a:latin typeface="Times New Roman" panose="02020603050405020304" pitchFamily="18" charset="0"/>
                <a:cs typeface="Times New Roman" panose="02020603050405020304" pitchFamily="18" charset="0"/>
              </a:rPr>
              <a:t>Naval Information Warfare Center (NIWC)</a:t>
            </a:r>
          </a:p>
        </p:txBody>
      </p:sp>
      <p:sp>
        <p:nvSpPr>
          <p:cNvPr id="4" name="Slide Number Placeholder 3"/>
          <p:cNvSpPr>
            <a:spLocks noGrp="1"/>
          </p:cNvSpPr>
          <p:nvPr>
            <p:ph type="sldNum" sz="quarter" idx="10"/>
          </p:nvPr>
        </p:nvSpPr>
        <p:spPr/>
        <p:txBody>
          <a:bodyPr/>
          <a:lstStyle/>
          <a:p>
            <a:fld id="{1FB30D7C-AACC-4D81-AE74-4BE6B04C13EC}" type="slidenum">
              <a:rPr lang="en-US" smtClean="0"/>
              <a:pPr/>
              <a:t>3</a:t>
            </a:fld>
            <a:endParaRPr lang="en-US"/>
          </a:p>
        </p:txBody>
      </p:sp>
    </p:spTree>
    <p:extLst>
      <p:ext uri="{BB962C8B-B14F-4D97-AF65-F5344CB8AC3E}">
        <p14:creationId xmlns:p14="http://schemas.microsoft.com/office/powerpoint/2010/main" val="555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MIPR’s</a:t>
            </a:r>
          </a:p>
          <a:p>
            <a:pPr marL="0" indent="0">
              <a:buFontTx/>
              <a:buNone/>
            </a:pPr>
            <a:r>
              <a:rPr lang="en-US">
                <a:latin typeface="Times New Roman" panose="02020603050405020304" pitchFamily="18" charset="0"/>
                <a:cs typeface="Times New Roman" panose="02020603050405020304" pitchFamily="18" charset="0"/>
              </a:rPr>
              <a:t>- Fees – most buying agencies charge fees (% of purchase price) for</a:t>
            </a:r>
            <a:r>
              <a:rPr lang="en-US" baseline="0">
                <a:latin typeface="Times New Roman" panose="02020603050405020304" pitchFamily="18" charset="0"/>
                <a:cs typeface="Times New Roman" panose="02020603050405020304" pitchFamily="18" charset="0"/>
              </a:rPr>
              <a:t> use</a:t>
            </a:r>
            <a:r>
              <a:rPr lang="en-US">
                <a:latin typeface="Times New Roman" panose="02020603050405020304" pitchFamily="18" charset="0"/>
                <a:cs typeface="Times New Roman" panose="02020603050405020304" pitchFamily="18" charset="0"/>
              </a:rPr>
              <a:t>.  GSA, USACE, SPAWAR</a:t>
            </a:r>
          </a:p>
          <a:p>
            <a:pPr marL="171450" indent="-171450">
              <a:buFontTx/>
              <a:buChar char="-"/>
            </a:pP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Manning – CONS manning is earned by the number of actions awarded</a:t>
            </a:r>
            <a:r>
              <a:rPr lang="en-US" baseline="0">
                <a:latin typeface="Times New Roman" panose="02020603050405020304" pitchFamily="18" charset="0"/>
                <a:cs typeface="Times New Roman" panose="02020603050405020304" pitchFamily="18" charset="0"/>
              </a:rPr>
              <a:t> and dollars obligated.  Large use of MIPRs will negatively affect our manning</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FB30D7C-AACC-4D81-AE74-4BE6B04C13EC}" type="slidenum">
              <a:rPr lang="en-US" smtClean="0"/>
              <a:pPr/>
              <a:t>4</a:t>
            </a:fld>
            <a:endParaRPr lang="en-US"/>
          </a:p>
        </p:txBody>
      </p:sp>
    </p:spTree>
    <p:extLst>
      <p:ext uri="{BB962C8B-B14F-4D97-AF65-F5344CB8AC3E}">
        <p14:creationId xmlns:p14="http://schemas.microsoft.com/office/powerpoint/2010/main" val="251862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a:p>
          <a:p>
            <a:pPr marL="171450" indent="-171450">
              <a:buFontTx/>
              <a:buChar char="-"/>
            </a:pPr>
            <a:r>
              <a:rPr lang="en-US" baseline="0"/>
              <a:t>Pictures of  one time service contracts, repair &amp; paint crane and train derailment</a:t>
            </a:r>
          </a:p>
          <a:p>
            <a:pPr marL="628650" lvl="1" indent="-171450">
              <a:buFontTx/>
              <a:buChar char="-"/>
            </a:pPr>
            <a:r>
              <a:rPr lang="en-US" baseline="0"/>
              <a:t>45 Ton Crane built in 1969, some parts are obsolete and required the purchase of refurbished parts.  Recent project included requirement to repaint it to continue to preserve it.  Project required lead paint containment.</a:t>
            </a:r>
          </a:p>
          <a:p>
            <a:pPr marL="628650" lvl="1" indent="-171450">
              <a:buFontTx/>
              <a:buChar char="-"/>
            </a:pPr>
            <a:r>
              <a:rPr lang="en-US" baseline="0"/>
              <a:t>Train was carrying inert munitions (370 </a:t>
            </a:r>
            <a:r>
              <a:rPr lang="en-US" baseline="0" err="1"/>
              <a:t>lbs</a:t>
            </a:r>
            <a:r>
              <a:rPr lang="en-US" baseline="0"/>
              <a:t>)</a:t>
            </a:r>
          </a:p>
          <a:p>
            <a:pPr marL="171450" indent="-171450">
              <a:buFontTx/>
              <a:buChar char="-"/>
            </a:pPr>
            <a:endParaRPr lang="en-US" baseline="0"/>
          </a:p>
          <a:p>
            <a:pPr marL="171450" indent="-171450">
              <a:buFontTx/>
              <a:buChar char="-"/>
            </a:pPr>
            <a:endParaRPr lang="en-US" baseline="0"/>
          </a:p>
        </p:txBody>
      </p:sp>
      <p:sp>
        <p:nvSpPr>
          <p:cNvPr id="4" name="Slide Number Placeholder 3"/>
          <p:cNvSpPr>
            <a:spLocks noGrp="1"/>
          </p:cNvSpPr>
          <p:nvPr>
            <p:ph type="sldNum" sz="quarter" idx="10"/>
          </p:nvPr>
        </p:nvSpPr>
        <p:spPr/>
        <p:txBody>
          <a:bodyPr/>
          <a:lstStyle/>
          <a:p>
            <a:fld id="{1FB30D7C-AACC-4D81-AE74-4BE6B04C13EC}" type="slidenum">
              <a:rPr lang="en-US" smtClean="0"/>
              <a:pPr/>
              <a:t>7</a:t>
            </a:fld>
            <a:endParaRPr lang="en-US"/>
          </a:p>
        </p:txBody>
      </p:sp>
    </p:spTree>
    <p:extLst>
      <p:ext uri="{BB962C8B-B14F-4D97-AF65-F5344CB8AC3E}">
        <p14:creationId xmlns:p14="http://schemas.microsoft.com/office/powerpoint/2010/main" val="287502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The CONS</a:t>
            </a:r>
            <a:r>
              <a:rPr lang="en-US" baseline="0"/>
              <a:t> Construction Flight has 22 personnel organized across 3 acquisition teams</a:t>
            </a:r>
          </a:p>
          <a:p>
            <a:pPr marL="171450" indent="-171450">
              <a:buFontTx/>
              <a:buChar char="-"/>
            </a:pPr>
            <a:endParaRPr lang="en-US" baseline="0"/>
          </a:p>
          <a:p>
            <a:pPr marL="171450" indent="-171450">
              <a:buFontTx/>
              <a:buChar char="-"/>
            </a:pPr>
            <a:r>
              <a:rPr lang="en-US" baseline="0"/>
              <a:t>We are a mix of military and civilian personnel and currently have two military personnel deployed and three civilian vacancies (including FC position).</a:t>
            </a:r>
          </a:p>
          <a:p>
            <a:pPr marL="171450" indent="-171450">
              <a:buFontTx/>
              <a:buChar char="-"/>
            </a:pPr>
            <a:endParaRPr lang="en-US" baseline="0"/>
          </a:p>
          <a:p>
            <a:pPr marL="171450" indent="-171450">
              <a:buFontTx/>
              <a:buChar char="-"/>
            </a:pPr>
            <a:r>
              <a:rPr lang="en-US" baseline="0"/>
              <a:t>Currently managing $176M in contract capacity and working acquisition for a $42M FY20 program</a:t>
            </a:r>
          </a:p>
          <a:p>
            <a:pPr marL="171450" indent="-171450">
              <a:buFontTx/>
              <a:buChar char="-"/>
            </a:pPr>
            <a:endParaRPr lang="en-US" baseline="0"/>
          </a:p>
        </p:txBody>
      </p:sp>
      <p:sp>
        <p:nvSpPr>
          <p:cNvPr id="4" name="Slide Number Placeholder 3"/>
          <p:cNvSpPr>
            <a:spLocks noGrp="1"/>
          </p:cNvSpPr>
          <p:nvPr>
            <p:ph type="sldNum" sz="quarter" idx="10"/>
          </p:nvPr>
        </p:nvSpPr>
        <p:spPr/>
        <p:txBody>
          <a:bodyPr/>
          <a:lstStyle/>
          <a:p>
            <a:fld id="{1FB30D7C-AACC-4D81-AE74-4BE6B04C13EC}" type="slidenum">
              <a:rPr lang="en-US" smtClean="0"/>
              <a:pPr/>
              <a:t>9</a:t>
            </a:fld>
            <a:endParaRPr lang="en-US"/>
          </a:p>
        </p:txBody>
      </p:sp>
    </p:spTree>
    <p:extLst>
      <p:ext uri="{BB962C8B-B14F-4D97-AF65-F5344CB8AC3E}">
        <p14:creationId xmlns:p14="http://schemas.microsoft.com/office/powerpoint/2010/main" val="125521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B58823-5D21-4E0D-B3B1-8FE48B30AD7E}" type="slidenum">
              <a:rPr lang="en-US" smtClean="0"/>
              <a:t>10</a:t>
            </a:fld>
            <a:endParaRPr lang="en-US"/>
          </a:p>
        </p:txBody>
      </p:sp>
    </p:spTree>
    <p:extLst>
      <p:ext uri="{BB962C8B-B14F-4D97-AF65-F5344CB8AC3E}">
        <p14:creationId xmlns:p14="http://schemas.microsoft.com/office/powerpoint/2010/main" val="313190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0D7C-AACC-4D81-AE74-4BE6B04C13EC}" type="slidenum">
              <a:rPr lang="en-US" smtClean="0"/>
              <a:pPr/>
              <a:t>11</a:t>
            </a:fld>
            <a:endParaRPr lang="en-US"/>
          </a:p>
        </p:txBody>
      </p:sp>
    </p:spTree>
    <p:extLst>
      <p:ext uri="{BB962C8B-B14F-4D97-AF65-F5344CB8AC3E}">
        <p14:creationId xmlns:p14="http://schemas.microsoft.com/office/powerpoint/2010/main" val="361082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0D7C-AACC-4D81-AE74-4BE6B04C13EC}" type="slidenum">
              <a:rPr lang="en-US" smtClean="0"/>
              <a:pPr/>
              <a:t>12</a:t>
            </a:fld>
            <a:endParaRPr lang="en-US"/>
          </a:p>
        </p:txBody>
      </p:sp>
    </p:spTree>
    <p:extLst>
      <p:ext uri="{BB962C8B-B14F-4D97-AF65-F5344CB8AC3E}">
        <p14:creationId xmlns:p14="http://schemas.microsoft.com/office/powerpoint/2010/main" val="21592851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pic>
        <p:nvPicPr>
          <p:cNvPr id="7" name="Picture 6" descr="C:\Users\1127492855A\AppData\Local\Microsoft\Windows\Temporary Internet Files\Content.Outlook\M43VLZT9\628 ABW.jpg"/>
          <p:cNvPicPr>
            <a:picLocks noChangeArrowheads="1"/>
          </p:cNvPicPr>
          <p:nvPr userDrawn="1"/>
        </p:nvPicPr>
        <p:blipFill>
          <a:blip r:embed="rId2" cstate="print">
            <a:extLst>
              <a:ext uri="{BEBA8EAE-BF5A-486C-A8C5-ECC9F3942E4B}">
                <a14:imgProps xmlns:a14="http://schemas.microsoft.com/office/drawing/2010/main">
                  <a14:imgLayer r:embed="rId3">
                    <a14:imgEffect>
                      <a14:artisticPlasticWrap/>
                    </a14:imgEffect>
                    <a14:imgEffect>
                      <a14:sharpenSoften amount="50000"/>
                    </a14:imgEffect>
                    <a14:imgEffect>
                      <a14:saturation sat="400000"/>
                    </a14:imgEffect>
                    <a14:imgEffect>
                      <a14:brightnessContrast contrast="40000"/>
                    </a14:imgEffect>
                  </a14:imgLayer>
                </a14:imgProps>
              </a:ext>
            </a:extLst>
          </a:blip>
          <a:srcRect/>
          <a:stretch>
            <a:fillRect/>
          </a:stretch>
        </p:blipFill>
        <p:spPr bwMode="auto">
          <a:xfrm>
            <a:off x="24040" y="228600"/>
            <a:ext cx="1203860" cy="1183811"/>
          </a:xfrm>
          <a:prstGeom prst="rect">
            <a:avLst/>
          </a:prstGeom>
          <a:noFill/>
          <a:ln>
            <a:noFill/>
          </a:ln>
        </p:spPr>
      </p:pic>
      <p:pic>
        <p:nvPicPr>
          <p:cNvPr id="8" name="Picture 7" descr="JBCHSEmblem.jpg"/>
          <p:cNvPicPr>
            <a:picLocks noChangeAspect="1"/>
          </p:cNvPicPr>
          <p:nvPr userDrawn="1"/>
        </p:nvPicPr>
        <p:blipFill>
          <a:blip r:embed="rId4" cstate="print">
            <a:clrChange>
              <a:clrFrom>
                <a:srgbClr val="FFFFFD"/>
              </a:clrFrom>
              <a:clrTo>
                <a:srgbClr val="FFFFFD">
                  <a:alpha val="0"/>
                </a:srgbClr>
              </a:clrTo>
            </a:clrChange>
          </a:blip>
          <a:stretch>
            <a:fillRect/>
          </a:stretch>
        </p:blipFill>
        <p:spPr>
          <a:xfrm>
            <a:off x="7756671" y="182472"/>
            <a:ext cx="1143000" cy="1143000"/>
          </a:xfrm>
          <a:prstGeom prst="rect">
            <a:avLst/>
          </a:prstGeom>
          <a:ln>
            <a:noFill/>
          </a:ln>
          <a:effectLst>
            <a:outerShdw blurRad="292100" dist="139700" dir="2700000" algn="tl" rotWithShape="0">
              <a:srgbClr val="333333">
                <a:alpha val="65000"/>
              </a:srgbClr>
            </a:outerShdw>
          </a:effectLst>
        </p:spPr>
      </p:pic>
      <p:sp>
        <p:nvSpPr>
          <p:cNvPr id="9" name="TextBox 8"/>
          <p:cNvSpPr txBox="1"/>
          <p:nvPr userDrawn="1"/>
        </p:nvSpPr>
        <p:spPr>
          <a:xfrm>
            <a:off x="-10236" y="6248400"/>
            <a:ext cx="9144000" cy="369332"/>
          </a:xfrm>
          <a:prstGeom prst="rect">
            <a:avLst/>
          </a:prstGeom>
          <a:noFill/>
        </p:spPr>
        <p:txBody>
          <a:bodyPr wrap="square" rtlCol="0">
            <a:spAutoFit/>
          </a:bodyPr>
          <a:lstStyle/>
          <a:p>
            <a:pPr algn="ctr"/>
            <a:r>
              <a:rPr lang="en-US" b="1">
                <a:solidFill>
                  <a:srgbClr val="000066"/>
                </a:solidFill>
              </a:rPr>
              <a:t>“</a:t>
            </a:r>
            <a:r>
              <a:rPr lang="en-US" b="1" i="1">
                <a:solidFill>
                  <a:srgbClr val="000066"/>
                </a:solidFill>
              </a:rPr>
              <a:t>Serving All</a:t>
            </a:r>
            <a:r>
              <a:rPr lang="en-US" b="1">
                <a:solidFill>
                  <a:srgbClr val="000066"/>
                </a:solidFill>
              </a:rPr>
              <a:t>”</a:t>
            </a:r>
          </a:p>
        </p:txBody>
      </p:sp>
    </p:spTree>
    <p:extLst>
      <p:ext uri="{BB962C8B-B14F-4D97-AF65-F5344CB8AC3E}">
        <p14:creationId xmlns:p14="http://schemas.microsoft.com/office/powerpoint/2010/main" val="323568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7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248400" cy="1143000"/>
          </a:xfrm>
        </p:spPr>
        <p:txBody>
          <a:bodyPr/>
          <a:lstStyle>
            <a:lvl1pPr>
              <a:defRPr b="1" i="1">
                <a:solidFill>
                  <a:srgbClr val="000066"/>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b="1">
                <a:solidFill>
                  <a:srgbClr val="000066"/>
                </a:solidFill>
                <a:latin typeface="+mj-lt"/>
              </a:defRPr>
            </a:lvl1pPr>
            <a:lvl2pPr>
              <a:defRPr sz="2400" b="1">
                <a:solidFill>
                  <a:srgbClr val="000066"/>
                </a:solidFill>
                <a:latin typeface="+mj-lt"/>
              </a:defRPr>
            </a:lvl2pPr>
            <a:lvl3pPr>
              <a:defRPr sz="2000" b="1">
                <a:solidFill>
                  <a:srgbClr val="000066"/>
                </a:solidFill>
                <a:latin typeface="+mj-lt"/>
              </a:defRPr>
            </a:lvl3pPr>
            <a:lvl4pPr>
              <a:defRPr b="1">
                <a:solidFill>
                  <a:srgbClr val="000066"/>
                </a:solidFill>
                <a:latin typeface="+mj-lt"/>
              </a:defRPr>
            </a:lvl4pPr>
            <a:lvl5pPr>
              <a:defRPr b="1">
                <a:solidFill>
                  <a:srgbClr val="000066"/>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10"/>
          <p:cNvSpPr>
            <a:spLocks noChangeShapeType="1"/>
          </p:cNvSpPr>
          <p:nvPr userDrawn="1"/>
        </p:nvSpPr>
        <p:spPr bwMode="auto">
          <a:xfrm>
            <a:off x="379414" y="1502359"/>
            <a:ext cx="8385175" cy="0"/>
          </a:xfrm>
          <a:prstGeom prst="line">
            <a:avLst/>
          </a:prstGeom>
          <a:noFill/>
          <a:ln w="57150">
            <a:solidFill>
              <a:srgbClr val="000066"/>
            </a:solidFill>
            <a:round/>
            <a:headEnd/>
            <a:tailEnd/>
          </a:ln>
          <a:effectLst/>
        </p:spPr>
        <p:txBody>
          <a:bodyPr wrap="none" anchor="ctr"/>
          <a:lstStyle/>
          <a:p>
            <a:endParaRPr lang="en-US">
              <a:solidFill>
                <a:prstClr val="black"/>
              </a:solidFill>
            </a:endParaRPr>
          </a:p>
        </p:txBody>
      </p:sp>
      <p:sp>
        <p:nvSpPr>
          <p:cNvPr id="10" name="TextBox 9"/>
          <p:cNvSpPr txBox="1"/>
          <p:nvPr userDrawn="1"/>
        </p:nvSpPr>
        <p:spPr>
          <a:xfrm>
            <a:off x="-10236" y="6248400"/>
            <a:ext cx="9144000" cy="369332"/>
          </a:xfrm>
          <a:prstGeom prst="rect">
            <a:avLst/>
          </a:prstGeom>
          <a:noFill/>
        </p:spPr>
        <p:txBody>
          <a:bodyPr wrap="square" rtlCol="0">
            <a:spAutoFit/>
          </a:bodyPr>
          <a:lstStyle/>
          <a:p>
            <a:pPr algn="ctr"/>
            <a:r>
              <a:rPr lang="en-US" b="1">
                <a:solidFill>
                  <a:srgbClr val="000066"/>
                </a:solidFill>
              </a:rPr>
              <a:t>“</a:t>
            </a:r>
            <a:r>
              <a:rPr lang="en-US" b="1" i="1">
                <a:solidFill>
                  <a:srgbClr val="000066"/>
                </a:solidFill>
              </a:rPr>
              <a:t>Serving All</a:t>
            </a:r>
            <a:r>
              <a:rPr lang="en-US" b="1">
                <a:solidFill>
                  <a:srgbClr val="000066"/>
                </a:solidFill>
              </a:rPr>
              <a:t>”</a:t>
            </a:r>
          </a:p>
        </p:txBody>
      </p:sp>
      <p:pic>
        <p:nvPicPr>
          <p:cNvPr id="11" name="Picture 10" descr="C:\Users\1127492855A\AppData\Local\Microsoft\Windows\Temporary Internet Files\Content.Outlook\M43VLZT9\628 ABW.jpg"/>
          <p:cNvPicPr>
            <a:picLocks noChangeArrowheads="1"/>
          </p:cNvPicPr>
          <p:nvPr userDrawn="1"/>
        </p:nvPicPr>
        <p:blipFill>
          <a:blip r:embed="rId2" cstate="print">
            <a:extLst>
              <a:ext uri="{BEBA8EAE-BF5A-486C-A8C5-ECC9F3942E4B}">
                <a14:imgProps xmlns:a14="http://schemas.microsoft.com/office/drawing/2010/main">
                  <a14:imgLayer r:embed="rId3">
                    <a14:imgEffect>
                      <a14:artisticPlasticWrap/>
                    </a14:imgEffect>
                    <a14:imgEffect>
                      <a14:sharpenSoften amount="50000"/>
                    </a14:imgEffect>
                    <a14:imgEffect>
                      <a14:saturation sat="400000"/>
                    </a14:imgEffect>
                    <a14:imgEffect>
                      <a14:brightnessContrast contrast="40000"/>
                    </a14:imgEffect>
                  </a14:imgLayer>
                </a14:imgProps>
              </a:ext>
            </a:extLst>
          </a:blip>
          <a:srcRect/>
          <a:stretch>
            <a:fillRect/>
          </a:stretch>
        </p:blipFill>
        <p:spPr bwMode="auto">
          <a:xfrm>
            <a:off x="24040" y="228600"/>
            <a:ext cx="1203860" cy="1183811"/>
          </a:xfrm>
          <a:prstGeom prst="rect">
            <a:avLst/>
          </a:prstGeom>
          <a:noFill/>
          <a:ln>
            <a:noFill/>
          </a:ln>
        </p:spPr>
      </p:pic>
      <p:pic>
        <p:nvPicPr>
          <p:cNvPr id="12" name="Picture 11" descr="JBCHSEmblem.jpg"/>
          <p:cNvPicPr>
            <a:picLocks noChangeAspect="1"/>
          </p:cNvPicPr>
          <p:nvPr userDrawn="1"/>
        </p:nvPicPr>
        <p:blipFill>
          <a:blip r:embed="rId4" cstate="print">
            <a:clrChange>
              <a:clrFrom>
                <a:srgbClr val="FFFFFD"/>
              </a:clrFrom>
              <a:clrTo>
                <a:srgbClr val="FFFFFD">
                  <a:alpha val="0"/>
                </a:srgbClr>
              </a:clrTo>
            </a:clrChange>
          </a:blip>
          <a:stretch>
            <a:fillRect/>
          </a:stretch>
        </p:blipFill>
        <p:spPr>
          <a:xfrm>
            <a:off x="7756671" y="182472"/>
            <a:ext cx="1143000"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823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pic>
        <p:nvPicPr>
          <p:cNvPr id="8" name="Picture 7" descr="C:\Users\1127492855A\AppData\Local\Microsoft\Windows\Temporary Internet Files\Content.Outlook\M43VLZT9\628 ABW.jpg"/>
          <p:cNvPicPr>
            <a:picLocks noChangeArrowheads="1"/>
          </p:cNvPicPr>
          <p:nvPr userDrawn="1"/>
        </p:nvPicPr>
        <p:blipFill>
          <a:blip r:embed="rId2" cstate="print">
            <a:extLst>
              <a:ext uri="{BEBA8EAE-BF5A-486C-A8C5-ECC9F3942E4B}">
                <a14:imgProps xmlns:a14="http://schemas.microsoft.com/office/drawing/2010/main">
                  <a14:imgLayer r:embed="rId3">
                    <a14:imgEffect>
                      <a14:artisticPlasticWrap/>
                    </a14:imgEffect>
                    <a14:imgEffect>
                      <a14:sharpenSoften amount="50000"/>
                    </a14:imgEffect>
                    <a14:imgEffect>
                      <a14:saturation sat="400000"/>
                    </a14:imgEffect>
                    <a14:imgEffect>
                      <a14:brightnessContrast contrast="40000"/>
                    </a14:imgEffect>
                  </a14:imgLayer>
                </a14:imgProps>
              </a:ext>
            </a:extLst>
          </a:blip>
          <a:srcRect/>
          <a:stretch>
            <a:fillRect/>
          </a:stretch>
        </p:blipFill>
        <p:spPr bwMode="auto">
          <a:xfrm>
            <a:off x="24040" y="228600"/>
            <a:ext cx="1203860" cy="1183811"/>
          </a:xfrm>
          <a:prstGeom prst="rect">
            <a:avLst/>
          </a:prstGeom>
          <a:noFill/>
          <a:ln>
            <a:noFill/>
          </a:ln>
        </p:spPr>
      </p:pic>
      <p:pic>
        <p:nvPicPr>
          <p:cNvPr id="9" name="Picture 8" descr="JBCHSEmblem.jpg"/>
          <p:cNvPicPr>
            <a:picLocks noChangeAspect="1"/>
          </p:cNvPicPr>
          <p:nvPr userDrawn="1"/>
        </p:nvPicPr>
        <p:blipFill>
          <a:blip r:embed="rId4" cstate="print">
            <a:clrChange>
              <a:clrFrom>
                <a:srgbClr val="FFFFFD"/>
              </a:clrFrom>
              <a:clrTo>
                <a:srgbClr val="FFFFFD">
                  <a:alpha val="0"/>
                </a:srgbClr>
              </a:clrTo>
            </a:clrChange>
          </a:blip>
          <a:stretch>
            <a:fillRect/>
          </a:stretch>
        </p:blipFill>
        <p:spPr>
          <a:xfrm>
            <a:off x="7756671" y="182472"/>
            <a:ext cx="1143000" cy="1143000"/>
          </a:xfrm>
          <a:prstGeom prst="rect">
            <a:avLst/>
          </a:prstGeom>
          <a:ln>
            <a:noFill/>
          </a:ln>
          <a:effectLst>
            <a:outerShdw blurRad="292100" dist="139700" dir="2700000" algn="tl" rotWithShape="0">
              <a:srgbClr val="333333">
                <a:alpha val="65000"/>
              </a:srgbClr>
            </a:outerShdw>
          </a:effectLst>
        </p:spPr>
      </p:pic>
      <p:sp>
        <p:nvSpPr>
          <p:cNvPr id="10" name="TextBox 9"/>
          <p:cNvSpPr txBox="1"/>
          <p:nvPr userDrawn="1"/>
        </p:nvSpPr>
        <p:spPr>
          <a:xfrm>
            <a:off x="-10236" y="6248400"/>
            <a:ext cx="9144000" cy="369332"/>
          </a:xfrm>
          <a:prstGeom prst="rect">
            <a:avLst/>
          </a:prstGeom>
          <a:noFill/>
        </p:spPr>
        <p:txBody>
          <a:bodyPr wrap="square" rtlCol="0">
            <a:spAutoFit/>
          </a:bodyPr>
          <a:lstStyle/>
          <a:p>
            <a:pPr algn="ctr"/>
            <a:r>
              <a:rPr lang="en-US" b="1">
                <a:solidFill>
                  <a:srgbClr val="000066"/>
                </a:solidFill>
              </a:rPr>
              <a:t>“</a:t>
            </a:r>
            <a:r>
              <a:rPr lang="en-US" b="1" i="1">
                <a:solidFill>
                  <a:srgbClr val="000066"/>
                </a:solidFill>
              </a:rPr>
              <a:t>Serving All</a:t>
            </a:r>
            <a:r>
              <a:rPr lang="en-US" b="1">
                <a:solidFill>
                  <a:srgbClr val="000066"/>
                </a:solidFill>
              </a:rPr>
              <a:t>”</a:t>
            </a:r>
          </a:p>
        </p:txBody>
      </p:sp>
    </p:spTree>
    <p:extLst>
      <p:ext uri="{BB962C8B-B14F-4D97-AF65-F5344CB8AC3E}">
        <p14:creationId xmlns:p14="http://schemas.microsoft.com/office/powerpoint/2010/main" val="47080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9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1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7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70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1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E5239-33AA-4CE7-AF31-26FFC3F0328F}" type="datetimeFigureOut">
              <a:rPr lang="en-US" smtClean="0">
                <a:solidFill>
                  <a:prstClr val="black">
                    <a:tint val="75000"/>
                  </a:prstClr>
                </a:solidFill>
              </a:rPr>
              <a:pPr/>
              <a:t>3/12/2026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88049-F28F-4B88-90F6-7D96A74BF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208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idx="1"/>
          </p:nvPr>
        </p:nvSpPr>
        <p:spPr>
          <a:xfrm>
            <a:off x="228600" y="5257800"/>
            <a:ext cx="8686800" cy="1524000"/>
          </a:xfrm>
        </p:spPr>
        <p:txBody>
          <a:bodyPr vert="horz" lIns="91440" tIns="45720" rIns="91440" bIns="45720" rtlCol="0" anchor="t">
            <a:noAutofit/>
          </a:bodyPr>
          <a:lstStyle/>
          <a:p>
            <a:pPr algn="ctr" eaLnBrk="1" hangingPunct="1">
              <a:buFont typeface="Wingdings" pitchFamily="2" charset="2"/>
              <a:buNone/>
            </a:pPr>
            <a:endParaRPr lang="en-US" sz="3600" dirty="0">
              <a:solidFill>
                <a:srgbClr val="000066"/>
              </a:solidFill>
            </a:endParaRPr>
          </a:p>
          <a:p>
            <a:pPr algn="ctr">
              <a:buNone/>
            </a:pPr>
            <a:r>
              <a:rPr lang="en-US" dirty="0"/>
              <a:t>March 2026</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367" y="1600200"/>
            <a:ext cx="3458866" cy="3551582"/>
          </a:xfrm>
          <a:prstGeom prst="rect">
            <a:avLst/>
          </a:prstGeom>
        </p:spPr>
      </p:pic>
      <p:sp>
        <p:nvSpPr>
          <p:cNvPr id="6" name="Title 1"/>
          <p:cNvSpPr>
            <a:spLocks noGrp="1"/>
          </p:cNvSpPr>
          <p:nvPr>
            <p:ph type="title"/>
          </p:nvPr>
        </p:nvSpPr>
        <p:spPr>
          <a:xfrm>
            <a:off x="1524000" y="296863"/>
            <a:ext cx="5943600" cy="769937"/>
          </a:xfrm>
        </p:spPr>
        <p:txBody>
          <a:bodyPr>
            <a:normAutofit fontScale="90000"/>
          </a:bodyPr>
          <a:lstStyle/>
          <a:p>
            <a:r>
              <a:rPr lang="en-US" sz="3600">
                <a:solidFill>
                  <a:srgbClr val="000066"/>
                </a:solidFill>
                <a:effectLst/>
              </a:rPr>
              <a:t>The 628th Contracting Squadron</a:t>
            </a:r>
          </a:p>
        </p:txBody>
      </p:sp>
    </p:spTree>
    <p:extLst>
      <p:ext uri="{BB962C8B-B14F-4D97-AF65-F5344CB8AC3E}">
        <p14:creationId xmlns:p14="http://schemas.microsoft.com/office/powerpoint/2010/main" val="199878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a:t>Upcoming Construction Solicitations</a:t>
            </a:r>
            <a:br>
              <a:rPr lang="en-US" sz="2700"/>
            </a:br>
            <a:r>
              <a:rPr lang="en-US" sz="2800" b="0"/>
              <a:t>Watch </a:t>
            </a:r>
            <a:r>
              <a:rPr lang="en-US" sz="2800"/>
              <a:t>SAM.gov</a:t>
            </a:r>
            <a:r>
              <a:rPr lang="en-US" sz="2800" b="0"/>
              <a:t> for details</a:t>
            </a:r>
            <a:endParaRPr lang="en-US" sz="2700" b="0"/>
          </a:p>
        </p:txBody>
      </p:sp>
      <p:sp>
        <p:nvSpPr>
          <p:cNvPr id="6" name="Content Placeholder 2"/>
          <p:cNvSpPr>
            <a:spLocks noGrp="1"/>
          </p:cNvSpPr>
          <p:nvPr>
            <p:ph idx="1"/>
          </p:nvPr>
        </p:nvSpPr>
        <p:spPr>
          <a:xfrm>
            <a:off x="457200" y="1600201"/>
            <a:ext cx="8229600" cy="4800599"/>
          </a:xfrm>
        </p:spPr>
        <p:txBody>
          <a:bodyPr vert="horz" lIns="91440" tIns="45720" rIns="91440" bIns="45720" rtlCol="0" anchor="t">
            <a:normAutofit/>
          </a:bodyPr>
          <a:lstStyle/>
          <a:p>
            <a:pPr lvl="0" algn="ctr">
              <a:buNone/>
            </a:pPr>
            <a:r>
              <a:rPr lang="en-US" sz="2000" u="sng" dirty="0"/>
              <a:t>CONSTRUCTION:</a:t>
            </a:r>
          </a:p>
          <a:p>
            <a:pPr>
              <a:lnSpc>
                <a:spcPts val="100"/>
              </a:lnSpc>
              <a:buNone/>
            </a:pPr>
            <a:r>
              <a:rPr lang="en-US" sz="1200" dirty="0"/>
              <a:t>	</a:t>
            </a:r>
            <a:endParaRPr lang="en-US" sz="1200" u="sng" dirty="0"/>
          </a:p>
          <a:p>
            <a:pPr marL="0" indent="0">
              <a:buNone/>
            </a:pPr>
            <a:endParaRPr lang="en-US" sz="1400" dirty="0"/>
          </a:p>
          <a:p>
            <a:pPr marL="0" indent="0">
              <a:buNone/>
            </a:pPr>
            <a:r>
              <a:rPr lang="en-US" sz="1400" dirty="0"/>
              <a:t>IDIQ’s:					                </a:t>
            </a:r>
            <a:r>
              <a:rPr lang="en-US" sz="1400" u="sng" dirty="0"/>
              <a:t>RFP Est.</a:t>
            </a:r>
          </a:p>
          <a:p>
            <a:r>
              <a:rPr lang="en-US" sz="1400" dirty="0">
                <a:cs typeface="Arial"/>
              </a:rPr>
              <a:t>Railroad Maintenance &amp; Repair		                Mar 2026</a:t>
            </a:r>
          </a:p>
          <a:p>
            <a:r>
              <a:rPr lang="en-US" sz="1400" dirty="0">
                <a:cs typeface="Arial"/>
              </a:rPr>
              <a:t>Facility Enhancement and Maintenance		                Apr 2026</a:t>
            </a:r>
            <a:endParaRPr lang="en-US" sz="1400" dirty="0"/>
          </a:p>
          <a:p>
            <a:r>
              <a:rPr lang="en-US" sz="1400" dirty="0"/>
              <a:t>SABER			                                   Apr 2026</a:t>
            </a:r>
          </a:p>
          <a:p>
            <a:r>
              <a:rPr lang="en-US" sz="1400" dirty="0">
                <a:cs typeface="Arial"/>
              </a:rPr>
              <a:t>MACC					                Apr 2026</a:t>
            </a:r>
          </a:p>
          <a:p>
            <a:r>
              <a:rPr lang="en-US" sz="1400" dirty="0">
                <a:cs typeface="Arial"/>
              </a:rPr>
              <a:t>Rubber Removal and Paint Striping		                Jun 2026</a:t>
            </a:r>
          </a:p>
          <a:p>
            <a:r>
              <a:rPr lang="en-US" sz="1400" dirty="0">
                <a:cs typeface="Arial"/>
              </a:rPr>
              <a:t>A&amp;E					                Jul 2026</a:t>
            </a:r>
          </a:p>
          <a:p>
            <a:pPr marL="0" indent="0">
              <a:buNone/>
            </a:pPr>
            <a:endParaRPr lang="en-US" sz="1400" dirty="0"/>
          </a:p>
          <a:p>
            <a:pPr marL="0" indent="0">
              <a:buNone/>
            </a:pPr>
            <a:r>
              <a:rPr lang="en-US" sz="1400" dirty="0"/>
              <a:t>FORMAL CONSTRUCTION:</a:t>
            </a:r>
          </a:p>
          <a:p>
            <a:r>
              <a:rPr lang="en-US" sz="1400" dirty="0"/>
              <a:t>Hangar </a:t>
            </a:r>
            <a:r>
              <a:rPr lang="en-US" sz="1400"/>
              <a:t>Fall Protection ($500K - $1M)                                       Apr 2026 </a:t>
            </a:r>
          </a:p>
          <a:p>
            <a:r>
              <a:rPr lang="en-US" sz="1400" dirty="0"/>
              <a:t>Repair Intersection Runway</a:t>
            </a:r>
            <a:r>
              <a:rPr lang="en-US" sz="1400" dirty="0">
                <a:cs typeface="Arial"/>
              </a:rPr>
              <a:t> ($10M - $25M)	                Apr 2026</a:t>
            </a:r>
          </a:p>
          <a:p>
            <a:endParaRPr lang="en-US" sz="1400" dirty="0"/>
          </a:p>
          <a:p>
            <a:pPr marL="0" indent="0">
              <a:buNone/>
            </a:pPr>
            <a:r>
              <a:rPr lang="en-US" sz="1400" dirty="0"/>
              <a:t>SB SET-ASIDES:</a:t>
            </a:r>
            <a:endParaRPr lang="en-US" dirty="0"/>
          </a:p>
          <a:p>
            <a:pPr lvl="0"/>
            <a:r>
              <a:rPr lang="en-US" sz="1400" dirty="0"/>
              <a:t>We will issue Sources Sought Synopses on sam.gov to help determine level of set-aside  </a:t>
            </a:r>
          </a:p>
          <a:p>
            <a:pPr lvl="0"/>
            <a:r>
              <a:rPr lang="en-US" sz="1400" dirty="0"/>
              <a:t>Please respond!!!  </a:t>
            </a:r>
          </a:p>
        </p:txBody>
      </p:sp>
    </p:spTree>
    <p:extLst>
      <p:ext uri="{BB962C8B-B14F-4D97-AF65-F5344CB8AC3E}">
        <p14:creationId xmlns:p14="http://schemas.microsoft.com/office/powerpoint/2010/main" val="381033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2962" y="1521098"/>
            <a:ext cx="7918076"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1" kern="1200">
                <a:solidFill>
                  <a:srgbClr val="000066"/>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b="1" kern="1200">
                <a:solidFill>
                  <a:srgbClr val="000066"/>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1" i="0" u="none" strike="noStrike" kern="1200" cap="none" spc="0" normalizeH="0" baseline="0" noProof="0" dirty="0">
              <a:ln>
                <a:noFill/>
              </a:ln>
              <a:solidFill>
                <a:srgbClr val="000066"/>
              </a:solidFill>
              <a:effectLst/>
              <a:uLnTx/>
              <a:uFillTx/>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1" i="0" u="none" strike="noStrike" kern="1200" cap="none" spc="0" normalizeH="0" baseline="0" noProof="0" dirty="0">
              <a:ln>
                <a:noFill/>
              </a:ln>
              <a:solidFill>
                <a:srgbClr val="000066"/>
              </a:solidFill>
              <a:effectLst/>
              <a:uLnTx/>
              <a:uFillTx/>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3200" i="0" dirty="0">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1" i="0" u="none" strike="noStrike" kern="1200" cap="none" spc="0" normalizeH="0" baseline="0" noProof="0" dirty="0">
              <a:ln>
                <a:noFill/>
              </a:ln>
              <a:solidFill>
                <a:srgbClr val="000066"/>
              </a:solidFill>
              <a:effectLst/>
              <a:uLnTx/>
              <a:uFillTx/>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3200" i="0" dirty="0">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3200" i="0" dirty="0">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1" i="0" u="none" strike="noStrike" kern="1200" cap="none" spc="0" normalizeH="0" baseline="0" noProof="0" dirty="0">
              <a:ln>
                <a:noFill/>
              </a:ln>
              <a:solidFill>
                <a:srgbClr val="000066"/>
              </a:solidFill>
              <a:effectLst/>
              <a:uLnTx/>
              <a:uFillTx/>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lang="en-US" sz="3200" i="0" dirty="0">
                <a:latin typeface="+mn-lt"/>
              </a:rPr>
              <a:t>Mr. </a:t>
            </a:r>
            <a:r>
              <a:rPr lang="en-US" sz="3200" dirty="0">
                <a:latin typeface="+mn-lt"/>
              </a:rPr>
              <a:t>Ray Alls</a:t>
            </a:r>
            <a:r>
              <a:rPr lang="en-US" sz="3200" i="0" dirty="0">
                <a:latin typeface="+mn-lt"/>
              </a:rPr>
              <a:t> – Flight Chief</a:t>
            </a:r>
            <a:endParaRPr kumimoji="0" lang="en-US" sz="3200" b="1" i="0" u="none" strike="noStrike" kern="1200" cap="none" spc="0" normalizeH="0" baseline="0" noProof="0" dirty="0">
              <a:ln>
                <a:noFill/>
              </a:ln>
              <a:solidFill>
                <a:srgbClr val="000066"/>
              </a:solidFill>
              <a:effectLst/>
              <a:uLnTx/>
              <a:uFillTx/>
              <a:latin typeface="+mn-lt"/>
            </a:endParaRPr>
          </a:p>
        </p:txBody>
      </p:sp>
      <p:pic>
        <p:nvPicPr>
          <p:cNvPr id="2" name="Picture 1"/>
          <p:cNvPicPr>
            <a:picLocks noChangeAspect="1"/>
          </p:cNvPicPr>
          <p:nvPr/>
        </p:nvPicPr>
        <p:blipFill>
          <a:blip r:embed="rId3"/>
          <a:stretch>
            <a:fillRect/>
          </a:stretch>
        </p:blipFill>
        <p:spPr>
          <a:xfrm>
            <a:off x="0" y="3435971"/>
            <a:ext cx="6781800" cy="884583"/>
          </a:xfrm>
          <a:prstGeom prst="rect">
            <a:avLst/>
          </a:prstGeom>
        </p:spPr>
      </p:pic>
      <p:pic>
        <p:nvPicPr>
          <p:cNvPr id="3" name="Picture 2"/>
          <p:cNvPicPr>
            <a:picLocks noChangeAspect="1"/>
          </p:cNvPicPr>
          <p:nvPr/>
        </p:nvPicPr>
        <p:blipFill>
          <a:blip r:embed="rId4"/>
          <a:stretch>
            <a:fillRect/>
          </a:stretch>
        </p:blipFill>
        <p:spPr>
          <a:xfrm>
            <a:off x="1800225" y="4419600"/>
            <a:ext cx="7343775" cy="609600"/>
          </a:xfrm>
          <a:prstGeom prst="rect">
            <a:avLst/>
          </a:prstGeom>
        </p:spPr>
      </p:pic>
      <p:pic>
        <p:nvPicPr>
          <p:cNvPr id="5" name="Picture 4"/>
          <p:cNvPicPr>
            <a:picLocks noChangeAspect="1"/>
          </p:cNvPicPr>
          <p:nvPr/>
        </p:nvPicPr>
        <p:blipFill>
          <a:blip r:embed="rId5"/>
          <a:stretch>
            <a:fillRect/>
          </a:stretch>
        </p:blipFill>
        <p:spPr>
          <a:xfrm>
            <a:off x="4848224" y="2664099"/>
            <a:ext cx="3952875" cy="657225"/>
          </a:xfrm>
          <a:prstGeom prst="rect">
            <a:avLst/>
          </a:prstGeom>
        </p:spPr>
      </p:pic>
      <p:pic>
        <p:nvPicPr>
          <p:cNvPr id="7" name="Picture 6"/>
          <p:cNvPicPr>
            <a:picLocks noChangeAspect="1"/>
          </p:cNvPicPr>
          <p:nvPr/>
        </p:nvPicPr>
        <p:blipFill>
          <a:blip r:embed="rId6"/>
          <a:stretch>
            <a:fillRect/>
          </a:stretch>
        </p:blipFill>
        <p:spPr>
          <a:xfrm>
            <a:off x="117104" y="2673623"/>
            <a:ext cx="1447800" cy="533400"/>
          </a:xfrm>
          <a:prstGeom prst="rect">
            <a:avLst/>
          </a:prstGeom>
        </p:spPr>
      </p:pic>
      <p:pic>
        <p:nvPicPr>
          <p:cNvPr id="8" name="Picture 7"/>
          <p:cNvPicPr>
            <a:picLocks noChangeAspect="1"/>
          </p:cNvPicPr>
          <p:nvPr/>
        </p:nvPicPr>
        <p:blipFill>
          <a:blip r:embed="rId7"/>
          <a:stretch>
            <a:fillRect/>
          </a:stretch>
        </p:blipFill>
        <p:spPr>
          <a:xfrm>
            <a:off x="117104" y="4481512"/>
            <a:ext cx="1666875" cy="485775"/>
          </a:xfrm>
          <a:prstGeom prst="rect">
            <a:avLst/>
          </a:prstGeom>
        </p:spPr>
      </p:pic>
      <p:pic>
        <p:nvPicPr>
          <p:cNvPr id="9" name="Picture 8"/>
          <p:cNvPicPr>
            <a:picLocks noChangeAspect="1"/>
          </p:cNvPicPr>
          <p:nvPr/>
        </p:nvPicPr>
        <p:blipFill>
          <a:blip r:embed="rId8"/>
          <a:stretch>
            <a:fillRect/>
          </a:stretch>
        </p:blipFill>
        <p:spPr>
          <a:xfrm>
            <a:off x="6824662" y="3434884"/>
            <a:ext cx="2243138" cy="747713"/>
          </a:xfrm>
          <a:prstGeom prst="rect">
            <a:avLst/>
          </a:prstGeom>
        </p:spPr>
      </p:pic>
      <p:pic>
        <p:nvPicPr>
          <p:cNvPr id="10" name="Picture 9"/>
          <p:cNvPicPr>
            <a:picLocks noChangeAspect="1"/>
          </p:cNvPicPr>
          <p:nvPr/>
        </p:nvPicPr>
        <p:blipFill>
          <a:blip r:embed="rId9"/>
          <a:stretch>
            <a:fillRect/>
          </a:stretch>
        </p:blipFill>
        <p:spPr>
          <a:xfrm>
            <a:off x="1868300" y="2764110"/>
            <a:ext cx="2733675" cy="352425"/>
          </a:xfrm>
          <a:prstGeom prst="rect">
            <a:avLst/>
          </a:prstGeom>
        </p:spPr>
      </p:pic>
      <p:sp>
        <p:nvSpPr>
          <p:cNvPr id="11" name="Rectangle 10"/>
          <p:cNvSpPr/>
          <p:nvPr/>
        </p:nvSpPr>
        <p:spPr bwMode="auto">
          <a:xfrm>
            <a:off x="0" y="2476500"/>
            <a:ext cx="9144000" cy="2705100"/>
          </a:xfrm>
          <a:prstGeom prst="rect">
            <a:avLst/>
          </a:prstGeom>
          <a:noFill/>
          <a:ln w="603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Title 11"/>
          <p:cNvSpPr>
            <a:spLocks noGrp="1"/>
          </p:cNvSpPr>
          <p:nvPr>
            <p:ph type="title"/>
          </p:nvPr>
        </p:nvSpPr>
        <p:spPr/>
        <p:txBody>
          <a:bodyPr>
            <a:normAutofit fontScale="90000"/>
          </a:bodyPr>
          <a:lstStyle/>
          <a:p>
            <a:r>
              <a:rPr lang="en-US" b="1">
                <a:solidFill>
                  <a:srgbClr val="000066"/>
                </a:solidFill>
              </a:rPr>
              <a:t>PKP – Plans &amp; Programs </a:t>
            </a:r>
            <a:br>
              <a:rPr lang="en-US" b="1">
                <a:solidFill>
                  <a:srgbClr val="000066"/>
                </a:solidFill>
              </a:rPr>
            </a:br>
            <a:endParaRPr lang="en-US"/>
          </a:p>
        </p:txBody>
      </p:sp>
    </p:spTree>
    <p:extLst>
      <p:ext uri="{BB962C8B-B14F-4D97-AF65-F5344CB8AC3E}">
        <p14:creationId xmlns:p14="http://schemas.microsoft.com/office/powerpoint/2010/main" val="263970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idx="1"/>
          </p:nvPr>
        </p:nvSpPr>
        <p:spPr>
          <a:xfrm>
            <a:off x="228600" y="5257800"/>
            <a:ext cx="8686800" cy="914400"/>
          </a:xfrm>
        </p:spPr>
        <p:txBody>
          <a:bodyPr>
            <a:noAutofit/>
          </a:bodyPr>
          <a:lstStyle/>
          <a:p>
            <a:pPr algn="ctr">
              <a:buNone/>
            </a:pPr>
            <a:r>
              <a:rPr lang="en-US" sz="3600"/>
              <a:t>Questions?</a:t>
            </a:r>
          </a:p>
          <a:p>
            <a:pPr algn="ctr" eaLnBrk="1" hangingPunct="1">
              <a:buFont typeface="Wingdings" pitchFamily="2" charset="2"/>
              <a:buNone/>
            </a:pPr>
            <a:endParaRPr lang="en-US" sz="3600">
              <a:solidFill>
                <a:srgbClr val="0000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367" y="1600200"/>
            <a:ext cx="3458866" cy="3551582"/>
          </a:xfrm>
          <a:prstGeom prst="rect">
            <a:avLst/>
          </a:prstGeom>
        </p:spPr>
      </p:pic>
      <p:sp>
        <p:nvSpPr>
          <p:cNvPr id="6" name="Title 1"/>
          <p:cNvSpPr>
            <a:spLocks noGrp="1"/>
          </p:cNvSpPr>
          <p:nvPr>
            <p:ph type="title"/>
          </p:nvPr>
        </p:nvSpPr>
        <p:spPr>
          <a:xfrm>
            <a:off x="1524000" y="296863"/>
            <a:ext cx="5943600" cy="769937"/>
          </a:xfrm>
        </p:spPr>
        <p:txBody>
          <a:bodyPr>
            <a:normAutofit fontScale="90000"/>
          </a:bodyPr>
          <a:lstStyle/>
          <a:p>
            <a:r>
              <a:rPr lang="en-US" sz="3600">
                <a:solidFill>
                  <a:srgbClr val="000066"/>
                </a:solidFill>
                <a:effectLst/>
              </a:rPr>
              <a:t>The 628th Contracting Squadron</a:t>
            </a:r>
          </a:p>
        </p:txBody>
      </p:sp>
    </p:spTree>
    <p:extLst>
      <p:ext uri="{BB962C8B-B14F-4D97-AF65-F5344CB8AC3E}">
        <p14:creationId xmlns:p14="http://schemas.microsoft.com/office/powerpoint/2010/main" val="308944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50B6605-B2B2-C605-CC75-4C35F15FCD22}"/>
              </a:ext>
            </a:extLst>
          </p:cNvPr>
          <p:cNvSpPr>
            <a:spLocks noGrp="1"/>
          </p:cNvSpPr>
          <p:nvPr>
            <p:ph idx="1"/>
          </p:nvPr>
        </p:nvSpPr>
        <p:spPr>
          <a:xfrm>
            <a:off x="457200" y="1734955"/>
            <a:ext cx="8229600" cy="4525963"/>
          </a:xfrm>
        </p:spPr>
        <p:txBody>
          <a:bodyPr>
            <a:normAutofit/>
          </a:bodyPr>
          <a:lstStyle/>
          <a:p>
            <a:pPr lvl="0">
              <a:lnSpc>
                <a:spcPts val="100"/>
              </a:lnSpc>
              <a:buNone/>
            </a:pPr>
            <a:r>
              <a:rPr lang="en-US" sz="2400" dirty="0"/>
              <a:t> </a:t>
            </a:r>
          </a:p>
          <a:p>
            <a:pPr lvl="0">
              <a:lnSpc>
                <a:spcPts val="100"/>
              </a:lnSpc>
              <a:buNone/>
            </a:pPr>
            <a:r>
              <a:rPr lang="en-US" sz="2400" dirty="0"/>
              <a:t>      </a:t>
            </a:r>
          </a:p>
          <a:p>
            <a:pPr lvl="0">
              <a:lnSpc>
                <a:spcPts val="100"/>
              </a:lnSpc>
              <a:buNone/>
            </a:pPr>
            <a:endParaRPr lang="en-US" sz="2400" dirty="0"/>
          </a:p>
          <a:p>
            <a:pPr lvl="0">
              <a:lnSpc>
                <a:spcPts val="100"/>
              </a:lnSpc>
              <a:buNone/>
            </a:pPr>
            <a:r>
              <a:rPr lang="en-US" sz="2400" dirty="0"/>
              <a:t>Construction:</a:t>
            </a:r>
          </a:p>
          <a:p>
            <a:pPr lvl="0">
              <a:lnSpc>
                <a:spcPts val="100"/>
              </a:lnSpc>
              <a:buNone/>
            </a:pPr>
            <a:r>
              <a:rPr lang="en-US" sz="2400" dirty="0"/>
              <a:t>	</a:t>
            </a:r>
          </a:p>
          <a:p>
            <a:pPr lvl="0">
              <a:lnSpc>
                <a:spcPts val="100"/>
              </a:lnSpc>
              <a:buNone/>
            </a:pPr>
            <a:endParaRPr lang="en-US" sz="2400" dirty="0"/>
          </a:p>
          <a:p>
            <a:pPr lvl="0">
              <a:lnSpc>
                <a:spcPts val="100"/>
              </a:lnSpc>
              <a:buNone/>
            </a:pPr>
            <a:r>
              <a:rPr lang="en-US" sz="2400" dirty="0"/>
              <a:t>	</a:t>
            </a:r>
            <a:r>
              <a:rPr lang="en-US" sz="2000" dirty="0"/>
              <a:t>Robert Hale 		(843)963-5170</a:t>
            </a:r>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r>
              <a:rPr lang="en-US" sz="2400" dirty="0"/>
              <a:t>Services:</a:t>
            </a:r>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r>
              <a:rPr lang="en-US" sz="2400" dirty="0"/>
              <a:t>	</a:t>
            </a:r>
            <a:r>
              <a:rPr lang="en-US" sz="2000" dirty="0"/>
              <a:t>Terry Harrelson		(843)963-5156</a:t>
            </a:r>
          </a:p>
          <a:p>
            <a:pPr lvl="0">
              <a:lnSpc>
                <a:spcPts val="100"/>
              </a:lnSpc>
              <a:buNone/>
            </a:pPr>
            <a:endParaRPr lang="en-US" sz="2000" dirty="0"/>
          </a:p>
          <a:p>
            <a:pPr lvl="0">
              <a:lnSpc>
                <a:spcPts val="100"/>
              </a:lnSpc>
              <a:buNone/>
            </a:pPr>
            <a:endParaRPr lang="en-US" sz="2000" dirty="0"/>
          </a:p>
          <a:p>
            <a:pPr lvl="0">
              <a:lnSpc>
                <a:spcPts val="100"/>
              </a:lnSpc>
              <a:buNone/>
            </a:pPr>
            <a:endParaRPr lang="en-US" sz="2000" dirty="0"/>
          </a:p>
          <a:p>
            <a:pPr lvl="0">
              <a:lnSpc>
                <a:spcPts val="100"/>
              </a:lnSpc>
              <a:buNone/>
            </a:pPr>
            <a:endParaRPr lang="en-US" sz="2000" dirty="0"/>
          </a:p>
          <a:p>
            <a:pPr lvl="0">
              <a:lnSpc>
                <a:spcPts val="100"/>
              </a:lnSpc>
              <a:buNone/>
            </a:pPr>
            <a:endParaRPr lang="en-US" sz="2000" dirty="0"/>
          </a:p>
          <a:p>
            <a:pPr lvl="0">
              <a:lnSpc>
                <a:spcPts val="100"/>
              </a:lnSpc>
              <a:buNone/>
            </a:pPr>
            <a:endParaRPr lang="en-US" sz="2400" dirty="0"/>
          </a:p>
          <a:p>
            <a:pPr lvl="0">
              <a:lnSpc>
                <a:spcPts val="100"/>
              </a:lnSpc>
              <a:buNone/>
            </a:pPr>
            <a:r>
              <a:rPr lang="en-US" sz="2400" dirty="0"/>
              <a:t>Plans and Programs:</a:t>
            </a:r>
          </a:p>
          <a:p>
            <a:pPr lvl="0">
              <a:lnSpc>
                <a:spcPts val="100"/>
              </a:lnSpc>
              <a:buNone/>
            </a:pPr>
            <a:endParaRPr lang="en-US" sz="2400" dirty="0"/>
          </a:p>
          <a:p>
            <a:pPr lvl="0">
              <a:lnSpc>
                <a:spcPts val="100"/>
              </a:lnSpc>
              <a:buNone/>
            </a:pPr>
            <a:endParaRPr lang="en-US" sz="2400" dirty="0"/>
          </a:p>
          <a:p>
            <a:pPr lvl="0">
              <a:lnSpc>
                <a:spcPts val="100"/>
              </a:lnSpc>
              <a:buNone/>
            </a:pPr>
            <a:r>
              <a:rPr lang="en-US" sz="2400" dirty="0"/>
              <a:t>	</a:t>
            </a:r>
          </a:p>
          <a:p>
            <a:pPr lvl="0">
              <a:lnSpc>
                <a:spcPts val="100"/>
              </a:lnSpc>
              <a:buNone/>
            </a:pPr>
            <a:r>
              <a:rPr lang="en-US" sz="2400" dirty="0"/>
              <a:t>	</a:t>
            </a:r>
            <a:r>
              <a:rPr lang="en-US" sz="2000" dirty="0"/>
              <a:t>Ray Alls			(843)963-6300</a:t>
            </a:r>
          </a:p>
          <a:p>
            <a:pPr lvl="0">
              <a:lnSpc>
                <a:spcPts val="100"/>
              </a:lnSpc>
              <a:buNone/>
            </a:pPr>
            <a:endParaRPr lang="en-US" sz="2000" dirty="0"/>
          </a:p>
          <a:p>
            <a:pPr lvl="0">
              <a:lnSpc>
                <a:spcPts val="100"/>
              </a:lnSpc>
              <a:buNone/>
            </a:pPr>
            <a:endParaRPr lang="en-US" sz="2000" dirty="0"/>
          </a:p>
          <a:p>
            <a:pPr lvl="0">
              <a:lnSpc>
                <a:spcPts val="100"/>
              </a:lnSpc>
              <a:buNone/>
            </a:pPr>
            <a:endParaRPr lang="en-US" sz="2000" dirty="0"/>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r>
              <a:rPr lang="en-US" sz="2400" dirty="0"/>
              <a:t>Government Purchase Cards:</a:t>
            </a:r>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r>
              <a:rPr lang="en-US" sz="2400" dirty="0"/>
              <a:t>	</a:t>
            </a:r>
            <a:r>
              <a:rPr lang="en-US" sz="2000" dirty="0"/>
              <a:t>Admiral Lee			(843)963-5190</a:t>
            </a:r>
          </a:p>
          <a:p>
            <a:pPr lvl="0">
              <a:lnSpc>
                <a:spcPts val="100"/>
              </a:lnSpc>
              <a:buNone/>
            </a:pPr>
            <a:endParaRPr lang="en-US" sz="2000" dirty="0"/>
          </a:p>
          <a:p>
            <a:pPr lvl="0">
              <a:lnSpc>
                <a:spcPts val="100"/>
              </a:lnSpc>
              <a:buNone/>
            </a:pPr>
            <a:endParaRPr lang="en-US" sz="2000" dirty="0"/>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r>
              <a:rPr lang="en-US" sz="2400" dirty="0"/>
              <a:t>Director of Small Business:</a:t>
            </a:r>
          </a:p>
          <a:p>
            <a:pPr lvl="0">
              <a:lnSpc>
                <a:spcPts val="100"/>
              </a:lnSpc>
              <a:buNone/>
            </a:pPr>
            <a:endParaRPr lang="en-US" sz="2400" dirty="0"/>
          </a:p>
          <a:p>
            <a:pPr lvl="0">
              <a:lnSpc>
                <a:spcPts val="100"/>
              </a:lnSpc>
              <a:buNone/>
            </a:pPr>
            <a:endParaRPr lang="en-US" sz="2400" dirty="0"/>
          </a:p>
          <a:p>
            <a:pPr lvl="0">
              <a:lnSpc>
                <a:spcPts val="100"/>
              </a:lnSpc>
              <a:buNone/>
            </a:pPr>
            <a:endParaRPr lang="en-US" sz="2400" dirty="0"/>
          </a:p>
          <a:p>
            <a:pPr lvl="0">
              <a:lnSpc>
                <a:spcPts val="100"/>
              </a:lnSpc>
              <a:buNone/>
            </a:pPr>
            <a:r>
              <a:rPr lang="en-US" sz="2400" dirty="0"/>
              <a:t>	</a:t>
            </a:r>
            <a:r>
              <a:rPr lang="en-US" sz="2000" dirty="0"/>
              <a:t>Barbara Bonnette		(843)963-3328</a:t>
            </a:r>
            <a:r>
              <a:rPr lang="en-US" sz="2400" dirty="0"/>
              <a:t>							</a:t>
            </a:r>
          </a:p>
        </p:txBody>
      </p:sp>
      <p:sp>
        <p:nvSpPr>
          <p:cNvPr id="5" name="Title 1">
            <a:extLst>
              <a:ext uri="{FF2B5EF4-FFF2-40B4-BE49-F238E27FC236}">
                <a16:creationId xmlns:a16="http://schemas.microsoft.com/office/drawing/2014/main" id="{681B5BB4-4021-221B-EA04-2F3538CA97DC}"/>
              </a:ext>
            </a:extLst>
          </p:cNvPr>
          <p:cNvSpPr>
            <a:spLocks noGrp="1"/>
          </p:cNvSpPr>
          <p:nvPr>
            <p:ph type="title"/>
          </p:nvPr>
        </p:nvSpPr>
        <p:spPr>
          <a:xfrm>
            <a:off x="1371600" y="274638"/>
            <a:ext cx="6248400" cy="1143000"/>
          </a:xfrm>
        </p:spPr>
        <p:txBody>
          <a:bodyPr>
            <a:normAutofit/>
          </a:bodyPr>
          <a:lstStyle/>
          <a:p>
            <a:r>
              <a:rPr lang="en-US" sz="2700" dirty="0"/>
              <a:t>Joint Base Charleston POCs</a:t>
            </a:r>
            <a:endParaRPr lang="en-US" sz="2200" dirty="0"/>
          </a:p>
        </p:txBody>
      </p:sp>
    </p:spTree>
    <p:extLst>
      <p:ext uri="{BB962C8B-B14F-4D97-AF65-F5344CB8AC3E}">
        <p14:creationId xmlns:p14="http://schemas.microsoft.com/office/powerpoint/2010/main" val="245699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52600"/>
            <a:ext cx="7772400" cy="3970318"/>
          </a:xfrm>
          <a:prstGeom prst="rect">
            <a:avLst/>
          </a:prstGeom>
        </p:spPr>
        <p:txBody>
          <a:bodyPr wrap="square">
            <a:spAutoFit/>
          </a:bodyPr>
          <a:lstStyle/>
          <a:p>
            <a:pPr marL="0" indent="0" algn="ctr">
              <a:buNone/>
            </a:pPr>
            <a:r>
              <a:rPr lang="en-US" sz="2800" i="0" u="sng">
                <a:latin typeface="+mn-lt"/>
              </a:rPr>
              <a:t>Mission </a:t>
            </a:r>
          </a:p>
          <a:p>
            <a:pPr marL="0" indent="0" algn="ctr">
              <a:buNone/>
            </a:pPr>
            <a:r>
              <a:rPr lang="en-US" sz="2800" b="0" i="0">
                <a:latin typeface="+mn-lt"/>
              </a:rPr>
              <a:t>Provide agile acquisition support and contract execution to Joint Base Charleston Mission Partners and mission-ready forces to Combatant Commanders.</a:t>
            </a:r>
          </a:p>
          <a:p>
            <a:pPr marL="0" indent="0" algn="ctr">
              <a:buNone/>
            </a:pPr>
            <a:endParaRPr lang="en-US" sz="2800" i="0">
              <a:latin typeface="+mn-lt"/>
            </a:endParaRPr>
          </a:p>
          <a:p>
            <a:pPr marL="0" indent="0" algn="ctr">
              <a:buNone/>
            </a:pPr>
            <a:r>
              <a:rPr lang="en-US" sz="2800" i="0" u="sng">
                <a:latin typeface="+mn-lt"/>
              </a:rPr>
              <a:t>Vision </a:t>
            </a:r>
          </a:p>
          <a:p>
            <a:pPr marL="0" indent="0" algn="ctr">
              <a:buNone/>
            </a:pPr>
            <a:r>
              <a:rPr lang="en-US" sz="2800" b="0" i="0">
                <a:latin typeface="+mn-lt"/>
              </a:rPr>
              <a:t>Be the premier operational contracting squadron in the Air Force.</a:t>
            </a:r>
          </a:p>
        </p:txBody>
      </p:sp>
      <p:sp>
        <p:nvSpPr>
          <p:cNvPr id="4" name="Title 1"/>
          <p:cNvSpPr>
            <a:spLocks noGrp="1"/>
          </p:cNvSpPr>
          <p:nvPr>
            <p:ph type="title"/>
          </p:nvPr>
        </p:nvSpPr>
        <p:spPr>
          <a:xfrm>
            <a:off x="1524000" y="296863"/>
            <a:ext cx="5943600" cy="769937"/>
          </a:xfrm>
        </p:spPr>
        <p:txBody>
          <a:bodyPr>
            <a:normAutofit fontScale="90000"/>
          </a:bodyPr>
          <a:lstStyle/>
          <a:p>
            <a:r>
              <a:rPr lang="en-US" sz="3600">
                <a:solidFill>
                  <a:srgbClr val="000066"/>
                </a:solidFill>
                <a:effectLst/>
              </a:rPr>
              <a:t>Mission &amp; Vision</a:t>
            </a:r>
            <a:br>
              <a:rPr lang="en-US" sz="3600">
                <a:solidFill>
                  <a:srgbClr val="000066"/>
                </a:solidFill>
                <a:effectLst/>
              </a:rPr>
            </a:br>
            <a:endParaRPr lang="en-US" sz="2000">
              <a:solidFill>
                <a:srgbClr val="000066"/>
              </a:solidFill>
              <a:effectLst/>
              <a:cs typeface="Arial"/>
            </a:endParaRPr>
          </a:p>
        </p:txBody>
      </p:sp>
    </p:spTree>
    <p:extLst>
      <p:ext uri="{BB962C8B-B14F-4D97-AF65-F5344CB8AC3E}">
        <p14:creationId xmlns:p14="http://schemas.microsoft.com/office/powerpoint/2010/main" val="267386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1" y="1763110"/>
            <a:ext cx="8153399" cy="494249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b="1" kern="1200">
                <a:solidFill>
                  <a:srgbClr val="000066"/>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b="1" kern="1200">
                <a:solidFill>
                  <a:srgbClr val="000066"/>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Bef>
                <a:spcPts val="600"/>
              </a:spcBef>
              <a:spcAft>
                <a:spcPts val="0"/>
              </a:spcAft>
              <a:defRPr/>
            </a:pPr>
            <a:endParaRPr lang="en-US" sz="3400" i="0" u="none" strike="noStrike" kern="1200" cap="none" spc="0" normalizeH="0" baseline="0" noProof="0">
              <a:ln>
                <a:noFill/>
              </a:ln>
              <a:solidFill>
                <a:srgbClr val="000066"/>
              </a:solidFill>
              <a:effectLst/>
              <a:uLnTx/>
              <a:uFillTx/>
              <a:latin typeface="+mn-lt"/>
              <a:cs typeface="Times New Roman"/>
            </a:endParaRPr>
          </a:p>
        </p:txBody>
      </p:sp>
      <p:sp>
        <p:nvSpPr>
          <p:cNvPr id="4" name="Title 1"/>
          <p:cNvSpPr>
            <a:spLocks noGrp="1"/>
          </p:cNvSpPr>
          <p:nvPr>
            <p:ph type="title"/>
          </p:nvPr>
        </p:nvSpPr>
        <p:spPr>
          <a:xfrm>
            <a:off x="1524000" y="296863"/>
            <a:ext cx="5943600" cy="769937"/>
          </a:xfrm>
        </p:spPr>
        <p:txBody>
          <a:bodyPr/>
          <a:lstStyle/>
          <a:p>
            <a:r>
              <a:rPr lang="en-US" sz="3600">
                <a:solidFill>
                  <a:srgbClr val="000066"/>
                </a:solidFill>
                <a:effectLst/>
              </a:rPr>
              <a:t>What We Do</a:t>
            </a:r>
          </a:p>
        </p:txBody>
      </p:sp>
      <p:pic>
        <p:nvPicPr>
          <p:cNvPr id="2" name="Picture 2">
            <a:extLst>
              <a:ext uri="{FF2B5EF4-FFF2-40B4-BE49-F238E27FC236}">
                <a16:creationId xmlns:a16="http://schemas.microsoft.com/office/drawing/2014/main" id="{26A489BA-1B09-9E9C-EDC8-C8EFE8E5C28C}"/>
              </a:ext>
            </a:extLst>
          </p:cNvPr>
          <p:cNvPicPr>
            <a:picLocks noChangeAspect="1"/>
          </p:cNvPicPr>
          <p:nvPr/>
        </p:nvPicPr>
        <p:blipFill>
          <a:blip r:embed="rId3"/>
          <a:stretch>
            <a:fillRect/>
          </a:stretch>
        </p:blipFill>
        <p:spPr>
          <a:xfrm>
            <a:off x="68580" y="1423035"/>
            <a:ext cx="8995410" cy="5497830"/>
          </a:xfrm>
          <a:prstGeom prst="rect">
            <a:avLst/>
          </a:prstGeom>
        </p:spPr>
      </p:pic>
    </p:spTree>
    <p:extLst>
      <p:ext uri="{BB962C8B-B14F-4D97-AF65-F5344CB8AC3E}">
        <p14:creationId xmlns:p14="http://schemas.microsoft.com/office/powerpoint/2010/main" val="346547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1798636"/>
            <a:ext cx="8001000" cy="444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1" kern="1200">
                <a:solidFill>
                  <a:srgbClr val="000066"/>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b="1" kern="1200">
                <a:solidFill>
                  <a:srgbClr val="000066"/>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0"/>
              </a:spcAft>
              <a:defRPr/>
            </a:pPr>
            <a:r>
              <a:rPr kumimoji="0" lang="en-US" sz="2600" b="1" i="0" u="none" strike="noStrike" kern="1200" cap="none" spc="0" normalizeH="0" baseline="0" noProof="0" dirty="0">
                <a:ln>
                  <a:noFill/>
                </a:ln>
                <a:effectLst/>
                <a:uLnTx/>
                <a:uFillTx/>
                <a:latin typeface="Arial"/>
              </a:rPr>
              <a:t>In order of preference:</a:t>
            </a:r>
          </a:p>
          <a:p>
            <a:pPr marL="914400" lvl="1" indent="-514350" fontAlgn="auto">
              <a:spcBef>
                <a:spcPts val="600"/>
              </a:spcBef>
              <a:spcAft>
                <a:spcPts val="0"/>
              </a:spcAft>
              <a:buFont typeface="+mj-lt"/>
              <a:buAutoNum type="arabicParenR"/>
              <a:defRPr/>
            </a:pPr>
            <a:r>
              <a:rPr kumimoji="0" lang="en-US" sz="2200" b="0" i="0" u="none" strike="noStrike" kern="1200" cap="none" spc="0" normalizeH="0" baseline="0" noProof="0" dirty="0">
                <a:ln>
                  <a:noFill/>
                </a:ln>
                <a:effectLst/>
                <a:uLnTx/>
                <a:uFillTx/>
                <a:latin typeface="Arial"/>
              </a:rPr>
              <a:t>Government Purchase Card</a:t>
            </a:r>
          </a:p>
          <a:p>
            <a:pPr marL="914400" lvl="1" indent="-514350" fontAlgn="auto">
              <a:spcBef>
                <a:spcPts val="600"/>
              </a:spcBef>
              <a:spcAft>
                <a:spcPts val="0"/>
              </a:spcAft>
              <a:buFont typeface="+mj-lt"/>
              <a:buAutoNum type="arabicParenR"/>
              <a:defRPr/>
            </a:pPr>
            <a:r>
              <a:rPr kumimoji="0" lang="en-US" sz="2200" b="0" i="0" u="none" strike="noStrike" kern="1200" cap="none" spc="0" normalizeH="0" baseline="0" noProof="0" dirty="0">
                <a:ln>
                  <a:noFill/>
                </a:ln>
                <a:effectLst/>
                <a:uLnTx/>
                <a:uFillTx/>
                <a:latin typeface="Arial"/>
              </a:rPr>
              <a:t>Purchase Request, aka “Form 9” or “PR”</a:t>
            </a:r>
          </a:p>
          <a:p>
            <a:pPr marL="914400" lvl="1" indent="-514350" fontAlgn="auto">
              <a:spcBef>
                <a:spcPts val="600"/>
              </a:spcBef>
              <a:spcAft>
                <a:spcPts val="0"/>
              </a:spcAft>
              <a:buFont typeface="+mj-lt"/>
              <a:buAutoNum type="arabicParenR"/>
              <a:defRPr/>
            </a:pPr>
            <a:r>
              <a:rPr kumimoji="0" lang="en-US" sz="2200" b="0" i="0" u="none" strike="noStrike" kern="1200" cap="none" spc="0" normalizeH="0" baseline="0" noProof="0" dirty="0">
                <a:ln>
                  <a:noFill/>
                </a:ln>
                <a:effectLst/>
                <a:uLnTx/>
                <a:uFillTx/>
                <a:latin typeface="Arial"/>
              </a:rPr>
              <a:t>Military Interdepartmental PR (MIPR)</a:t>
            </a:r>
            <a:endParaRPr lang="en-US" sz="1800" i="0" dirty="0">
              <a:latin typeface="Arial"/>
            </a:endParaRPr>
          </a:p>
        </p:txBody>
      </p:sp>
      <p:sp>
        <p:nvSpPr>
          <p:cNvPr id="5" name="Title 1"/>
          <p:cNvSpPr>
            <a:spLocks noGrp="1"/>
          </p:cNvSpPr>
          <p:nvPr>
            <p:ph type="title"/>
          </p:nvPr>
        </p:nvSpPr>
        <p:spPr>
          <a:xfrm>
            <a:off x="1524000" y="296863"/>
            <a:ext cx="5943600" cy="769937"/>
          </a:xfrm>
        </p:spPr>
        <p:txBody>
          <a:bodyPr/>
          <a:lstStyle/>
          <a:p>
            <a:r>
              <a:rPr lang="en-US" sz="3600">
                <a:solidFill>
                  <a:srgbClr val="000066"/>
                </a:solidFill>
                <a:effectLst/>
              </a:rPr>
              <a:t>How We Do It</a:t>
            </a:r>
          </a:p>
        </p:txBody>
      </p:sp>
    </p:spTree>
    <p:extLst>
      <p:ext uri="{BB962C8B-B14F-4D97-AF65-F5344CB8AC3E}">
        <p14:creationId xmlns:p14="http://schemas.microsoft.com/office/powerpoint/2010/main" val="22914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FY25 Spend by </a:t>
            </a:r>
            <a:br>
              <a:rPr lang="en-US" dirty="0"/>
            </a:br>
            <a:r>
              <a:rPr lang="en-US" dirty="0"/>
              <a:t>Product Service Code</a:t>
            </a:r>
            <a:endParaRPr lang="en-US" dirty="0">
              <a:cs typeface="Arial"/>
            </a:endParaRPr>
          </a:p>
        </p:txBody>
      </p:sp>
      <p:sp>
        <p:nvSpPr>
          <p:cNvPr id="7" name="TextBox 6">
            <a:extLst>
              <a:ext uri="{FF2B5EF4-FFF2-40B4-BE49-F238E27FC236}">
                <a16:creationId xmlns:a16="http://schemas.microsoft.com/office/drawing/2014/main" id="{20D0CCD4-96D5-40F4-AEAB-634A6E6A33FE}"/>
              </a:ext>
            </a:extLst>
          </p:cNvPr>
          <p:cNvSpPr txBox="1"/>
          <p:nvPr/>
        </p:nvSpPr>
        <p:spPr>
          <a:xfrm>
            <a:off x="46892" y="6166338"/>
            <a:ext cx="39975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Arial"/>
                <a:cs typeface="Arial"/>
              </a:rPr>
              <a:t>*The data set contains negative or zero values that cannot be shown in this chart.</a:t>
            </a:r>
          </a:p>
        </p:txBody>
      </p:sp>
      <p:pic>
        <p:nvPicPr>
          <p:cNvPr id="4" name="Picture 3" descr="Table&#10;&#10;AI-generated content may be incorrect.">
            <a:extLst>
              <a:ext uri="{FF2B5EF4-FFF2-40B4-BE49-F238E27FC236}">
                <a16:creationId xmlns:a16="http://schemas.microsoft.com/office/drawing/2014/main" id="{311BF40F-FC06-FB9B-6FA0-AF262339A7FF}"/>
              </a:ext>
            </a:extLst>
          </p:cNvPr>
          <p:cNvPicPr>
            <a:picLocks noChangeAspect="1"/>
          </p:cNvPicPr>
          <p:nvPr/>
        </p:nvPicPr>
        <p:blipFill>
          <a:blip r:embed="rId2"/>
          <a:stretch>
            <a:fillRect/>
          </a:stretch>
        </p:blipFill>
        <p:spPr>
          <a:xfrm>
            <a:off x="46892" y="2186801"/>
            <a:ext cx="4525108" cy="3137781"/>
          </a:xfrm>
          <a:prstGeom prst="rect">
            <a:avLst/>
          </a:prstGeom>
        </p:spPr>
      </p:pic>
      <p:pic>
        <p:nvPicPr>
          <p:cNvPr id="10" name="Picture 9" descr="Chart, pie chart&#10;&#10;AI-generated content may be incorrect.">
            <a:extLst>
              <a:ext uri="{FF2B5EF4-FFF2-40B4-BE49-F238E27FC236}">
                <a16:creationId xmlns:a16="http://schemas.microsoft.com/office/drawing/2014/main" id="{988120F3-B89A-BB05-E9D3-11A6353CC84A}"/>
              </a:ext>
            </a:extLst>
          </p:cNvPr>
          <p:cNvPicPr>
            <a:picLocks noChangeAspect="1"/>
          </p:cNvPicPr>
          <p:nvPr/>
        </p:nvPicPr>
        <p:blipFill>
          <a:blip r:embed="rId3"/>
          <a:stretch>
            <a:fillRect/>
          </a:stretch>
        </p:blipFill>
        <p:spPr>
          <a:xfrm>
            <a:off x="4572000" y="1918964"/>
            <a:ext cx="4572000" cy="3671860"/>
          </a:xfrm>
          <a:prstGeom prst="rect">
            <a:avLst/>
          </a:prstGeom>
        </p:spPr>
      </p:pic>
    </p:spTree>
    <p:extLst>
      <p:ext uri="{BB962C8B-B14F-4D97-AF65-F5344CB8AC3E}">
        <p14:creationId xmlns:p14="http://schemas.microsoft.com/office/powerpoint/2010/main" val="335610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FY25 Top Contractors</a:t>
            </a:r>
          </a:p>
        </p:txBody>
      </p:sp>
      <p:pic>
        <p:nvPicPr>
          <p:cNvPr id="4" name="Picture 3" descr="Chart, bar chart&#10;&#10;AI-generated content may be incorrect.">
            <a:extLst>
              <a:ext uri="{FF2B5EF4-FFF2-40B4-BE49-F238E27FC236}">
                <a16:creationId xmlns:a16="http://schemas.microsoft.com/office/drawing/2014/main" id="{8710E34E-DBE4-6729-77C1-5C18431D0F47}"/>
              </a:ext>
            </a:extLst>
          </p:cNvPr>
          <p:cNvPicPr>
            <a:picLocks noChangeAspect="1"/>
          </p:cNvPicPr>
          <p:nvPr/>
        </p:nvPicPr>
        <p:blipFill>
          <a:blip r:embed="rId2"/>
          <a:stretch>
            <a:fillRect/>
          </a:stretch>
        </p:blipFill>
        <p:spPr>
          <a:xfrm>
            <a:off x="266299" y="1789498"/>
            <a:ext cx="8569693" cy="4435963"/>
          </a:xfrm>
          <a:prstGeom prst="rect">
            <a:avLst/>
          </a:prstGeom>
        </p:spPr>
      </p:pic>
      <p:sp>
        <p:nvSpPr>
          <p:cNvPr id="6" name="TextBox 5">
            <a:extLst>
              <a:ext uri="{FF2B5EF4-FFF2-40B4-BE49-F238E27FC236}">
                <a16:creationId xmlns:a16="http://schemas.microsoft.com/office/drawing/2014/main" id="{7D88B6E8-E2B2-2727-BF23-FC1485BC100A}"/>
              </a:ext>
            </a:extLst>
          </p:cNvPr>
          <p:cNvSpPr txBox="1"/>
          <p:nvPr/>
        </p:nvSpPr>
        <p:spPr>
          <a:xfrm>
            <a:off x="7748337" y="1867301"/>
            <a:ext cx="954107" cy="276999"/>
          </a:xfrm>
          <a:prstGeom prst="rect">
            <a:avLst/>
          </a:prstGeom>
          <a:noFill/>
        </p:spPr>
        <p:txBody>
          <a:bodyPr wrap="none" rtlCol="0">
            <a:spAutoFit/>
          </a:bodyPr>
          <a:lstStyle/>
          <a:p>
            <a:r>
              <a:rPr lang="en-US" sz="1200" dirty="0"/>
              <a:t>$34,804,030</a:t>
            </a:r>
          </a:p>
        </p:txBody>
      </p:sp>
      <p:sp>
        <p:nvSpPr>
          <p:cNvPr id="7" name="TextBox 6">
            <a:extLst>
              <a:ext uri="{FF2B5EF4-FFF2-40B4-BE49-F238E27FC236}">
                <a16:creationId xmlns:a16="http://schemas.microsoft.com/office/drawing/2014/main" id="{8EEA10D3-AC82-745C-B947-024CFE14B23E}"/>
              </a:ext>
            </a:extLst>
          </p:cNvPr>
          <p:cNvSpPr txBox="1"/>
          <p:nvPr/>
        </p:nvSpPr>
        <p:spPr>
          <a:xfrm>
            <a:off x="3405739" y="2260332"/>
            <a:ext cx="948401" cy="276999"/>
          </a:xfrm>
          <a:prstGeom prst="rect">
            <a:avLst/>
          </a:prstGeom>
          <a:noFill/>
        </p:spPr>
        <p:txBody>
          <a:bodyPr wrap="none" rtlCol="0">
            <a:spAutoFit/>
          </a:bodyPr>
          <a:lstStyle/>
          <a:p>
            <a:r>
              <a:rPr lang="en-US" sz="1200" dirty="0"/>
              <a:t>$11,145,614</a:t>
            </a:r>
          </a:p>
        </p:txBody>
      </p:sp>
      <p:sp>
        <p:nvSpPr>
          <p:cNvPr id="8" name="TextBox 7">
            <a:extLst>
              <a:ext uri="{FF2B5EF4-FFF2-40B4-BE49-F238E27FC236}">
                <a16:creationId xmlns:a16="http://schemas.microsoft.com/office/drawing/2014/main" id="{1A2417CB-0462-410F-21C6-B6258D2310A0}"/>
              </a:ext>
            </a:extLst>
          </p:cNvPr>
          <p:cNvSpPr txBox="1"/>
          <p:nvPr/>
        </p:nvSpPr>
        <p:spPr>
          <a:xfrm>
            <a:off x="3319112" y="2632192"/>
            <a:ext cx="954107" cy="276999"/>
          </a:xfrm>
          <a:prstGeom prst="rect">
            <a:avLst/>
          </a:prstGeom>
          <a:noFill/>
        </p:spPr>
        <p:txBody>
          <a:bodyPr wrap="none" rtlCol="0">
            <a:spAutoFit/>
          </a:bodyPr>
          <a:lstStyle/>
          <a:p>
            <a:r>
              <a:rPr lang="en-US" sz="1200" dirty="0"/>
              <a:t>$10,723,417</a:t>
            </a:r>
          </a:p>
        </p:txBody>
      </p:sp>
      <p:sp>
        <p:nvSpPr>
          <p:cNvPr id="9" name="TextBox 8">
            <a:extLst>
              <a:ext uri="{FF2B5EF4-FFF2-40B4-BE49-F238E27FC236}">
                <a16:creationId xmlns:a16="http://schemas.microsoft.com/office/drawing/2014/main" id="{F580B2C1-4EA9-4B3E-386F-8D975367EB67}"/>
              </a:ext>
            </a:extLst>
          </p:cNvPr>
          <p:cNvSpPr txBox="1"/>
          <p:nvPr/>
        </p:nvSpPr>
        <p:spPr>
          <a:xfrm>
            <a:off x="2925832" y="3072545"/>
            <a:ext cx="877163" cy="276999"/>
          </a:xfrm>
          <a:prstGeom prst="rect">
            <a:avLst/>
          </a:prstGeom>
          <a:noFill/>
        </p:spPr>
        <p:txBody>
          <a:bodyPr wrap="none" rtlCol="0">
            <a:spAutoFit/>
          </a:bodyPr>
          <a:lstStyle/>
          <a:p>
            <a:r>
              <a:rPr lang="en-US" sz="1200" dirty="0"/>
              <a:t>$8,479,483</a:t>
            </a:r>
          </a:p>
        </p:txBody>
      </p:sp>
      <p:sp>
        <p:nvSpPr>
          <p:cNvPr id="10" name="TextBox 9">
            <a:extLst>
              <a:ext uri="{FF2B5EF4-FFF2-40B4-BE49-F238E27FC236}">
                <a16:creationId xmlns:a16="http://schemas.microsoft.com/office/drawing/2014/main" id="{8C284118-F631-684A-16EB-3E97B158C889}"/>
              </a:ext>
            </a:extLst>
          </p:cNvPr>
          <p:cNvSpPr txBox="1"/>
          <p:nvPr/>
        </p:nvSpPr>
        <p:spPr>
          <a:xfrm>
            <a:off x="2741596" y="3474886"/>
            <a:ext cx="877163" cy="276999"/>
          </a:xfrm>
          <a:prstGeom prst="rect">
            <a:avLst/>
          </a:prstGeom>
          <a:noFill/>
        </p:spPr>
        <p:txBody>
          <a:bodyPr wrap="none" rtlCol="0">
            <a:spAutoFit/>
          </a:bodyPr>
          <a:lstStyle/>
          <a:p>
            <a:r>
              <a:rPr lang="en-US" sz="1200" dirty="0"/>
              <a:t>$7,722,904</a:t>
            </a:r>
          </a:p>
        </p:txBody>
      </p:sp>
      <p:sp>
        <p:nvSpPr>
          <p:cNvPr id="11" name="TextBox 10">
            <a:extLst>
              <a:ext uri="{FF2B5EF4-FFF2-40B4-BE49-F238E27FC236}">
                <a16:creationId xmlns:a16="http://schemas.microsoft.com/office/drawing/2014/main" id="{A313F583-CD15-E2D5-D537-B8E414758447}"/>
              </a:ext>
            </a:extLst>
          </p:cNvPr>
          <p:cNvSpPr txBox="1"/>
          <p:nvPr/>
        </p:nvSpPr>
        <p:spPr>
          <a:xfrm>
            <a:off x="3049604" y="3891545"/>
            <a:ext cx="877163" cy="276999"/>
          </a:xfrm>
          <a:prstGeom prst="rect">
            <a:avLst/>
          </a:prstGeom>
          <a:noFill/>
        </p:spPr>
        <p:txBody>
          <a:bodyPr wrap="none" rtlCol="0">
            <a:spAutoFit/>
          </a:bodyPr>
          <a:lstStyle/>
          <a:p>
            <a:r>
              <a:rPr lang="en-US" sz="1200" dirty="0"/>
              <a:t>$4,175,180</a:t>
            </a:r>
          </a:p>
        </p:txBody>
      </p:sp>
      <p:sp>
        <p:nvSpPr>
          <p:cNvPr id="12" name="TextBox 11">
            <a:extLst>
              <a:ext uri="{FF2B5EF4-FFF2-40B4-BE49-F238E27FC236}">
                <a16:creationId xmlns:a16="http://schemas.microsoft.com/office/drawing/2014/main" id="{A807D1C8-42C5-BD3E-DF28-495E1F5B9CBC}"/>
              </a:ext>
            </a:extLst>
          </p:cNvPr>
          <p:cNvSpPr txBox="1"/>
          <p:nvPr/>
        </p:nvSpPr>
        <p:spPr>
          <a:xfrm>
            <a:off x="2741596" y="4317580"/>
            <a:ext cx="877163" cy="276999"/>
          </a:xfrm>
          <a:prstGeom prst="rect">
            <a:avLst/>
          </a:prstGeom>
          <a:noFill/>
        </p:spPr>
        <p:txBody>
          <a:bodyPr wrap="none" rtlCol="0">
            <a:spAutoFit/>
          </a:bodyPr>
          <a:lstStyle/>
          <a:p>
            <a:r>
              <a:rPr lang="en-US" sz="1200" dirty="0"/>
              <a:t>$2,536,574</a:t>
            </a:r>
          </a:p>
        </p:txBody>
      </p:sp>
      <p:sp>
        <p:nvSpPr>
          <p:cNvPr id="13" name="TextBox 12">
            <a:extLst>
              <a:ext uri="{FF2B5EF4-FFF2-40B4-BE49-F238E27FC236}">
                <a16:creationId xmlns:a16="http://schemas.microsoft.com/office/drawing/2014/main" id="{7DA8AA7F-FCF5-2B1A-19B5-E6C98BA3268C}"/>
              </a:ext>
            </a:extLst>
          </p:cNvPr>
          <p:cNvSpPr txBox="1"/>
          <p:nvPr/>
        </p:nvSpPr>
        <p:spPr>
          <a:xfrm>
            <a:off x="2664652" y="4713134"/>
            <a:ext cx="871457" cy="276999"/>
          </a:xfrm>
          <a:prstGeom prst="rect">
            <a:avLst/>
          </a:prstGeom>
          <a:noFill/>
        </p:spPr>
        <p:txBody>
          <a:bodyPr wrap="none" rtlCol="0">
            <a:spAutoFit/>
          </a:bodyPr>
          <a:lstStyle/>
          <a:p>
            <a:r>
              <a:rPr lang="en-US" sz="1200" dirty="0"/>
              <a:t>$2,119,071</a:t>
            </a:r>
          </a:p>
        </p:txBody>
      </p:sp>
      <p:sp>
        <p:nvSpPr>
          <p:cNvPr id="14" name="TextBox 13">
            <a:extLst>
              <a:ext uri="{FF2B5EF4-FFF2-40B4-BE49-F238E27FC236}">
                <a16:creationId xmlns:a16="http://schemas.microsoft.com/office/drawing/2014/main" id="{B7FD21F2-CF3A-0F49-3365-1AE4E9C50743}"/>
              </a:ext>
            </a:extLst>
          </p:cNvPr>
          <p:cNvSpPr txBox="1"/>
          <p:nvPr/>
        </p:nvSpPr>
        <p:spPr>
          <a:xfrm>
            <a:off x="2623326" y="5133020"/>
            <a:ext cx="877163" cy="276999"/>
          </a:xfrm>
          <a:prstGeom prst="rect">
            <a:avLst/>
          </a:prstGeom>
          <a:noFill/>
        </p:spPr>
        <p:txBody>
          <a:bodyPr wrap="none" rtlCol="0">
            <a:spAutoFit/>
          </a:bodyPr>
          <a:lstStyle/>
          <a:p>
            <a:r>
              <a:rPr lang="en-US" sz="1200" dirty="0"/>
              <a:t>$1,787,394</a:t>
            </a:r>
          </a:p>
        </p:txBody>
      </p:sp>
      <p:sp>
        <p:nvSpPr>
          <p:cNvPr id="15" name="TextBox 14">
            <a:extLst>
              <a:ext uri="{FF2B5EF4-FFF2-40B4-BE49-F238E27FC236}">
                <a16:creationId xmlns:a16="http://schemas.microsoft.com/office/drawing/2014/main" id="{E38DD152-9494-A836-8254-8922558C6798}"/>
              </a:ext>
            </a:extLst>
          </p:cNvPr>
          <p:cNvSpPr txBox="1"/>
          <p:nvPr/>
        </p:nvSpPr>
        <p:spPr>
          <a:xfrm>
            <a:off x="2597043" y="5525347"/>
            <a:ext cx="877163" cy="276999"/>
          </a:xfrm>
          <a:prstGeom prst="rect">
            <a:avLst/>
          </a:prstGeom>
          <a:noFill/>
        </p:spPr>
        <p:txBody>
          <a:bodyPr wrap="none" rtlCol="0">
            <a:spAutoFit/>
          </a:bodyPr>
          <a:lstStyle/>
          <a:p>
            <a:r>
              <a:rPr lang="en-US" sz="1200" dirty="0"/>
              <a:t>$1,784,015</a:t>
            </a:r>
          </a:p>
        </p:txBody>
      </p:sp>
    </p:spTree>
    <p:extLst>
      <p:ext uri="{BB962C8B-B14F-4D97-AF65-F5344CB8AC3E}">
        <p14:creationId xmlns:p14="http://schemas.microsoft.com/office/powerpoint/2010/main" val="30113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33400" y="450981"/>
            <a:ext cx="7696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1" kern="1200">
                <a:solidFill>
                  <a:srgbClr val="000066"/>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b="1" kern="1200">
                <a:solidFill>
                  <a:srgbClr val="000066"/>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a:ln>
                  <a:noFill/>
                </a:ln>
                <a:solidFill>
                  <a:srgbClr val="000066"/>
                </a:solidFill>
                <a:effectLst/>
                <a:uLnTx/>
                <a:uFillTx/>
                <a:latin typeface="+mn-lt"/>
              </a:rPr>
              <a:t>PKA - Commodities &amp; Services</a:t>
            </a:r>
            <a:endParaRPr kumimoji="0" lang="en-US" sz="3600" b="1" i="0" u="none" strike="noStrike" kern="1200" cap="none" spc="0" normalizeH="0" baseline="0" noProof="0">
              <a:ln>
                <a:noFill/>
              </a:ln>
              <a:solidFill>
                <a:srgbClr val="000066"/>
              </a:solidFill>
              <a:effectLst/>
              <a:uLnTx/>
              <a:uFillTx/>
              <a:latin typeface="Calibri"/>
            </a:endParaRPr>
          </a:p>
        </p:txBody>
      </p:sp>
      <p:sp>
        <p:nvSpPr>
          <p:cNvPr id="6" name="Rectangle 5"/>
          <p:cNvSpPr/>
          <p:nvPr/>
        </p:nvSpPr>
        <p:spPr>
          <a:xfrm>
            <a:off x="2014344" y="5739825"/>
            <a:ext cx="5123710" cy="584775"/>
          </a:xfrm>
          <a:prstGeom prst="rect">
            <a:avLst/>
          </a:prstGeom>
        </p:spPr>
        <p:txBody>
          <a:bodyPr wrap="none">
            <a:spAutoFit/>
          </a:bodyPr>
          <a:lstStyle/>
          <a:p>
            <a:pPr algn="ctr" eaLnBrk="1" hangingPunct="1">
              <a:buFont typeface="Wingdings" pitchFamily="2" charset="2"/>
              <a:buNone/>
            </a:pPr>
            <a:r>
              <a:rPr lang="en-US" sz="3200" i="0" dirty="0">
                <a:latin typeface="+mn-lt"/>
              </a:rPr>
              <a:t>Terry Harrelson - Flight Chief</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9084"/>
            <a:ext cx="4773223" cy="32366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223" y="2379085"/>
            <a:ext cx="4370777" cy="3236654"/>
          </a:xfrm>
          <a:prstGeom prst="rect">
            <a:avLst/>
          </a:prstGeom>
        </p:spPr>
      </p:pic>
    </p:spTree>
    <p:extLst>
      <p:ext uri="{BB962C8B-B14F-4D97-AF65-F5344CB8AC3E}">
        <p14:creationId xmlns:p14="http://schemas.microsoft.com/office/powerpoint/2010/main" val="286839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a:t>Upcoming Services Solicitations</a:t>
            </a:r>
            <a:br>
              <a:rPr lang="en-US"/>
            </a:br>
            <a:r>
              <a:rPr lang="en-US" sz="2200" b="0"/>
              <a:t>Watch </a:t>
            </a:r>
            <a:r>
              <a:rPr lang="en-US" sz="2200"/>
              <a:t>Sam.Gov</a:t>
            </a:r>
            <a:r>
              <a:rPr lang="en-US" sz="2200" b="0"/>
              <a:t> for details</a:t>
            </a:r>
            <a:endParaRPr lang="en-US" sz="2200"/>
          </a:p>
        </p:txBody>
      </p:sp>
      <p:sp>
        <p:nvSpPr>
          <p:cNvPr id="7" name="Content Placeholder 6">
            <a:extLst>
              <a:ext uri="{FF2B5EF4-FFF2-40B4-BE49-F238E27FC236}">
                <a16:creationId xmlns:a16="http://schemas.microsoft.com/office/drawing/2014/main" id="{86921B42-727F-4801-A27B-E06400C76CB7}"/>
              </a:ext>
            </a:extLst>
          </p:cNvPr>
          <p:cNvSpPr>
            <a:spLocks noGrp="1"/>
          </p:cNvSpPr>
          <p:nvPr>
            <p:ph idx="1"/>
          </p:nvPr>
        </p:nvSpPr>
        <p:spPr>
          <a:xfrm>
            <a:off x="188804" y="1600201"/>
            <a:ext cx="8638809" cy="5112833"/>
          </a:xfrm>
        </p:spPr>
        <p:txBody>
          <a:bodyPr vert="horz" lIns="91440" tIns="45720" rIns="91440" bIns="45720" rtlCol="0" anchor="t">
            <a:normAutofit fontScale="77500" lnSpcReduction="20000"/>
          </a:bodyPr>
          <a:lstStyle/>
          <a:p>
            <a:pPr marL="0" indent="0">
              <a:buNone/>
            </a:pPr>
            <a:r>
              <a:rPr lang="en-US" dirty="0">
                <a:ea typeface="+mj-lt"/>
                <a:cs typeface="+mj-lt"/>
              </a:rPr>
              <a:t>     FORMAL Services                        </a:t>
            </a:r>
            <a:r>
              <a:rPr lang="en-US" dirty="0" err="1">
                <a:ea typeface="+mj-lt"/>
                <a:cs typeface="+mj-lt"/>
              </a:rPr>
              <a:t>Setaside</a:t>
            </a:r>
            <a:r>
              <a:rPr lang="en-US" dirty="0">
                <a:ea typeface="+mj-lt"/>
                <a:cs typeface="+mj-lt"/>
              </a:rPr>
              <a:t>              RFP Est.  </a:t>
            </a:r>
          </a:p>
          <a:p>
            <a:pPr marL="0" indent="0">
              <a:buNone/>
            </a:pPr>
            <a:endParaRPr lang="en-US" dirty="0">
              <a:cs typeface="Arial"/>
            </a:endParaRPr>
          </a:p>
          <a:p>
            <a:pPr>
              <a:tabLst>
                <a:tab pos="4973638" algn="l"/>
                <a:tab pos="6973888" algn="l"/>
              </a:tabLst>
            </a:pPr>
            <a:r>
              <a:rPr lang="en-US" b="0" dirty="0">
                <a:ea typeface="+mj-lt"/>
                <a:cs typeface="+mj-lt"/>
              </a:rPr>
              <a:t>Base Telecommunication Service	Unknown	Apr 2026</a:t>
            </a:r>
          </a:p>
          <a:p>
            <a:pPr>
              <a:tabLst>
                <a:tab pos="4973638" algn="l"/>
                <a:tab pos="6973888" algn="l"/>
              </a:tabLst>
            </a:pPr>
            <a:r>
              <a:rPr lang="en-US" b="0" dirty="0">
                <a:ea typeface="+mj-lt"/>
                <a:cs typeface="+mj-lt"/>
              </a:rPr>
              <a:t>Joint Base Custodial	8(a) Comp	Apr 2026</a:t>
            </a:r>
          </a:p>
          <a:p>
            <a:pPr>
              <a:tabLst>
                <a:tab pos="4973638" algn="l"/>
                <a:tab pos="6973888" algn="l"/>
              </a:tabLst>
            </a:pPr>
            <a:r>
              <a:rPr lang="en-US" b="0" dirty="0">
                <a:ea typeface="+mj-lt"/>
                <a:cs typeface="+mj-lt"/>
              </a:rPr>
              <a:t>Hoits and Crance Maintenance	SB	Apr 2026</a:t>
            </a:r>
          </a:p>
          <a:p>
            <a:pPr>
              <a:tabLst>
                <a:tab pos="4973638" algn="l"/>
                <a:tab pos="6973888" algn="l"/>
              </a:tabLst>
            </a:pPr>
            <a:r>
              <a:rPr lang="en-US" b="0" dirty="0">
                <a:ea typeface="+mj-lt"/>
                <a:cs typeface="+mj-lt"/>
              </a:rPr>
              <a:t>Giant Voice </a:t>
            </a:r>
            <a:r>
              <a:rPr lang="en-US" b="0" dirty="0" err="1">
                <a:ea typeface="+mj-lt"/>
                <a:cs typeface="+mj-lt"/>
              </a:rPr>
              <a:t>Maint</a:t>
            </a:r>
            <a:r>
              <a:rPr lang="en-US" b="0" dirty="0">
                <a:ea typeface="+mj-lt"/>
                <a:cs typeface="+mj-lt"/>
              </a:rPr>
              <a:t>                           	Unknown	May 2026</a:t>
            </a:r>
            <a:endParaRPr lang="en-US" dirty="0"/>
          </a:p>
          <a:p>
            <a:pPr>
              <a:tabLst>
                <a:tab pos="4973638" algn="l"/>
                <a:tab pos="6973888" algn="l"/>
              </a:tabLst>
            </a:pPr>
            <a:r>
              <a:rPr lang="en-US" b="0" dirty="0">
                <a:ea typeface="+mj-lt"/>
                <a:cs typeface="+mj-lt"/>
              </a:rPr>
              <a:t>Washer/Dryer Lease &amp; Maintenance 	SB	Jun 2026</a:t>
            </a:r>
          </a:p>
          <a:p>
            <a:pPr>
              <a:tabLst>
                <a:tab pos="4973638" algn="l"/>
                <a:tab pos="6973888" algn="l"/>
              </a:tabLst>
            </a:pPr>
            <a:r>
              <a:rPr lang="en-US" b="0" dirty="0">
                <a:ea typeface="+mj-lt"/>
                <a:cs typeface="+mj-lt"/>
              </a:rPr>
              <a:t>Refuse                                               	8(a) Comp	Apr 2027 </a:t>
            </a:r>
          </a:p>
          <a:p>
            <a:pPr>
              <a:tabLst>
                <a:tab pos="4973638" algn="l"/>
                <a:tab pos="6973888" algn="l"/>
              </a:tabLst>
            </a:pPr>
            <a:r>
              <a:rPr lang="en-US" b="0" dirty="0">
                <a:ea typeface="+mj-lt"/>
                <a:cs typeface="+mj-lt"/>
              </a:rPr>
              <a:t>Utility Marking                                  	SB	May 2027</a:t>
            </a:r>
            <a:endParaRPr lang="en-US" dirty="0">
              <a:ea typeface="+mj-lt"/>
              <a:cs typeface="+mj-lt"/>
            </a:endParaRPr>
          </a:p>
          <a:p>
            <a:pPr>
              <a:tabLst>
                <a:tab pos="4973638" algn="l"/>
                <a:tab pos="6973888" algn="l"/>
              </a:tabLst>
            </a:pPr>
            <a:r>
              <a:rPr lang="en-US" b="0" dirty="0">
                <a:ea typeface="+mj-lt"/>
                <a:cs typeface="+mj-lt"/>
              </a:rPr>
              <a:t>PSD ID Adm Support                     	SB	May 2027  </a:t>
            </a:r>
          </a:p>
          <a:p>
            <a:pPr>
              <a:tabLst>
                <a:tab pos="4973638" algn="l"/>
                <a:tab pos="6973888" algn="l"/>
              </a:tabLst>
            </a:pPr>
            <a:r>
              <a:rPr lang="en-US" b="0" dirty="0">
                <a:ea typeface="+mj-lt"/>
                <a:cs typeface="+mj-lt"/>
              </a:rPr>
              <a:t>Alert Fac (Front Desk &amp; Cleaning)    	8(a)	Jun 2027</a:t>
            </a:r>
            <a:endParaRPr lang="en-US" dirty="0"/>
          </a:p>
          <a:p>
            <a:pPr>
              <a:tabLst>
                <a:tab pos="4973638" algn="l"/>
                <a:tab pos="6973888" algn="l"/>
              </a:tabLst>
            </a:pPr>
            <a:r>
              <a:rPr lang="en-US" b="0" dirty="0">
                <a:ea typeface="+mj-lt"/>
                <a:cs typeface="+mj-lt"/>
              </a:rPr>
              <a:t>Elevator Maintenance &amp; Testing     	LB	Feb 2028</a:t>
            </a:r>
          </a:p>
          <a:p>
            <a:endParaRPr lang="en-US" b="0" dirty="0">
              <a:ea typeface="+mj-lt"/>
              <a:cs typeface="+mj-lt"/>
            </a:endParaRPr>
          </a:p>
          <a:p>
            <a:endParaRPr lang="en-US" b="0" dirty="0">
              <a:ea typeface="+mj-lt"/>
              <a:cs typeface="+mj-lt"/>
            </a:endParaRPr>
          </a:p>
        </p:txBody>
      </p:sp>
    </p:spTree>
    <p:extLst>
      <p:ext uri="{BB962C8B-B14F-4D97-AF65-F5344CB8AC3E}">
        <p14:creationId xmlns:p14="http://schemas.microsoft.com/office/powerpoint/2010/main" val="58611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463619"/>
            <a:ext cx="8229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1" kern="1200">
                <a:solidFill>
                  <a:srgbClr val="000066"/>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b="1" kern="1200">
                <a:solidFill>
                  <a:srgbClr val="000066"/>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000066"/>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a:ln>
                  <a:noFill/>
                </a:ln>
                <a:solidFill>
                  <a:srgbClr val="000066"/>
                </a:solidFill>
                <a:effectLst/>
                <a:uLnTx/>
                <a:uFillTx/>
                <a:latin typeface="+mn-lt"/>
              </a:rPr>
              <a:t>PKB - Construction</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4000" b="1" i="0" u="none" strike="noStrike" kern="1200" cap="none" spc="0" normalizeH="0" baseline="0" noProof="0">
              <a:ln>
                <a:noFill/>
              </a:ln>
              <a:solidFill>
                <a:srgbClr val="000066"/>
              </a:solidFill>
              <a:effectLst/>
              <a:uLnTx/>
              <a:uFillTx/>
              <a:latin typeface="Calibri"/>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4000" b="1" i="0" u="none" strike="noStrike" kern="1200" cap="none" spc="0" normalizeH="0" baseline="0" noProof="0">
              <a:ln>
                <a:noFill/>
              </a:ln>
              <a:solidFill>
                <a:srgbClr val="000066"/>
              </a:solidFill>
              <a:effectLst/>
              <a:uLnTx/>
              <a:uFillTx/>
              <a:latin typeface="Calibri"/>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4000" b="1" i="0" u="none" strike="noStrike" kern="1200" cap="none" spc="0" normalizeH="0" baseline="0" noProof="0">
              <a:ln>
                <a:noFill/>
              </a:ln>
              <a:solidFill>
                <a:srgbClr val="000066"/>
              </a:solidFill>
              <a:effectLst/>
              <a:uLnTx/>
              <a:uFillTx/>
              <a:latin typeface="Calibri"/>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4000" b="1" i="0" u="none" strike="noStrike" kern="1200" cap="none" spc="0" normalizeH="0" baseline="0" noProof="0">
              <a:ln>
                <a:noFill/>
              </a:ln>
              <a:solidFill>
                <a:srgbClr val="000066"/>
              </a:solidFill>
              <a:effectLst/>
              <a:uLnTx/>
              <a:uFillTx/>
              <a:latin typeface="Calibri"/>
            </a:endParaRPr>
          </a:p>
        </p:txBody>
      </p:sp>
      <p:sp>
        <p:nvSpPr>
          <p:cNvPr id="5" name="TextBox 4"/>
          <p:cNvSpPr txBox="1"/>
          <p:nvPr/>
        </p:nvSpPr>
        <p:spPr>
          <a:xfrm>
            <a:off x="1219200" y="5715000"/>
            <a:ext cx="6667500" cy="584775"/>
          </a:xfrm>
          <a:prstGeom prst="rect">
            <a:avLst/>
          </a:prstGeom>
          <a:noFill/>
        </p:spPr>
        <p:txBody>
          <a:bodyPr wrap="square" rtlCol="0">
            <a:spAutoFit/>
          </a:bodyPr>
          <a:lstStyle/>
          <a:p>
            <a:pPr algn="ctr"/>
            <a:r>
              <a:rPr lang="en-US" sz="3200" i="0">
                <a:latin typeface="+mn-lt"/>
              </a:rPr>
              <a:t>Robert Hale- Flight Chief</a:t>
            </a:r>
          </a:p>
        </p:txBody>
      </p:sp>
      <p:pic>
        <p:nvPicPr>
          <p:cNvPr id="2" name="Picture 1">
            <a:extLst>
              <a:ext uri="{FF2B5EF4-FFF2-40B4-BE49-F238E27FC236}">
                <a16:creationId xmlns:a16="http://schemas.microsoft.com/office/drawing/2014/main" id="{E2159C55-19FA-D2AA-70F4-735CE6836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67" y="2371725"/>
            <a:ext cx="4167911" cy="2340101"/>
          </a:xfrm>
          <a:prstGeom prst="rect">
            <a:avLst/>
          </a:prstGeom>
        </p:spPr>
      </p:pic>
      <p:pic>
        <p:nvPicPr>
          <p:cNvPr id="4" name="Picture 8">
            <a:extLst>
              <a:ext uri="{FF2B5EF4-FFF2-40B4-BE49-F238E27FC236}">
                <a16:creationId xmlns:a16="http://schemas.microsoft.com/office/drawing/2014/main" id="{2EF0CE62-5741-C614-2E42-210ED34EF3CC}"/>
              </a:ext>
            </a:extLst>
          </p:cNvPr>
          <p:cNvPicPr>
            <a:picLocks noChangeAspect="1"/>
          </p:cNvPicPr>
          <p:nvPr/>
        </p:nvPicPr>
        <p:blipFill>
          <a:blip r:embed="rId4"/>
          <a:stretch>
            <a:fillRect/>
          </a:stretch>
        </p:blipFill>
        <p:spPr>
          <a:xfrm>
            <a:off x="4613678" y="2368415"/>
            <a:ext cx="4161417" cy="2346720"/>
          </a:xfrm>
          <a:prstGeom prst="rect">
            <a:avLst/>
          </a:prstGeom>
        </p:spPr>
      </p:pic>
    </p:spTree>
    <p:extLst>
      <p:ext uri="{BB962C8B-B14F-4D97-AF65-F5344CB8AC3E}">
        <p14:creationId xmlns:p14="http://schemas.microsoft.com/office/powerpoint/2010/main" val="334561612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B53D141E1A5941BE17637C46625E7F" ma:contentTypeVersion="26" ma:contentTypeDescription="Create a new document." ma:contentTypeScope="" ma:versionID="e2dbe0fab97655356b990dfbe8a3a8a7">
  <xsd:schema xmlns:xsd="http://www.w3.org/2001/XMLSchema" xmlns:xs="http://www.w3.org/2001/XMLSchema" xmlns:p="http://schemas.microsoft.com/office/2006/metadata/properties" xmlns:ns2="29afe670-602a-49c5-a0d0-8f32c4f09627" xmlns:ns3="b1659cab-fd6e-4ca1-87a4-dffbdaff7c59" targetNamespace="http://schemas.microsoft.com/office/2006/metadata/properties" ma:root="true" ma:fieldsID="eae9ed86304e24a563b6425c7e247327" ns2:_="" ns3:_="">
    <xsd:import namespace="29afe670-602a-49c5-a0d0-8f32c4f09627"/>
    <xsd:import namespace="b1659cab-fd6e-4ca1-87a4-dffbdaff7c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fe670-602a-49c5-a0d0-8f32c4f09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d8846e1-90b2-43c9-a6fa-8783aad2a45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659cab-fd6e-4ca1-87a4-dffbdaff7c5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baed47-e6f2-499c-b3dd-4d0ff7b44821}" ma:internalName="TaxCatchAll" ma:showField="CatchAllData" ma:web="b1659cab-fd6e-4ca1-87a4-dffbdaff7c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1659cab-fd6e-4ca1-87a4-dffbdaff7c59" xsi:nil="true"/>
    <lcf76f155ced4ddcb4097134ff3c332f xmlns="29afe670-602a-49c5-a0d0-8f32c4f096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C7D509-985D-4F8F-BD59-93D89F0BB02F}">
  <ds:schemaRefs>
    <ds:schemaRef ds:uri="http://schemas.microsoft.com/sharepoint/v3/contenttype/forms"/>
  </ds:schemaRefs>
</ds:datastoreItem>
</file>

<file path=customXml/itemProps2.xml><?xml version="1.0" encoding="utf-8"?>
<ds:datastoreItem xmlns:ds="http://schemas.openxmlformats.org/officeDocument/2006/customXml" ds:itemID="{1B3FC1BE-27BB-4EF3-BCDA-C5F6AB44C643}"/>
</file>

<file path=customXml/itemProps3.xml><?xml version="1.0" encoding="utf-8"?>
<ds:datastoreItem xmlns:ds="http://schemas.openxmlformats.org/officeDocument/2006/customXml" ds:itemID="{A7F8C89C-B1B8-47C9-994B-332163A45CAF}">
  <ds:schemaRefs>
    <ds:schemaRef ds:uri="8c659424-97e8-4e3b-9741-7f5ea98d6a10"/>
    <ds:schemaRef ds:uri="d307db42-6ebf-46ab-81fe-bd115c8087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adc8ff-f4a3-4a14-9c0d-84b4985de0d2}" enabled="1" method="Privileged" siteId="{8331b18d-2d87-48ef-a35f-ac8818ebf9b4}" removed="0"/>
</clbl:labelList>
</file>

<file path=docProps/app.xml><?xml version="1.0" encoding="utf-8"?>
<Properties xmlns="http://schemas.openxmlformats.org/officeDocument/2006/extended-properties" xmlns:vt="http://schemas.openxmlformats.org/officeDocument/2006/docPropsVTypes">
  <TotalTime>1758</TotalTime>
  <Words>765</Words>
  <Application>Microsoft Office PowerPoint</Application>
  <PresentationFormat>On-screen Show (4:3)</PresentationFormat>
  <Paragraphs>165</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2_Office Theme</vt:lpstr>
      <vt:lpstr>The 628th Contracting Squadron</vt:lpstr>
      <vt:lpstr>Mission &amp; Vision </vt:lpstr>
      <vt:lpstr>What We Do</vt:lpstr>
      <vt:lpstr>How We Do It</vt:lpstr>
      <vt:lpstr>FY25 Spend by  Product Service Code</vt:lpstr>
      <vt:lpstr>FY25 Top Contractors</vt:lpstr>
      <vt:lpstr>PowerPoint Presentation</vt:lpstr>
      <vt:lpstr>Upcoming Services Solicitations Watch Sam.Gov for details</vt:lpstr>
      <vt:lpstr>PowerPoint Presentation</vt:lpstr>
      <vt:lpstr>Upcoming Construction Solicitations Watch SAM.gov for details</vt:lpstr>
      <vt:lpstr>PKP – Plans &amp; Programs  </vt:lpstr>
      <vt:lpstr>The 628th Contracting Squadron</vt:lpstr>
      <vt:lpstr>Joint Base Charleston POCs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Solicitations Watch FedBizOpps for details</dc:title>
  <dc:creator>EDENBOROUGH, KATHLEEN A GS-13 USAF AMC 628 CONS/LGCD</dc:creator>
  <cp:lastModifiedBy>HALE, ROBERT E CIV USAF AMC 628 CONS/PKB</cp:lastModifiedBy>
  <cp:revision>12</cp:revision>
  <cp:lastPrinted>2017-03-21T11:44:12Z</cp:lastPrinted>
  <dcterms:created xsi:type="dcterms:W3CDTF">2016-02-18T13:52:37Z</dcterms:created>
  <dcterms:modified xsi:type="dcterms:W3CDTF">2026-03-12T17:52:33Z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0x01010086B53D141E1A5941BE17637C46625E7F</vt:lpwstr>
  </property>
</Properties>
</file>