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723" r:id="rId5"/>
    <p:sldMasterId id="2147483727" r:id="rId6"/>
    <p:sldMasterId id="2147483756" r:id="rId7"/>
    <p:sldMasterId id="2147483784" r:id="rId8"/>
    <p:sldMasterId id="2147483812" r:id="rId9"/>
    <p:sldMasterId id="2147483841" r:id="rId10"/>
    <p:sldMasterId id="2147483869" r:id="rId11"/>
    <p:sldMasterId id="2147483897" r:id="rId12"/>
    <p:sldMasterId id="2147483900" r:id="rId13"/>
  </p:sldMasterIdLst>
  <p:notesMasterIdLst>
    <p:notesMasterId r:id="rId33"/>
  </p:notesMasterIdLst>
  <p:handoutMasterIdLst>
    <p:handoutMasterId r:id="rId34"/>
  </p:handoutMasterIdLst>
  <p:sldIdLst>
    <p:sldId id="319" r:id="rId14"/>
    <p:sldId id="347" r:id="rId15"/>
    <p:sldId id="2985" r:id="rId16"/>
    <p:sldId id="3016" r:id="rId17"/>
    <p:sldId id="3002" r:id="rId18"/>
    <p:sldId id="3003" r:id="rId19"/>
    <p:sldId id="3028" r:id="rId20"/>
    <p:sldId id="3011" r:id="rId21"/>
    <p:sldId id="3021" r:id="rId22"/>
    <p:sldId id="3022" r:id="rId23"/>
    <p:sldId id="3020" r:id="rId24"/>
    <p:sldId id="3025" r:id="rId25"/>
    <p:sldId id="3032" r:id="rId26"/>
    <p:sldId id="3026" r:id="rId27"/>
    <p:sldId id="3029" r:id="rId28"/>
    <p:sldId id="3030" r:id="rId29"/>
    <p:sldId id="3031" r:id="rId30"/>
    <p:sldId id="3014" r:id="rId31"/>
    <p:sldId id="1628"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ykes, Brian M CIV USARMY CESAM (US)" initials="DBMCUC(" lastIdx="12" clrIdx="0">
    <p:extLst>
      <p:ext uri="{19B8F6BF-5375-455C-9EA6-DF929625EA0E}">
        <p15:presenceInfo xmlns:p15="http://schemas.microsoft.com/office/powerpoint/2012/main" userId="S-1-5-21-1103947935-1564311762-4291692087-51191" providerId="AD"/>
      </p:ext>
    </p:extLst>
  </p:cmAuthor>
  <p:cmAuthor id="2" name="Spadaro, Linda L CIV USARMY CESAM (US)" initials="SLLCUC(" lastIdx="3" clrIdx="1">
    <p:extLst>
      <p:ext uri="{19B8F6BF-5375-455C-9EA6-DF929625EA0E}">
        <p15:presenceInfo xmlns:p15="http://schemas.microsoft.com/office/powerpoint/2012/main" userId="S-1-5-21-1103947935-1564311762-4291692087-8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F2E"/>
    <a:srgbClr val="FFFFFF"/>
    <a:srgbClr val="C8C8C8"/>
    <a:srgbClr val="FF6600"/>
    <a:srgbClr val="D9D9D9"/>
    <a:srgbClr val="FFCC66"/>
    <a:srgbClr val="6E9678"/>
    <a:srgbClr val="8B0109"/>
    <a:srgbClr val="A90314"/>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5ADD2-ED63-4691-8FAD-39B2F7B4BEF4}" v="40" dt="2026-03-17T12:56:26.462"/>
    <p1510:client id="{194C1B3C-FBDC-4A5E-30F6-1B70320CE70E}" v="26" dt="2026-03-16T17:31:57.259"/>
    <p1510:client id="{2BD86BF5-9D60-60B3-FCB9-787C094AFDDD}" v="91" dt="2026-03-16T17:40:30.206"/>
    <p1510:client id="{2E40CFB0-49C2-6CBE-88B8-DFA78CEEF137}" v="13" dt="2026-03-16T17:18:51.316"/>
    <p1510:client id="{6483F33A-A1C4-444E-A937-813793AC1150}" v="158" dt="2026-03-16T19:26:51.676"/>
    <p1510:client id="{67E53EE8-0EFB-98C3-BDFB-A6CA2E8456F4}" v="488" dt="2026-03-17T13:16:53.846"/>
    <p1510:client id="{894FDFDF-778F-EF8C-8564-55A81BF3DDFE}" v="79" dt="2026-03-16T18:15:28.637"/>
    <p1510:client id="{A7AC073F-5166-BB18-92D6-C3C4F7DDA014}" v="30" dt="2026-03-16T17:29:15.582"/>
    <p1510:client id="{C5D5AB1A-2B35-407A-AD1E-E8014376FD75}" v="73" dt="2026-03-16T17:21:04.706"/>
    <p1510:client id="{D628737E-2E8C-4124-937C-10551DE4CCF6}" v="7" dt="2026-03-16T19:27:54.530"/>
    <p1510:client id="{DB215448-9D0B-4EE9-AD3F-87BEBF0E126E}" v="591" dt="2026-03-16T18:45:26.939"/>
    <p1510:client id="{FB2707BC-762C-2120-12AC-12BBD68F75BF}" v="135" dt="2026-03-17T12:43:03.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ableStyles" Target="tableStyles.xml"/><Relationship Id="rId21" Type="http://schemas.openxmlformats.org/officeDocument/2006/relationships/slide" Target="slides/slide8.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ch, Elisha  (Eli) CIV USARMY CESAM (USA)" userId="S::elisha.couch@usace.army.mil::ebb047fa-09a7-4e98-946a-a4ce8f069943" providerId="AD" clId="Web-{194C1B3C-FBDC-4A5E-30F6-1B70320CE70E}"/>
    <pc:docChg chg="modSld">
      <pc:chgData name="Couch, Elisha  (Eli) CIV USARMY CESAM (USA)" userId="S::elisha.couch@usace.army.mil::ebb047fa-09a7-4e98-946a-a4ce8f069943" providerId="AD" clId="Web-{194C1B3C-FBDC-4A5E-30F6-1B70320CE70E}" dt="2026-03-16T17:31:33.087" v="7"/>
      <pc:docMkLst>
        <pc:docMk/>
      </pc:docMkLst>
      <pc:sldChg chg="modSp">
        <pc:chgData name="Couch, Elisha  (Eli) CIV USARMY CESAM (USA)" userId="S::elisha.couch@usace.army.mil::ebb047fa-09a7-4e98-946a-a4ce8f069943" providerId="AD" clId="Web-{194C1B3C-FBDC-4A5E-30F6-1B70320CE70E}" dt="2026-03-16T17:31:33.087" v="7"/>
        <pc:sldMkLst>
          <pc:docMk/>
          <pc:sldMk cId="3369357379" sldId="3011"/>
        </pc:sldMkLst>
        <pc:graphicFrameChg chg="mod modGraphic">
          <ac:chgData name="Couch, Elisha  (Eli) CIV USARMY CESAM (USA)" userId="S::elisha.couch@usace.army.mil::ebb047fa-09a7-4e98-946a-a4ce8f069943" providerId="AD" clId="Web-{194C1B3C-FBDC-4A5E-30F6-1B70320CE70E}" dt="2026-03-16T17:31:33.087" v="7"/>
          <ac:graphicFrameMkLst>
            <pc:docMk/>
            <pc:sldMk cId="3369357379" sldId="3011"/>
            <ac:graphicFrameMk id="3" creationId="{C937FE45-3B05-0B7B-3510-9EDCA579DDFF}"/>
          </ac:graphicFrameMkLst>
        </pc:graphicFrameChg>
      </pc:sldChg>
    </pc:docChg>
  </pc:docChgLst>
  <pc:docChgLst>
    <pc:chgData name="Brackett, Kimberly L CIV USARMY CESAM (USA)" userId="S::kimberly.l.brackett@usace.army.mil::bd11d798-bd4a-430b-a6a5-ee7582bf0b21" providerId="AD" clId="Web-{6483F33A-A1C4-444E-A937-813793AC1150}"/>
    <pc:docChg chg="modSld">
      <pc:chgData name="Brackett, Kimberly L CIV USARMY CESAM (USA)" userId="S::kimberly.l.brackett@usace.army.mil::bd11d798-bd4a-430b-a6a5-ee7582bf0b21" providerId="AD" clId="Web-{6483F33A-A1C4-444E-A937-813793AC1150}" dt="2026-03-16T19:26:48.551" v="119"/>
      <pc:docMkLst>
        <pc:docMk/>
      </pc:docMkLst>
      <pc:sldChg chg="modSp">
        <pc:chgData name="Brackett, Kimberly L CIV USARMY CESAM (USA)" userId="S::kimberly.l.brackett@usace.army.mil::bd11d798-bd4a-430b-a6a5-ee7582bf0b21" providerId="AD" clId="Web-{6483F33A-A1C4-444E-A937-813793AC1150}" dt="2026-03-16T19:26:48.551" v="119"/>
        <pc:sldMkLst>
          <pc:docMk/>
          <pc:sldMk cId="1234745999" sldId="3028"/>
        </pc:sldMkLst>
        <pc:graphicFrameChg chg="mod modGraphic">
          <ac:chgData name="Brackett, Kimberly L CIV USARMY CESAM (USA)" userId="S::kimberly.l.brackett@usace.army.mil::bd11d798-bd4a-430b-a6a5-ee7582bf0b21" providerId="AD" clId="Web-{6483F33A-A1C4-444E-A937-813793AC1150}" dt="2026-03-16T19:26:48.551" v="119"/>
          <ac:graphicFrameMkLst>
            <pc:docMk/>
            <pc:sldMk cId="1234745999" sldId="3028"/>
            <ac:graphicFrameMk id="10" creationId="{F686CEF5-91F1-C9FA-302E-4F1D1EFD99A7}"/>
          </ac:graphicFrameMkLst>
        </pc:graphicFrameChg>
      </pc:sldChg>
    </pc:docChg>
  </pc:docChgLst>
  <pc:docChgLst>
    <pc:chgData name="Couch, Elisha  (Eli) CIV USARMY CESAM (USA)" userId="S::elisha.couch@usace.army.mil::ebb047fa-09a7-4e98-946a-a4ce8f069943" providerId="AD" clId="Web-{2E40CFB0-49C2-6CBE-88B8-DFA78CEEF137}"/>
    <pc:docChg chg="modSld">
      <pc:chgData name="Couch, Elisha  (Eli) CIV USARMY CESAM (USA)" userId="S::elisha.couch@usace.army.mil::ebb047fa-09a7-4e98-946a-a4ce8f069943" providerId="AD" clId="Web-{2E40CFB0-49C2-6CBE-88B8-DFA78CEEF137}" dt="2026-03-16T17:16:01.751" v="3"/>
      <pc:docMkLst>
        <pc:docMk/>
      </pc:docMkLst>
      <pc:sldChg chg="modSp">
        <pc:chgData name="Couch, Elisha  (Eli) CIV USARMY CESAM (USA)" userId="S::elisha.couch@usace.army.mil::ebb047fa-09a7-4e98-946a-a4ce8f069943" providerId="AD" clId="Web-{2E40CFB0-49C2-6CBE-88B8-DFA78CEEF137}" dt="2026-03-16T17:16:01.751" v="3"/>
        <pc:sldMkLst>
          <pc:docMk/>
          <pc:sldMk cId="1234745999" sldId="3028"/>
        </pc:sldMkLst>
        <pc:graphicFrameChg chg="mod modGraphic">
          <ac:chgData name="Couch, Elisha  (Eli) CIV USARMY CESAM (USA)" userId="S::elisha.couch@usace.army.mil::ebb047fa-09a7-4e98-946a-a4ce8f069943" providerId="AD" clId="Web-{2E40CFB0-49C2-6CBE-88B8-DFA78CEEF137}" dt="2026-03-16T17:16:01.751" v="3"/>
          <ac:graphicFrameMkLst>
            <pc:docMk/>
            <pc:sldMk cId="1234745999" sldId="3028"/>
            <ac:graphicFrameMk id="10" creationId="{F686CEF5-91F1-C9FA-302E-4F1D1EFD99A7}"/>
          </ac:graphicFrameMkLst>
        </pc:graphicFrameChg>
      </pc:sldChg>
    </pc:docChg>
  </pc:docChgLst>
  <pc:docChgLst>
    <pc:chgData name="Scalise, Stephanie M CIV USARMY CESAM (USA)" userId="S::stephanie.m.scalise@usace.army.mil::aa2fb963-0e4f-4f1b-b8b6-1e5efae0070f" providerId="AD" clId="Web-{FB2707BC-762C-2120-12AC-12BBD68F75BF}"/>
    <pc:docChg chg="modSld">
      <pc:chgData name="Scalise, Stephanie M CIV USARMY CESAM (USA)" userId="S::stephanie.m.scalise@usace.army.mil::aa2fb963-0e4f-4f1b-b8b6-1e5efae0070f" providerId="AD" clId="Web-{FB2707BC-762C-2120-12AC-12BBD68F75BF}" dt="2026-03-17T12:40:25.674" v="71"/>
      <pc:docMkLst>
        <pc:docMk/>
      </pc:docMkLst>
      <pc:sldChg chg="modSp">
        <pc:chgData name="Scalise, Stephanie M CIV USARMY CESAM (USA)" userId="S::stephanie.m.scalise@usace.army.mil::aa2fb963-0e4f-4f1b-b8b6-1e5efae0070f" providerId="AD" clId="Web-{FB2707BC-762C-2120-12AC-12BBD68F75BF}" dt="2026-03-17T12:40:25.674" v="71"/>
        <pc:sldMkLst>
          <pc:docMk/>
          <pc:sldMk cId="3102595226" sldId="3025"/>
        </pc:sldMkLst>
        <pc:graphicFrameChg chg="mod modGraphic">
          <ac:chgData name="Scalise, Stephanie M CIV USARMY CESAM (USA)" userId="S::stephanie.m.scalise@usace.army.mil::aa2fb963-0e4f-4f1b-b8b6-1e5efae0070f" providerId="AD" clId="Web-{FB2707BC-762C-2120-12AC-12BBD68F75BF}" dt="2026-03-17T12:40:25.674" v="71"/>
          <ac:graphicFrameMkLst>
            <pc:docMk/>
            <pc:sldMk cId="3102595226" sldId="3025"/>
            <ac:graphicFrameMk id="3" creationId="{761A953E-8A8A-FFBA-55CF-8CDBE07F2692}"/>
          </ac:graphicFrameMkLst>
        </pc:graphicFrameChg>
      </pc:sldChg>
    </pc:docChg>
  </pc:docChgLst>
  <pc:docChgLst>
    <pc:chgData name="Wade, Carl M CIV USARMY CESAM (USA)" userId="S::carl.m.wade@usace.army.mil::2d09a104-9bd8-4574-b739-e55adfc7f363" providerId="AD" clId="Web-{1595ADD2-ED63-4691-8FAD-39B2F7B4BEF4}"/>
    <pc:docChg chg="modSld">
      <pc:chgData name="Wade, Carl M CIV USARMY CESAM (USA)" userId="S::carl.m.wade@usace.army.mil::2d09a104-9bd8-4574-b739-e55adfc7f363" providerId="AD" clId="Web-{1595ADD2-ED63-4691-8FAD-39B2F7B4BEF4}" dt="2026-03-17T12:50:30.160" v="3"/>
      <pc:docMkLst>
        <pc:docMk/>
      </pc:docMkLst>
      <pc:sldChg chg="modSp">
        <pc:chgData name="Wade, Carl M CIV USARMY CESAM (USA)" userId="S::carl.m.wade@usace.army.mil::2d09a104-9bd8-4574-b739-e55adfc7f363" providerId="AD" clId="Web-{1595ADD2-ED63-4691-8FAD-39B2F7B4BEF4}" dt="2026-03-17T12:50:30.160" v="3"/>
        <pc:sldMkLst>
          <pc:docMk/>
          <pc:sldMk cId="1234745999" sldId="3028"/>
        </pc:sldMkLst>
        <pc:graphicFrameChg chg="mod modGraphic">
          <ac:chgData name="Wade, Carl M CIV USARMY CESAM (USA)" userId="S::carl.m.wade@usace.army.mil::2d09a104-9bd8-4574-b739-e55adfc7f363" providerId="AD" clId="Web-{1595ADD2-ED63-4691-8FAD-39B2F7B4BEF4}" dt="2026-03-17T12:50:30.160" v="3"/>
          <ac:graphicFrameMkLst>
            <pc:docMk/>
            <pc:sldMk cId="1234745999" sldId="3028"/>
            <ac:graphicFrameMk id="10" creationId="{F686CEF5-91F1-C9FA-302E-4F1D1EFD99A7}"/>
          </ac:graphicFrameMkLst>
        </pc:graphicFrameChg>
      </pc:sldChg>
    </pc:docChg>
  </pc:docChgLst>
  <pc:docChgLst>
    <pc:chgData name="Couch, Elisha  (Eli) CIV USARMY CESAM (USA)" userId="S::elisha.couch@usace.army.mil::ebb047fa-09a7-4e98-946a-a4ce8f069943" providerId="AD" clId="Web-{2BD86BF5-9D60-60B3-FCB9-787C094AFDDD}"/>
    <pc:docChg chg="modSld">
      <pc:chgData name="Couch, Elisha  (Eli) CIV USARMY CESAM (USA)" userId="S::elisha.couch@usace.army.mil::ebb047fa-09a7-4e98-946a-a4ce8f069943" providerId="AD" clId="Web-{2BD86BF5-9D60-60B3-FCB9-787C094AFDDD}" dt="2026-03-16T17:40:27.800" v="53"/>
      <pc:docMkLst>
        <pc:docMk/>
      </pc:docMkLst>
      <pc:sldChg chg="modSp">
        <pc:chgData name="Couch, Elisha  (Eli) CIV USARMY CESAM (USA)" userId="S::elisha.couch@usace.army.mil::ebb047fa-09a7-4e98-946a-a4ce8f069943" providerId="AD" clId="Web-{2BD86BF5-9D60-60B3-FCB9-787C094AFDDD}" dt="2026-03-16T17:40:27.800" v="53"/>
        <pc:sldMkLst>
          <pc:docMk/>
          <pc:sldMk cId="1234745999" sldId="3028"/>
        </pc:sldMkLst>
        <pc:graphicFrameChg chg="mod modGraphic">
          <ac:chgData name="Couch, Elisha  (Eli) CIV USARMY CESAM (USA)" userId="S::elisha.couch@usace.army.mil::ebb047fa-09a7-4e98-946a-a4ce8f069943" providerId="AD" clId="Web-{2BD86BF5-9D60-60B3-FCB9-787C094AFDDD}" dt="2026-03-16T17:40:27.800" v="53"/>
          <ac:graphicFrameMkLst>
            <pc:docMk/>
            <pc:sldMk cId="1234745999" sldId="3028"/>
            <ac:graphicFrameMk id="10" creationId="{F686CEF5-91F1-C9FA-302E-4F1D1EFD99A7}"/>
          </ac:graphicFrameMkLst>
        </pc:graphicFrameChg>
      </pc:sldChg>
    </pc:docChg>
  </pc:docChgLst>
  <pc:docChgLst>
    <pc:chgData name="Wade, Carl M CIV USARMY CESAM (USA)" userId="S::carl.m.wade@usace.army.mil::2d09a104-9bd8-4574-b739-e55adfc7f363" providerId="AD" clId="Web-{67E53EE8-0EFB-98C3-BDFB-A6CA2E8456F4}"/>
    <pc:docChg chg="modSld">
      <pc:chgData name="Wade, Carl M CIV USARMY CESAM (USA)" userId="S::carl.m.wade@usace.army.mil::2d09a104-9bd8-4574-b739-e55adfc7f363" providerId="AD" clId="Web-{67E53EE8-0EFB-98C3-BDFB-A6CA2E8456F4}" dt="2026-03-17T13:16:52.971" v="346"/>
      <pc:docMkLst>
        <pc:docMk/>
      </pc:docMkLst>
      <pc:sldChg chg="modSp">
        <pc:chgData name="Wade, Carl M CIV USARMY CESAM (USA)" userId="S::carl.m.wade@usace.army.mil::2d09a104-9bd8-4574-b739-e55adfc7f363" providerId="AD" clId="Web-{67E53EE8-0EFB-98C3-BDFB-A6CA2E8456F4}" dt="2026-03-17T13:10:06.178" v="280"/>
        <pc:sldMkLst>
          <pc:docMk/>
          <pc:sldMk cId="3970986279" sldId="3014"/>
        </pc:sldMkLst>
        <pc:graphicFrameChg chg="mod modGraphic">
          <ac:chgData name="Wade, Carl M CIV USARMY CESAM (USA)" userId="S::carl.m.wade@usace.army.mil::2d09a104-9bd8-4574-b739-e55adfc7f363" providerId="AD" clId="Web-{67E53EE8-0EFB-98C3-BDFB-A6CA2E8456F4}" dt="2026-03-17T13:10:06.178" v="280"/>
          <ac:graphicFrameMkLst>
            <pc:docMk/>
            <pc:sldMk cId="3970986279" sldId="3014"/>
            <ac:graphicFrameMk id="3" creationId="{C60D60AF-3793-A98F-BF7F-A56FBA7F90B0}"/>
          </ac:graphicFrameMkLst>
        </pc:graphicFrameChg>
      </pc:sldChg>
      <pc:sldChg chg="modSp">
        <pc:chgData name="Wade, Carl M CIV USARMY CESAM (USA)" userId="S::carl.m.wade@usace.army.mil::2d09a104-9bd8-4574-b739-e55adfc7f363" providerId="AD" clId="Web-{67E53EE8-0EFB-98C3-BDFB-A6CA2E8456F4}" dt="2026-03-17T13:16:52.971" v="346"/>
        <pc:sldMkLst>
          <pc:docMk/>
          <pc:sldMk cId="3102595226" sldId="3025"/>
        </pc:sldMkLst>
        <pc:graphicFrameChg chg="mod modGraphic">
          <ac:chgData name="Wade, Carl M CIV USARMY CESAM (USA)" userId="S::carl.m.wade@usace.army.mil::2d09a104-9bd8-4574-b739-e55adfc7f363" providerId="AD" clId="Web-{67E53EE8-0EFB-98C3-BDFB-A6CA2E8456F4}" dt="2026-03-17T13:16:52.971" v="346"/>
          <ac:graphicFrameMkLst>
            <pc:docMk/>
            <pc:sldMk cId="3102595226" sldId="3025"/>
            <ac:graphicFrameMk id="3" creationId="{761A953E-8A8A-FFBA-55CF-8CDBE07F2692}"/>
          </ac:graphicFrameMkLst>
        </pc:graphicFrameChg>
      </pc:sldChg>
      <pc:sldChg chg="modSp">
        <pc:chgData name="Wade, Carl M CIV USARMY CESAM (USA)" userId="S::carl.m.wade@usace.army.mil::2d09a104-9bd8-4574-b739-e55adfc7f363" providerId="AD" clId="Web-{67E53EE8-0EFB-98C3-BDFB-A6CA2E8456F4}" dt="2026-03-17T13:07:13.209" v="268"/>
        <pc:sldMkLst>
          <pc:docMk/>
          <pc:sldMk cId="1234745999" sldId="3028"/>
        </pc:sldMkLst>
        <pc:graphicFrameChg chg="mod modGraphic">
          <ac:chgData name="Wade, Carl M CIV USARMY CESAM (USA)" userId="S::carl.m.wade@usace.army.mil::2d09a104-9bd8-4574-b739-e55adfc7f363" providerId="AD" clId="Web-{67E53EE8-0EFB-98C3-BDFB-A6CA2E8456F4}" dt="2026-03-17T13:07:13.209" v="268"/>
          <ac:graphicFrameMkLst>
            <pc:docMk/>
            <pc:sldMk cId="1234745999" sldId="3028"/>
            <ac:graphicFrameMk id="10" creationId="{F686CEF5-91F1-C9FA-302E-4F1D1EFD99A7}"/>
          </ac:graphicFrameMkLst>
        </pc:graphicFrameChg>
      </pc:sldChg>
    </pc:docChg>
  </pc:docChgLst>
  <pc:docChgLst>
    <pc:chgData name="Couch, Elisha  (Eli) CIV USARMY CESAM (USA)" userId="S::elisha.couch@usace.army.mil::ebb047fa-09a7-4e98-946a-a4ce8f069943" providerId="AD" clId="Web-{A7AC073F-5166-BB18-92D6-C3C4F7DDA014}"/>
    <pc:docChg chg="modSld">
      <pc:chgData name="Couch, Elisha  (Eli) CIV USARMY CESAM (USA)" userId="S::elisha.couch@usace.army.mil::ebb047fa-09a7-4e98-946a-a4ce8f069943" providerId="AD" clId="Web-{A7AC073F-5166-BB18-92D6-C3C4F7DDA014}" dt="2026-03-16T17:29:14.113" v="11"/>
      <pc:docMkLst>
        <pc:docMk/>
      </pc:docMkLst>
      <pc:sldChg chg="modSp">
        <pc:chgData name="Couch, Elisha  (Eli) CIV USARMY CESAM (USA)" userId="S::elisha.couch@usace.army.mil::ebb047fa-09a7-4e98-946a-a4ce8f069943" providerId="AD" clId="Web-{A7AC073F-5166-BB18-92D6-C3C4F7DDA014}" dt="2026-03-16T17:29:14.113" v="11"/>
        <pc:sldMkLst>
          <pc:docMk/>
          <pc:sldMk cId="3970986279" sldId="3014"/>
        </pc:sldMkLst>
        <pc:graphicFrameChg chg="mod modGraphic">
          <ac:chgData name="Couch, Elisha  (Eli) CIV USARMY CESAM (USA)" userId="S::elisha.couch@usace.army.mil::ebb047fa-09a7-4e98-946a-a4ce8f069943" providerId="AD" clId="Web-{A7AC073F-5166-BB18-92D6-C3C4F7DDA014}" dt="2026-03-16T17:29:14.113" v="11"/>
          <ac:graphicFrameMkLst>
            <pc:docMk/>
            <pc:sldMk cId="3970986279" sldId="3014"/>
            <ac:graphicFrameMk id="3" creationId="{C60D60AF-3793-A98F-BF7F-A56FBA7F90B0}"/>
          </ac:graphicFrameMkLst>
        </pc:graphicFrameChg>
      </pc:sldChg>
    </pc:docChg>
  </pc:docChgLst>
  <pc:docChgLst>
    <pc:chgData name="McAllister, Robert S CIV USARMY CESAM (USA)" userId="S::robert.s.mcallister@usace.army.mil::1fc34af1-0772-40ef-85c3-6cf9755332c7" providerId="AD" clId="Web-{DB215448-9D0B-4EE9-AD3F-87BEBF0E126E}"/>
    <pc:docChg chg="modSld">
      <pc:chgData name="McAllister, Robert S CIV USARMY CESAM (USA)" userId="S::robert.s.mcallister@usace.army.mil::1fc34af1-0772-40ef-85c3-6cf9755332c7" providerId="AD" clId="Web-{DB215448-9D0B-4EE9-AD3F-87BEBF0E126E}" dt="2026-03-16T18:45:20.736" v="535"/>
      <pc:docMkLst>
        <pc:docMk/>
      </pc:docMkLst>
      <pc:sldChg chg="modSp">
        <pc:chgData name="McAllister, Robert S CIV USARMY CESAM (USA)" userId="S::robert.s.mcallister@usace.army.mil::1fc34af1-0772-40ef-85c3-6cf9755332c7" providerId="AD" clId="Web-{DB215448-9D0B-4EE9-AD3F-87BEBF0E126E}" dt="2026-03-16T18:45:20.736" v="535"/>
        <pc:sldMkLst>
          <pc:docMk/>
          <pc:sldMk cId="2137041999" sldId="3020"/>
        </pc:sldMkLst>
        <pc:graphicFrameChg chg="mod modGraphic">
          <ac:chgData name="McAllister, Robert S CIV USARMY CESAM (USA)" userId="S::robert.s.mcallister@usace.army.mil::1fc34af1-0772-40ef-85c3-6cf9755332c7" providerId="AD" clId="Web-{DB215448-9D0B-4EE9-AD3F-87BEBF0E126E}" dt="2026-03-16T18:45:20.736" v="535"/>
          <ac:graphicFrameMkLst>
            <pc:docMk/>
            <pc:sldMk cId="2137041999" sldId="3020"/>
            <ac:graphicFrameMk id="4" creationId="{C830732C-847B-F2EA-8D95-49C5EE7F36A3}"/>
          </ac:graphicFrameMkLst>
        </pc:graphicFrameChg>
      </pc:sldChg>
    </pc:docChg>
  </pc:docChgLst>
  <pc:docChgLst>
    <pc:chgData name="Saffle, Jillian E CIV USARMY CESAM (USA)" userId="S::jillian.e.saffle@usace.army.mil::7185f8aa-3027-431b-8332-a86d2e4d717c" providerId="AD" clId="Web-{C5D5AB1A-2B35-407A-AD1E-E8014376FD75}"/>
    <pc:docChg chg="modSld">
      <pc:chgData name="Saffle, Jillian E CIV USARMY CESAM (USA)" userId="S::jillian.e.saffle@usace.army.mil::7185f8aa-3027-431b-8332-a86d2e4d717c" providerId="AD" clId="Web-{C5D5AB1A-2B35-407A-AD1E-E8014376FD75}" dt="2026-03-16T17:20:52.034" v="19"/>
      <pc:docMkLst>
        <pc:docMk/>
      </pc:docMkLst>
      <pc:sldChg chg="modSp">
        <pc:chgData name="Saffle, Jillian E CIV USARMY CESAM (USA)" userId="S::jillian.e.saffle@usace.army.mil::7185f8aa-3027-431b-8332-a86d2e4d717c" providerId="AD" clId="Web-{C5D5AB1A-2B35-407A-AD1E-E8014376FD75}" dt="2026-03-16T17:20:42.471" v="13"/>
        <pc:sldMkLst>
          <pc:docMk/>
          <pc:sldMk cId="3369357379" sldId="3011"/>
        </pc:sldMkLst>
        <pc:graphicFrameChg chg="mod modGraphic">
          <ac:chgData name="Saffle, Jillian E CIV USARMY CESAM (USA)" userId="S::jillian.e.saffle@usace.army.mil::7185f8aa-3027-431b-8332-a86d2e4d717c" providerId="AD" clId="Web-{C5D5AB1A-2B35-407A-AD1E-E8014376FD75}" dt="2026-03-16T17:20:42.471" v="13"/>
          <ac:graphicFrameMkLst>
            <pc:docMk/>
            <pc:sldMk cId="3369357379" sldId="3011"/>
            <ac:graphicFrameMk id="9" creationId="{0F7E9073-3286-4B69-13E3-D5E215C1C490}"/>
          </ac:graphicFrameMkLst>
        </pc:graphicFrameChg>
      </pc:sldChg>
      <pc:sldChg chg="modSp">
        <pc:chgData name="Saffle, Jillian E CIV USARMY CESAM (USA)" userId="S::jillian.e.saffle@usace.army.mil::7185f8aa-3027-431b-8332-a86d2e4d717c" providerId="AD" clId="Web-{C5D5AB1A-2B35-407A-AD1E-E8014376FD75}" dt="2026-03-16T17:20:52.034" v="19"/>
        <pc:sldMkLst>
          <pc:docMk/>
          <pc:sldMk cId="4169205622" sldId="3021"/>
        </pc:sldMkLst>
        <pc:graphicFrameChg chg="mod modGraphic">
          <ac:chgData name="Saffle, Jillian E CIV USARMY CESAM (USA)" userId="S::jillian.e.saffle@usace.army.mil::7185f8aa-3027-431b-8332-a86d2e4d717c" providerId="AD" clId="Web-{C5D5AB1A-2B35-407A-AD1E-E8014376FD75}" dt="2026-03-16T17:20:52.034" v="19"/>
          <ac:graphicFrameMkLst>
            <pc:docMk/>
            <pc:sldMk cId="4169205622" sldId="3021"/>
            <ac:graphicFrameMk id="3" creationId="{6D0948BF-68B1-4F6C-0EB5-DF3F82F41B19}"/>
          </ac:graphicFrameMkLst>
        </pc:graphicFrameChg>
      </pc:sldChg>
    </pc:docChg>
  </pc:docChgLst>
  <pc:docChgLst>
    <pc:chgData name="Brackett, Kimberly L CIV USARMY CESAM (USA)" userId="S::kimberly.l.brackett@usace.army.mil::bd11d798-bd4a-430b-a6a5-ee7582bf0b21" providerId="AD" clId="Web-{D628737E-2E8C-4124-937C-10551DE4CCF6}"/>
    <pc:docChg chg="modSld">
      <pc:chgData name="Brackett, Kimberly L CIV USARMY CESAM (USA)" userId="S::kimberly.l.brackett@usace.army.mil::bd11d798-bd4a-430b-a6a5-ee7582bf0b21" providerId="AD" clId="Web-{D628737E-2E8C-4124-937C-10551DE4CCF6}" dt="2026-03-16T19:27:50.936" v="4"/>
      <pc:docMkLst>
        <pc:docMk/>
      </pc:docMkLst>
      <pc:sldChg chg="modSp">
        <pc:chgData name="Brackett, Kimberly L CIV USARMY CESAM (USA)" userId="S::kimberly.l.brackett@usace.army.mil::bd11d798-bd4a-430b-a6a5-ee7582bf0b21" providerId="AD" clId="Web-{D628737E-2E8C-4124-937C-10551DE4CCF6}" dt="2026-03-16T19:27:50.936" v="4"/>
        <pc:sldMkLst>
          <pc:docMk/>
          <pc:sldMk cId="1234745999" sldId="3028"/>
        </pc:sldMkLst>
        <pc:graphicFrameChg chg="mod modGraphic">
          <ac:chgData name="Brackett, Kimberly L CIV USARMY CESAM (USA)" userId="S::kimberly.l.brackett@usace.army.mil::bd11d798-bd4a-430b-a6a5-ee7582bf0b21" providerId="AD" clId="Web-{D628737E-2E8C-4124-937C-10551DE4CCF6}" dt="2026-03-16T19:27:50.936" v="4"/>
          <ac:graphicFrameMkLst>
            <pc:docMk/>
            <pc:sldMk cId="1234745999" sldId="3028"/>
            <ac:graphicFrameMk id="10" creationId="{F686CEF5-91F1-C9FA-302E-4F1D1EFD99A7}"/>
          </ac:graphicFrameMkLst>
        </pc:graphicFrameChg>
      </pc:sldChg>
    </pc:docChg>
  </pc:docChgLst>
  <pc:docChgLst>
    <pc:chgData name="Scalise, Stephanie M CIV USARMY CESAM (USA)" userId="S::stephanie.m.scalise@usace.army.mil::aa2fb963-0e4f-4f1b-b8b6-1e5efae0070f" providerId="AD" clId="Web-{894FDFDF-778F-EF8C-8564-55A81BF3DDFE}"/>
    <pc:docChg chg="modSld">
      <pc:chgData name="Scalise, Stephanie M CIV USARMY CESAM (USA)" userId="S::stephanie.m.scalise@usace.army.mil::aa2fb963-0e4f-4f1b-b8b6-1e5efae0070f" providerId="AD" clId="Web-{894FDFDF-778F-EF8C-8564-55A81BF3DDFE}" dt="2026-03-16T18:15:02.214" v="17"/>
      <pc:docMkLst>
        <pc:docMk/>
      </pc:docMkLst>
      <pc:sldChg chg="modSp">
        <pc:chgData name="Scalise, Stephanie M CIV USARMY CESAM (USA)" userId="S::stephanie.m.scalise@usace.army.mil::aa2fb963-0e4f-4f1b-b8b6-1e5efae0070f" providerId="AD" clId="Web-{894FDFDF-778F-EF8C-8564-55A81BF3DDFE}" dt="2026-03-16T18:15:02.214" v="17"/>
        <pc:sldMkLst>
          <pc:docMk/>
          <pc:sldMk cId="3102595226" sldId="3025"/>
        </pc:sldMkLst>
        <pc:graphicFrameChg chg="mod modGraphic">
          <ac:chgData name="Scalise, Stephanie M CIV USARMY CESAM (USA)" userId="S::stephanie.m.scalise@usace.army.mil::aa2fb963-0e4f-4f1b-b8b6-1e5efae0070f" providerId="AD" clId="Web-{894FDFDF-778F-EF8C-8564-55A81BF3DDFE}" dt="2026-03-16T18:15:02.214" v="17"/>
          <ac:graphicFrameMkLst>
            <pc:docMk/>
            <pc:sldMk cId="3102595226" sldId="3025"/>
            <ac:graphicFrameMk id="3" creationId="{761A953E-8A8A-FFBA-55CF-8CDBE07F2692}"/>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52CF3383-DF08-4C90-8557-22EF3027DD43}" type="datetimeFigureOut">
              <a:rPr lang="en-US" smtClean="0"/>
              <a:t>3/17/2026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D7D16557-6E8E-4D95-8DF3-2DE1590C714A}" type="datetimeFigureOut">
              <a:rPr lang="en-US" smtClean="0"/>
              <a:t>3/17/2026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5"/>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2</a:t>
            </a:fld>
            <a:endParaRPr lang="en-US"/>
          </a:p>
        </p:txBody>
      </p:sp>
    </p:spTree>
    <p:extLst>
      <p:ext uri="{BB962C8B-B14F-4D97-AF65-F5344CB8AC3E}">
        <p14:creationId xmlns:p14="http://schemas.microsoft.com/office/powerpoint/2010/main" val="3687106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7F8C4-3248-4C12-15F2-C5FE5099B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0E3C9-FA8E-F2AA-F80C-9AAB64208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A3BDD-D88F-13F9-3A6B-2BD51E8D87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6864C-3F2C-51E7-3D0C-F097048CC4BC}"/>
              </a:ext>
            </a:extLst>
          </p:cNvPr>
          <p:cNvSpPr>
            <a:spLocks noGrp="1"/>
          </p:cNvSpPr>
          <p:nvPr>
            <p:ph type="sldNum" sz="quarter" idx="10"/>
          </p:nvPr>
        </p:nvSpPr>
        <p:spPr/>
        <p:txBody>
          <a:bodyPr/>
          <a:lstStyle/>
          <a:p>
            <a:fld id="{BC3A86D8-1D95-4DFF-A26B-8F86AC3AC58E}" type="slidenum">
              <a:rPr lang="en-US" smtClean="0"/>
              <a:t>15</a:t>
            </a:fld>
            <a:endParaRPr lang="en-US"/>
          </a:p>
        </p:txBody>
      </p:sp>
    </p:spTree>
    <p:extLst>
      <p:ext uri="{BB962C8B-B14F-4D97-AF65-F5344CB8AC3E}">
        <p14:creationId xmlns:p14="http://schemas.microsoft.com/office/powerpoint/2010/main" val="103462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0A2B3-12B3-11B9-4F91-196E2FC28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E4841-1D25-2E8F-6C8C-0E0E72F9D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D6FA9-85BE-BB03-DD33-89D32554A8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1396A-7454-7567-5207-3F91D3EFCA47}"/>
              </a:ext>
            </a:extLst>
          </p:cNvPr>
          <p:cNvSpPr>
            <a:spLocks noGrp="1"/>
          </p:cNvSpPr>
          <p:nvPr>
            <p:ph type="sldNum" sz="quarter" idx="10"/>
          </p:nvPr>
        </p:nvSpPr>
        <p:spPr/>
        <p:txBody>
          <a:bodyPr/>
          <a:lstStyle/>
          <a:p>
            <a:fld id="{BC3A86D8-1D95-4DFF-A26B-8F86AC3AC58E}" type="slidenum">
              <a:rPr lang="en-US" smtClean="0"/>
              <a:t>16</a:t>
            </a:fld>
            <a:endParaRPr lang="en-US"/>
          </a:p>
        </p:txBody>
      </p:sp>
    </p:spTree>
    <p:extLst>
      <p:ext uri="{BB962C8B-B14F-4D97-AF65-F5344CB8AC3E}">
        <p14:creationId xmlns:p14="http://schemas.microsoft.com/office/powerpoint/2010/main" val="348122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725E0-6D2B-5B10-75D8-265B12C14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D3096-AF9A-E7CC-7F5C-BF7FF9B3F2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2425C-8E3A-2A55-98D5-DE86BC6552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ABE699-E923-3C47-6ED0-B0D4E048DCD8}"/>
              </a:ext>
            </a:extLst>
          </p:cNvPr>
          <p:cNvSpPr>
            <a:spLocks noGrp="1"/>
          </p:cNvSpPr>
          <p:nvPr>
            <p:ph type="sldNum" sz="quarter" idx="10"/>
          </p:nvPr>
        </p:nvSpPr>
        <p:spPr/>
        <p:txBody>
          <a:bodyPr/>
          <a:lstStyle/>
          <a:p>
            <a:fld id="{BC3A86D8-1D95-4DFF-A26B-8F86AC3AC58E}" type="slidenum">
              <a:rPr lang="en-US" smtClean="0"/>
              <a:t>17</a:t>
            </a:fld>
            <a:endParaRPr lang="en-US"/>
          </a:p>
        </p:txBody>
      </p:sp>
    </p:spTree>
    <p:extLst>
      <p:ext uri="{BB962C8B-B14F-4D97-AF65-F5344CB8AC3E}">
        <p14:creationId xmlns:p14="http://schemas.microsoft.com/office/powerpoint/2010/main" val="425118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335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close I have a few points I’d like to summarize.</a:t>
            </a:r>
          </a:p>
          <a:p>
            <a:endParaRPr lang="en-US"/>
          </a:p>
          <a:p>
            <a:pPr marL="171450" indent="-171450">
              <a:buFontTx/>
              <a:buChar char="-"/>
            </a:pPr>
            <a:r>
              <a:rPr lang="en-US"/>
              <a:t>Still some opportunities on the table for FY23 for our SB Partners – always looking to meet our goals.</a:t>
            </a:r>
          </a:p>
          <a:p>
            <a:pPr marL="171450" indent="-171450">
              <a:buFontTx/>
              <a:buChar char="-"/>
            </a:pPr>
            <a:endParaRPr lang="en-US"/>
          </a:p>
          <a:p>
            <a:pPr marL="171450" indent="-171450">
              <a:buFontTx/>
              <a:buChar char="-"/>
            </a:pPr>
            <a:r>
              <a:rPr lang="en-US"/>
              <a:t>Our program is expected to be about $1.5 Billion per year for the foreseeable future.  </a:t>
            </a:r>
          </a:p>
          <a:p>
            <a:pPr marL="171450" indent="-171450">
              <a:buFontTx/>
              <a:buChar char="-"/>
            </a:pPr>
            <a:endParaRPr lang="en-US"/>
          </a:p>
          <a:p>
            <a:pPr marL="171450" indent="-171450">
              <a:buFontTx/>
              <a:buChar char="-"/>
            </a:pPr>
            <a:r>
              <a:rPr lang="en-US"/>
              <a:t>MILCON growth at MacDill (SOCOM, new tanker aircraft facilities), Cape/Patrick (range of the future), Columbus AFB (new T7 trainer), Redstone (MSIC, Von Braun renovation), Anniston (Army Industrial Base), and Eglin will always have a large workload.  </a:t>
            </a:r>
          </a:p>
          <a:p>
            <a:pPr marL="171450" indent="-171450">
              <a:buFontTx/>
              <a:buChar char="-"/>
            </a:pPr>
            <a:endParaRPr lang="en-US"/>
          </a:p>
          <a:p>
            <a:pPr marL="171450" indent="-171450">
              <a:buFontTx/>
              <a:buChar char="-"/>
            </a:pPr>
            <a:r>
              <a:rPr lang="en-US"/>
              <a:t>Our IIS workload with DHA is growing as we pick-up more hospital O&amp;M across CONUS.  Environmental growing due to PFAS</a:t>
            </a:r>
          </a:p>
          <a:p>
            <a:pPr marL="171450" indent="-171450">
              <a:buFontTx/>
              <a:buChar char="-"/>
            </a:pPr>
            <a:endParaRPr lang="en-US"/>
          </a:p>
          <a:p>
            <a:pPr marL="171450" indent="-171450">
              <a:buFontTx/>
              <a:buChar char="-"/>
            </a:pPr>
            <a:r>
              <a:rPr lang="en-US"/>
              <a:t>Interagency also continues to grow with significant work for NASA at Redstone, DHS at former Ft. McClellan, Agricultural Research at Auburn.</a:t>
            </a:r>
          </a:p>
          <a:p>
            <a:pPr marL="171450" indent="-171450">
              <a:buFontTx/>
              <a:buChar char="-"/>
            </a:pPr>
            <a:endParaRPr lang="en-US"/>
          </a:p>
          <a:p>
            <a:pPr marL="171450" indent="-171450">
              <a:buFontTx/>
              <a:buChar char="-"/>
            </a:pPr>
            <a:r>
              <a:rPr lang="en-US"/>
              <a:t>We are also early into a potential $100M+ FMS case to design/build facilities for the Peruvian Navy in Lima, as highlighted yesterday by BG Hibner. </a:t>
            </a:r>
          </a:p>
          <a:p>
            <a:pPr marL="171450" indent="-171450">
              <a:buFontTx/>
              <a:buChar char="-"/>
            </a:pPr>
            <a:endParaRPr lang="en-US"/>
          </a:p>
          <a:p>
            <a:pPr marL="171450" indent="-171450">
              <a:buFontTx/>
              <a:buChar char="-"/>
            </a:pPr>
            <a:r>
              <a:rPr lang="en-US"/>
              <a:t>Civil Works will be $400M+/year due to BIL, growth of environmental infrastructure (water and wastewater systems) in AL/MS/GA, and strong funding support for our traditional programs.  </a:t>
            </a:r>
          </a:p>
          <a:p>
            <a:pPr marL="171450" indent="-171450">
              <a:buFontTx/>
              <a:buChar char="-"/>
            </a:pPr>
            <a:endParaRPr lang="en-US"/>
          </a:p>
          <a:p>
            <a:pPr marL="171450" indent="-171450">
              <a:buFontTx/>
              <a:buChar char="-"/>
            </a:pPr>
            <a:endParaRPr lang="en-US"/>
          </a:p>
          <a:p>
            <a:pPr marL="171450" indent="-171450">
              <a:buFontTx/>
              <a:buChar char="-"/>
            </a:pPr>
            <a:r>
              <a:rPr lang="en-US"/>
              <a:t>Lastly, please mark your calendars for our Mobile Post Industry Day 25-26 October in downtown at the Battle House Hotel.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19</a:t>
            </a:fld>
            <a:endParaRPr lang="en-US"/>
          </a:p>
        </p:txBody>
      </p:sp>
    </p:spTree>
    <p:extLst>
      <p:ext uri="{BB962C8B-B14F-4D97-AF65-F5344CB8AC3E}">
        <p14:creationId xmlns:p14="http://schemas.microsoft.com/office/powerpoint/2010/main" val="58986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4</a:t>
            </a:fld>
            <a:endParaRPr lang="en-US"/>
          </a:p>
        </p:txBody>
      </p:sp>
    </p:spTree>
    <p:extLst>
      <p:ext uri="{BB962C8B-B14F-4D97-AF65-F5344CB8AC3E}">
        <p14:creationId xmlns:p14="http://schemas.microsoft.com/office/powerpoint/2010/main" val="2724108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baseline="0"/>
          </a:p>
        </p:txBody>
      </p:sp>
      <p:sp>
        <p:nvSpPr>
          <p:cNvPr id="4" name="Slide Number Placeholder 3"/>
          <p:cNvSpPr>
            <a:spLocks noGrp="1"/>
          </p:cNvSpPr>
          <p:nvPr>
            <p:ph type="sldNum" sz="quarter" idx="10"/>
          </p:nvPr>
        </p:nvSpPr>
        <p:spPr/>
        <p:txBody>
          <a:bodyPr/>
          <a:lstStyle/>
          <a:p>
            <a:fld id="{06A0A3C6-4E22-46FB-836F-CA2C48EC4DC1}" type="slidenum">
              <a:rPr lang="en-US" smtClean="0"/>
              <a:pPr/>
              <a:t>7</a:t>
            </a:fld>
            <a:endParaRPr lang="en-US"/>
          </a:p>
        </p:txBody>
      </p:sp>
    </p:spTree>
    <p:extLst>
      <p:ext uri="{BB962C8B-B14F-4D97-AF65-F5344CB8AC3E}">
        <p14:creationId xmlns:p14="http://schemas.microsoft.com/office/powerpoint/2010/main" val="411572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8</a:t>
            </a:fld>
            <a:endParaRPr lang="en-US"/>
          </a:p>
        </p:txBody>
      </p:sp>
    </p:spTree>
    <p:extLst>
      <p:ext uri="{BB962C8B-B14F-4D97-AF65-F5344CB8AC3E}">
        <p14:creationId xmlns:p14="http://schemas.microsoft.com/office/powerpoint/2010/main" val="1362073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9</a:t>
            </a:fld>
            <a:endParaRPr lang="en-US"/>
          </a:p>
        </p:txBody>
      </p:sp>
    </p:spTree>
    <p:extLst>
      <p:ext uri="{BB962C8B-B14F-4D97-AF65-F5344CB8AC3E}">
        <p14:creationId xmlns:p14="http://schemas.microsoft.com/office/powerpoint/2010/main" val="697472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10</a:t>
            </a:fld>
            <a:endParaRPr lang="en-US"/>
          </a:p>
        </p:txBody>
      </p:sp>
    </p:spTree>
    <p:extLst>
      <p:ext uri="{BB962C8B-B14F-4D97-AF65-F5344CB8AC3E}">
        <p14:creationId xmlns:p14="http://schemas.microsoft.com/office/powerpoint/2010/main" val="248207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baseline="0"/>
          </a:p>
        </p:txBody>
      </p:sp>
      <p:sp>
        <p:nvSpPr>
          <p:cNvPr id="4" name="Slide Number Placeholder 3"/>
          <p:cNvSpPr>
            <a:spLocks noGrp="1"/>
          </p:cNvSpPr>
          <p:nvPr>
            <p:ph type="sldNum" sz="quarter" idx="10"/>
          </p:nvPr>
        </p:nvSpPr>
        <p:spPr/>
        <p:txBody>
          <a:bodyPr/>
          <a:lstStyle/>
          <a:p>
            <a:fld id="{06A0A3C6-4E22-46FB-836F-CA2C48EC4DC1}" type="slidenum">
              <a:rPr lang="en-US" smtClean="0"/>
              <a:pPr/>
              <a:t>11</a:t>
            </a:fld>
            <a:endParaRPr lang="en-US"/>
          </a:p>
        </p:txBody>
      </p:sp>
    </p:spTree>
    <p:extLst>
      <p:ext uri="{BB962C8B-B14F-4D97-AF65-F5344CB8AC3E}">
        <p14:creationId xmlns:p14="http://schemas.microsoft.com/office/powerpoint/2010/main" val="666213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12</a:t>
            </a:fld>
            <a:endParaRPr lang="en-US"/>
          </a:p>
        </p:txBody>
      </p:sp>
    </p:spTree>
    <p:extLst>
      <p:ext uri="{BB962C8B-B14F-4D97-AF65-F5344CB8AC3E}">
        <p14:creationId xmlns:p14="http://schemas.microsoft.com/office/powerpoint/2010/main" val="138729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14</a:t>
            </a:fld>
            <a:endParaRPr lang="en-US"/>
          </a:p>
        </p:txBody>
      </p:sp>
    </p:spTree>
    <p:extLst>
      <p:ext uri="{BB962C8B-B14F-4D97-AF65-F5344CB8AC3E}">
        <p14:creationId xmlns:p14="http://schemas.microsoft.com/office/powerpoint/2010/main" val="1566182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26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5514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36026826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4" name="Picture 3" descr="A picture containing text&#10;&#10;Description automatically generated">
            <a:extLst>
              <a:ext uri="{FF2B5EF4-FFF2-40B4-BE49-F238E27FC236}">
                <a16:creationId xmlns:a16="http://schemas.microsoft.com/office/drawing/2014/main" id="{E50A0CC3-0883-A5EF-98C4-FBFF86B812D3}"/>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175114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descr="A picture containing text&#10;&#10;Description automatically generated">
            <a:extLst>
              <a:ext uri="{FF2B5EF4-FFF2-40B4-BE49-F238E27FC236}">
                <a16:creationId xmlns:a16="http://schemas.microsoft.com/office/drawing/2014/main" id="{1104329D-841F-322F-B4FD-50C3753B4295}"/>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41464987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7" name="Picture 6" descr="A picture containing text&#10;&#10;Description automatically generated">
            <a:extLst>
              <a:ext uri="{FF2B5EF4-FFF2-40B4-BE49-F238E27FC236}">
                <a16:creationId xmlns:a16="http://schemas.microsoft.com/office/drawing/2014/main" id="{BC588FE8-0901-4037-1E8D-D0F5B2B54160}"/>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6949857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A5BABB77-B12F-CBB8-747F-18ED075A64DE}"/>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832885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descr="A picture containing text&#10;&#10;Description automatically generated">
            <a:extLst>
              <a:ext uri="{FF2B5EF4-FFF2-40B4-BE49-F238E27FC236}">
                <a16:creationId xmlns:a16="http://schemas.microsoft.com/office/drawing/2014/main" id="{DD2DD55B-BFD5-4CD1-262D-A97B8E2CBDF1}"/>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5156419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6" name="Picture 5" descr="A picture containing text&#10;&#10;Description automatically generated">
            <a:extLst>
              <a:ext uri="{FF2B5EF4-FFF2-40B4-BE49-F238E27FC236}">
                <a16:creationId xmlns:a16="http://schemas.microsoft.com/office/drawing/2014/main" id="{D5313449-BD74-1284-FB9A-6F672926DD04}"/>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5050100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587A808D-60A0-8D4E-3813-06475C2FCB05}"/>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40034855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D0237BC8-B60F-FCD2-5F43-0C404EADE0E0}"/>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6863255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284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759814"/>
      </p:ext>
    </p:extLst>
  </p:cSld>
  <p:clrMapOvr>
    <a:masterClrMapping/>
  </p:clrMapOvr>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89669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8531046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3691220340"/>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1238961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84157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8240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7857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4187768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694419745"/>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47640074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9273111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68181236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52820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495113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21275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125142382"/>
      </p:ext>
    </p:extLst>
  </p:cSld>
  <p:clrMapOvr>
    <a:masterClrMapping/>
  </p:clrMapOvr>
  <p:hf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3310067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31086103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2164602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8" name="Picture 7" descr="A picture containing text&#10;&#10;Description automatically generated">
            <a:extLst>
              <a:ext uri="{FF2B5EF4-FFF2-40B4-BE49-F238E27FC236}">
                <a16:creationId xmlns:a16="http://schemas.microsoft.com/office/drawing/2014/main" id="{0A528D2D-4A4D-F97A-D677-AC453EC5439D}"/>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7666026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8" name="Picture 7" descr="A picture containing text&#10;&#10;Description automatically generated">
            <a:extLst>
              <a:ext uri="{FF2B5EF4-FFF2-40B4-BE49-F238E27FC236}">
                <a16:creationId xmlns:a16="http://schemas.microsoft.com/office/drawing/2014/main" id="{3A457AD4-2095-3867-221D-70BE6368CA90}"/>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4286336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a:t>Click to edit Master title style</a:t>
            </a:r>
          </a:p>
        </p:txBody>
      </p:sp>
    </p:spTree>
    <p:extLst>
      <p:ext uri="{BB962C8B-B14F-4D97-AF65-F5344CB8AC3E}">
        <p14:creationId xmlns:p14="http://schemas.microsoft.com/office/powerpoint/2010/main" val="2256649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9" name="Picture 8" descr="A picture containing text&#10;&#10;Description automatically generated">
            <a:extLst>
              <a:ext uri="{FF2B5EF4-FFF2-40B4-BE49-F238E27FC236}">
                <a16:creationId xmlns:a16="http://schemas.microsoft.com/office/drawing/2014/main" id="{BEFDFFDD-B6A4-7C36-236F-C8DBE76015C5}"/>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5077546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10;&#10;Description automatically generated">
            <a:extLst>
              <a:ext uri="{FF2B5EF4-FFF2-40B4-BE49-F238E27FC236}">
                <a16:creationId xmlns:a16="http://schemas.microsoft.com/office/drawing/2014/main" id="{66CEE0C2-A2EC-37F8-0FA2-8F6DEE6E6BCE}"/>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265886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10;&#10;Description automatically generated">
            <a:extLst>
              <a:ext uri="{FF2B5EF4-FFF2-40B4-BE49-F238E27FC236}">
                <a16:creationId xmlns:a16="http://schemas.microsoft.com/office/drawing/2014/main" id="{23F52549-A7A2-E579-5C4F-ADDE0FF25702}"/>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7764179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10;&#10;Description automatically generated">
            <a:extLst>
              <a:ext uri="{FF2B5EF4-FFF2-40B4-BE49-F238E27FC236}">
                <a16:creationId xmlns:a16="http://schemas.microsoft.com/office/drawing/2014/main" id="{38909C0C-2362-ABC6-14C8-F645259347F4}"/>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6485020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7782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188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002546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02816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371229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101293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9725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2016796547"/>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41900091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13584674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184679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1832363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52485879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418400415"/>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18399622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41587729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9289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92775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600958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04226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4008495391"/>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1905842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11168563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3829058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4" name="Picture 3" descr="A picture containing text&#10;&#10;Description automatically generated">
            <a:extLst>
              <a:ext uri="{FF2B5EF4-FFF2-40B4-BE49-F238E27FC236}">
                <a16:creationId xmlns:a16="http://schemas.microsoft.com/office/drawing/2014/main" id="{B41DD984-307D-6B65-2EC3-F89F5D49C295}"/>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7241975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descr="A picture containing text&#10;&#10;Description automatically generated">
            <a:extLst>
              <a:ext uri="{FF2B5EF4-FFF2-40B4-BE49-F238E27FC236}">
                <a16:creationId xmlns:a16="http://schemas.microsoft.com/office/drawing/2014/main" id="{0FF3DB10-B452-8842-9F2D-874A9A01C931}"/>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0574914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7" name="Picture 6" descr="A picture containing text&#10;&#10;Description automatically generated">
            <a:extLst>
              <a:ext uri="{FF2B5EF4-FFF2-40B4-BE49-F238E27FC236}">
                <a16:creationId xmlns:a16="http://schemas.microsoft.com/office/drawing/2014/main" id="{AE0F3131-90A2-FA14-46C5-A3E0AE1D26B0}"/>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5554098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4B9358F3-C91B-BAA8-A416-1790F475F524}"/>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304150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4469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descr="A picture containing text&#10;&#10;Description automatically generated">
            <a:extLst>
              <a:ext uri="{FF2B5EF4-FFF2-40B4-BE49-F238E27FC236}">
                <a16:creationId xmlns:a16="http://schemas.microsoft.com/office/drawing/2014/main" id="{15E5515B-7B2D-64A4-F895-5FD24D26EFD9}"/>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4147701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descr="A picture containing text&#10;&#10;Description automatically generated">
            <a:extLst>
              <a:ext uri="{FF2B5EF4-FFF2-40B4-BE49-F238E27FC236}">
                <a16:creationId xmlns:a16="http://schemas.microsoft.com/office/drawing/2014/main" id="{C31B2169-6EB9-0A49-F5E2-D1F27F255023}"/>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237245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F4E34A3B-9CCF-08F7-6C86-A697F8C5C6ED}"/>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42853353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A4F571CD-A66A-DAB7-F02C-FE01298A1425}"/>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6002725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93192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4899222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9505322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4269332535"/>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1129318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4009252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1757340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5486142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8668676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7711644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60320188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5887079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7053479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078278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764714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6727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41442770"/>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Tree>
    <p:extLst>
      <p:ext uri="{BB962C8B-B14F-4D97-AF65-F5344CB8AC3E}">
        <p14:creationId xmlns:p14="http://schemas.microsoft.com/office/powerpoint/2010/main" val="2206101087"/>
      </p:ext>
    </p:extLst>
  </p:cSld>
  <p:clrMapOvr>
    <a:masterClrMapping/>
  </p:clrMapOvr>
  <p:hf hdr="0" dt="0"/>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909047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1628089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4251781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485770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descr="A picture containing text&#10;&#10;Description automatically generated">
            <a:extLst>
              <a:ext uri="{FF2B5EF4-FFF2-40B4-BE49-F238E27FC236}">
                <a16:creationId xmlns:a16="http://schemas.microsoft.com/office/drawing/2014/main" id="{E6C9BA8D-46F9-F05A-42C6-7CBE7CDA20C6}"/>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9056989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7" name="Picture 6" descr="A picture containing text&#10;&#10;Description automatically generated">
            <a:extLst>
              <a:ext uri="{FF2B5EF4-FFF2-40B4-BE49-F238E27FC236}">
                <a16:creationId xmlns:a16="http://schemas.microsoft.com/office/drawing/2014/main" id="{327AC6EC-2F2B-A3E4-430A-803829E55097}"/>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6967966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C8D93FF2-5777-4C38-8099-77E0E8AF0CED}"/>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5166318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descr="A picture containing text&#10;&#10;Description automatically generated">
            <a:extLst>
              <a:ext uri="{FF2B5EF4-FFF2-40B4-BE49-F238E27FC236}">
                <a16:creationId xmlns:a16="http://schemas.microsoft.com/office/drawing/2014/main" id="{1C9058F6-5220-6556-559F-C21E1D90B502}"/>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8865673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descr="A picture containing text&#10;&#10;Description automatically generated">
            <a:extLst>
              <a:ext uri="{FF2B5EF4-FFF2-40B4-BE49-F238E27FC236}">
                <a16:creationId xmlns:a16="http://schemas.microsoft.com/office/drawing/2014/main" id="{6D73CDD9-EDBA-C0D2-35EF-FE0BA5A32206}"/>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9780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818652AA-FE2A-0539-B355-5FE7E3A248B0}"/>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65655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6D974C97-2663-9CEF-62F3-79D2C7EF4D6D}"/>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8177463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r>
              <a:rPr lang="en-US"/>
              <a:t>Click icon to add chart</a:t>
            </a:r>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53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16510916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r>
              <a:rPr lang="en-US"/>
              <a:t>CAO: 08/02/2023</a:t>
            </a:r>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024C787F-6621-A98E-EAE4-AE7E1A3EF2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514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r>
              <a:rPr lang="en-US"/>
              <a:t>CAO: 08/02/2023</a:t>
            </a:r>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11882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r>
              <a:rPr lang="en-US"/>
              <a:t>CAO: 08/02/2023</a:t>
            </a:r>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6154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9162107" y="6653150"/>
            <a:ext cx="2761673" cy="137160"/>
          </a:xfrm>
          <a:prstGeom prst="rect">
            <a:avLst/>
          </a:prstGeom>
        </p:spPr>
        <p:txBody>
          <a:bodyPr/>
          <a:lstStyle/>
          <a:p>
            <a:r>
              <a:rPr lang="en-US"/>
              <a:t>CAO: 08/02/2023</a:t>
            </a:r>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5326787"/>
      </p:ext>
    </p:extLst>
  </p:cSld>
  <p:clrMapOvr>
    <a:masterClrMapping/>
  </p:clrMapOvr>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lvl1pPr>
              <a:defRPr/>
            </a:lvl1pPr>
          </a:lstStyle>
          <a:p>
            <a:r>
              <a:rPr lang="en-US"/>
              <a:t>CAO: 08/02/2023</a:t>
            </a:r>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96491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r>
              <a:rPr lang="en-US"/>
              <a:t>CAO: 08/02/2023</a:t>
            </a:r>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075863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r>
              <a:rPr lang="en-US"/>
              <a:t>CAO: 08/02/2023</a:t>
            </a:r>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024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9651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r>
              <a:rPr lang="en-US"/>
              <a:t>CAO: 08/02/2023</a:t>
            </a:r>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75245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r>
              <a:rPr lang="en-US"/>
              <a:t>CAO: 08/02/2023</a:t>
            </a:r>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737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r>
              <a:rPr lang="en-US"/>
              <a:t>CAO: 08/02/2023</a:t>
            </a:r>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783983"/>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r>
              <a:rPr lang="en-US"/>
              <a:t>CAO: 08/02/2023</a:t>
            </a:r>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667807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r>
              <a:rPr lang="en-US"/>
              <a:t>CAO: 08/02/2023</a:t>
            </a:r>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477476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r>
              <a:rPr lang="en-US"/>
              <a:t>CAO: 08/02/2023</a:t>
            </a:r>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27592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r>
              <a:rPr lang="en-US"/>
              <a:t>CAO: 08/02/2023</a:t>
            </a:r>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089470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r>
              <a:rPr lang="en-US"/>
              <a:t>CAO: 08/02/2023</a:t>
            </a:r>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4643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r>
              <a:rPr lang="en-US"/>
              <a:t>CAO: 08/02/2023</a:t>
            </a:r>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4013382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r>
              <a:rPr lang="en-US"/>
              <a:t>CAO: 08/02/2023</a:t>
            </a:r>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65604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Tree>
    <p:extLst>
      <p:ext uri="{BB962C8B-B14F-4D97-AF65-F5344CB8AC3E}">
        <p14:creationId xmlns:p14="http://schemas.microsoft.com/office/powerpoint/2010/main" val="3040473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r>
              <a:rPr lang="en-US"/>
              <a:t>CAO: 08/02/2023</a:t>
            </a:r>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29065380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r>
              <a:rPr lang="en-US"/>
              <a:t>CAO: 08/02/2023</a:t>
            </a:r>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5720372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r>
              <a:rPr lang="en-US"/>
              <a:t>CAO: 08/02/2023</a:t>
            </a:r>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4" name="Picture 3" descr="A picture containing text&#10;&#10;Description automatically generated">
            <a:extLst>
              <a:ext uri="{FF2B5EF4-FFF2-40B4-BE49-F238E27FC236}">
                <a16:creationId xmlns:a16="http://schemas.microsoft.com/office/drawing/2014/main" id="{E50A0CC3-0883-A5EF-98C4-FBFF86B812D3}"/>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5980574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r>
              <a:rPr lang="en-US"/>
              <a:t>CAO: 08/02/2023</a:t>
            </a:r>
          </a:p>
        </p:txBody>
      </p:sp>
      <p:pic>
        <p:nvPicPr>
          <p:cNvPr id="2" name="Picture 1" descr="A picture containing text&#10;&#10;Description automatically generated">
            <a:extLst>
              <a:ext uri="{FF2B5EF4-FFF2-40B4-BE49-F238E27FC236}">
                <a16:creationId xmlns:a16="http://schemas.microsoft.com/office/drawing/2014/main" id="{1104329D-841F-322F-B4FD-50C3753B4295}"/>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1585954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r>
              <a:rPr lang="en-US"/>
              <a:t>CAO: 08/02/2023</a:t>
            </a:r>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7" name="Picture 6" descr="A picture containing text&#10;&#10;Description automatically generated">
            <a:extLst>
              <a:ext uri="{FF2B5EF4-FFF2-40B4-BE49-F238E27FC236}">
                <a16:creationId xmlns:a16="http://schemas.microsoft.com/office/drawing/2014/main" id="{BC588FE8-0901-4037-1E8D-D0F5B2B54160}"/>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8244925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A5BABB77-B12F-CBB8-747F-18ED075A64DE}"/>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8995068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descr="A picture containing text&#10;&#10;Description automatically generated">
            <a:extLst>
              <a:ext uri="{FF2B5EF4-FFF2-40B4-BE49-F238E27FC236}">
                <a16:creationId xmlns:a16="http://schemas.microsoft.com/office/drawing/2014/main" id="{DD2DD55B-BFD5-4CD1-262D-A97B8E2CBDF1}"/>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620259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6" name="Picture 5" descr="A picture containing text&#10;&#10;Description automatically generated">
            <a:extLst>
              <a:ext uri="{FF2B5EF4-FFF2-40B4-BE49-F238E27FC236}">
                <a16:creationId xmlns:a16="http://schemas.microsoft.com/office/drawing/2014/main" id="{D5313449-BD74-1284-FB9A-6F672926DD04}"/>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1312661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587A808D-60A0-8D4E-3813-06475C2FCB05}"/>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8847659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D0237BC8-B60F-FCD2-5F43-0C404EADE0E0}"/>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02725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824933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4">
            <a:extLst>
              <a:ext uri="{FF2B5EF4-FFF2-40B4-BE49-F238E27FC236}">
                <a16:creationId xmlns:a16="http://schemas.microsoft.com/office/drawing/2014/main" id="{4FB39F72-144E-BA73-3BA5-7F859452E47C}"/>
              </a:ext>
            </a:extLst>
          </p:cNvPr>
          <p:cNvSpPr>
            <a:spLocks noGrp="1"/>
          </p:cNvSpPr>
          <p:nvPr>
            <p:ph type="dt" sz="half" idx="17"/>
          </p:nvPr>
        </p:nvSpPr>
        <p:spPr>
          <a:xfrm>
            <a:off x="8842515" y="6653150"/>
            <a:ext cx="3081713" cy="137160"/>
          </a:xfrm>
        </p:spPr>
        <p:txBody>
          <a:bodyPr/>
          <a:lstStyle/>
          <a:p>
            <a:r>
              <a:rPr lang="en-US"/>
              <a:t>CAO: 08/02/2023</a:t>
            </a:r>
          </a:p>
        </p:txBody>
      </p:sp>
    </p:spTree>
    <p:extLst>
      <p:ext uri="{BB962C8B-B14F-4D97-AF65-F5344CB8AC3E}">
        <p14:creationId xmlns:p14="http://schemas.microsoft.com/office/powerpoint/2010/main" val="16421272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998964" y="6466249"/>
            <a:ext cx="6194073" cy="506012"/>
          </a:xfrm>
          <a:prstGeom prst="rect">
            <a:avLst/>
          </a:prstGeom>
        </p:spPr>
      </p:pic>
      <p:sp>
        <p:nvSpPr>
          <p:cNvPr id="3" name="Date Placeholder 4">
            <a:extLst>
              <a:ext uri="{FF2B5EF4-FFF2-40B4-BE49-F238E27FC236}">
                <a16:creationId xmlns:a16="http://schemas.microsoft.com/office/drawing/2014/main" id="{F4877AAA-E3A5-27D1-B2F0-C65038B5CA12}"/>
              </a:ext>
            </a:extLst>
          </p:cNvPr>
          <p:cNvSpPr>
            <a:spLocks noGrp="1"/>
          </p:cNvSpPr>
          <p:nvPr>
            <p:ph type="dt" sz="half" idx="17"/>
          </p:nvPr>
        </p:nvSpPr>
        <p:spPr>
          <a:xfrm>
            <a:off x="8842515" y="6653150"/>
            <a:ext cx="3081713" cy="137160"/>
          </a:xfrm>
        </p:spPr>
        <p:txBody>
          <a:bodyPr/>
          <a:lstStyle/>
          <a:p>
            <a:r>
              <a:rPr lang="en-US"/>
              <a:t>CAO: 08/02/2023</a:t>
            </a:r>
          </a:p>
        </p:txBody>
      </p:sp>
    </p:spTree>
    <p:extLst>
      <p:ext uri="{BB962C8B-B14F-4D97-AF65-F5344CB8AC3E}">
        <p14:creationId xmlns:p14="http://schemas.microsoft.com/office/powerpoint/2010/main" val="467687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48058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a:t>“</a:t>
            </a:r>
            <a:r>
              <a:rPr lang="en-US" sz="675" i="1">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rgbClr val="000000"/>
                </a:solidFill>
              </a:rPr>
              <a:t>”</a:t>
            </a:r>
            <a:endParaRPr lang="en-US" sz="675" i="1">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54859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043608"/>
            <a:ext cx="5829300" cy="3001617"/>
          </a:xfrm>
          <a:prstGeom prst="rect">
            <a:avLst/>
          </a:prstGeom>
          <a:noFill/>
          <a:ln w="50800" cmpd="dbl">
            <a:solidFill>
              <a:schemeClr val="tx1"/>
            </a:solidFill>
          </a:ln>
        </p:spPr>
        <p:txBody>
          <a:bodyPr wrap="square" rtlCol="0" anchor="b" anchorCtr="0">
            <a:noAutofit/>
          </a:bodyPr>
          <a:lstStyle/>
          <a:p>
            <a:r>
              <a:rPr lang="en-US"/>
              <a:t>Use</a:t>
            </a:r>
            <a:r>
              <a:rPr lang="en-US" baseline="0"/>
              <a:t> for Standard Content Slide Colors</a:t>
            </a:r>
            <a:endParaRPr lang="en-US"/>
          </a:p>
        </p:txBody>
      </p:sp>
      <p:sp>
        <p:nvSpPr>
          <p:cNvPr id="2" name="TextBox 1"/>
          <p:cNvSpPr txBox="1"/>
          <p:nvPr userDrawn="1"/>
        </p:nvSpPr>
        <p:spPr>
          <a:xfrm>
            <a:off x="6096000" y="1043608"/>
            <a:ext cx="5829300" cy="3001617"/>
          </a:xfrm>
          <a:prstGeom prst="rect">
            <a:avLst/>
          </a:prstGeom>
          <a:noFill/>
          <a:ln w="50800" cmpd="dbl">
            <a:solidFill>
              <a:schemeClr val="tx1"/>
            </a:solidFill>
          </a:ln>
        </p:spPr>
        <p:txBody>
          <a:bodyPr wrap="square" rtlCol="0" anchor="b" anchorCtr="0">
            <a:noAutofit/>
          </a:bodyPr>
          <a:lstStyle/>
          <a:p>
            <a:r>
              <a:rPr lang="en-US"/>
              <a:t>Use</a:t>
            </a:r>
            <a:r>
              <a:rPr lang="en-US" baseline="0"/>
              <a:t> for Chart Colors</a:t>
            </a:r>
            <a:endParaRPr lang="en-US"/>
          </a:p>
        </p:txBody>
      </p:sp>
      <p:grpSp>
        <p:nvGrpSpPr>
          <p:cNvPr id="21" name="Group 20"/>
          <p:cNvGrpSpPr/>
          <p:nvPr userDrawn="1"/>
        </p:nvGrpSpPr>
        <p:grpSpPr>
          <a:xfrm>
            <a:off x="372234" y="1391830"/>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217</a:t>
              </a:r>
            </a:p>
            <a:p>
              <a:pPr algn="ctr">
                <a:defRPr/>
              </a:pPr>
              <a:r>
                <a:rPr lang="en-US" sz="1000" b="1">
                  <a:solidFill>
                    <a:schemeClr val="tx1"/>
                  </a:solidFill>
                </a:rPr>
                <a:t>217</a:t>
              </a:r>
            </a:p>
            <a:p>
              <a:pPr algn="ctr">
                <a:defRPr/>
              </a:pPr>
              <a:r>
                <a:rPr lang="en-US" sz="1000" b="1">
                  <a:solidFill>
                    <a:schemeClr val="tx1"/>
                  </a:solidFill>
                </a:rPr>
                <a:t>217</a:t>
              </a:r>
            </a:p>
            <a:p>
              <a:pPr algn="ctr">
                <a:defRPr/>
              </a:pPr>
              <a:endParaRPr lang="en-US" sz="1000" b="1">
                <a:solidFill>
                  <a:schemeClr val="tx1"/>
                </a:solidFill>
              </a:endParaRPr>
            </a:p>
            <a:p>
              <a:pPr algn="ctr">
                <a:defRPr/>
              </a:pPr>
              <a:r>
                <a:rPr lang="en-US" sz="1000" b="1">
                  <a:solidFill>
                    <a:schemeClr val="tx1"/>
                  </a:solidFill>
                </a:rPr>
                <a:t>#d8d9d8</a:t>
              </a: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200</a:t>
              </a:r>
            </a:p>
            <a:p>
              <a:pPr algn="ctr">
                <a:defRPr/>
              </a:pPr>
              <a:r>
                <a:rPr lang="en-US" sz="1000" b="1">
                  <a:solidFill>
                    <a:schemeClr val="tx1"/>
                  </a:solidFill>
                </a:rPr>
                <a:t>200</a:t>
              </a:r>
            </a:p>
            <a:p>
              <a:pPr algn="ctr">
                <a:defRPr/>
              </a:pPr>
              <a:r>
                <a:rPr lang="en-US" sz="1000" b="1">
                  <a:solidFill>
                    <a:schemeClr val="tx1"/>
                  </a:solidFill>
                </a:rPr>
                <a:t>200</a:t>
              </a:r>
            </a:p>
            <a:p>
              <a:pPr algn="ctr">
                <a:defRPr/>
              </a:pPr>
              <a:endParaRPr lang="en-US" sz="1000" b="1">
                <a:solidFill>
                  <a:schemeClr val="tx1"/>
                </a:solidFill>
              </a:endParaRPr>
            </a:p>
            <a:p>
              <a:pPr algn="ctr">
                <a:defRPr/>
              </a:pPr>
              <a:r>
                <a:rPr lang="en-US" sz="1000" b="1">
                  <a:solidFill>
                    <a:schemeClr val="tx1"/>
                  </a:solidFill>
                </a:rPr>
                <a:t>#c9c9c9</a:t>
              </a: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255</a:t>
              </a:r>
            </a:p>
            <a:p>
              <a:pPr algn="ctr">
                <a:defRPr/>
              </a:pPr>
              <a:r>
                <a:rPr lang="en-US" sz="1000" b="1">
                  <a:solidFill>
                    <a:schemeClr val="tx1"/>
                  </a:solidFill>
                </a:rPr>
                <a:t>255</a:t>
              </a:r>
            </a:p>
            <a:p>
              <a:pPr algn="ctr">
                <a:defRPr/>
              </a:pPr>
              <a:r>
                <a:rPr lang="en-US" sz="1000" b="1">
                  <a:solidFill>
                    <a:schemeClr val="tx1"/>
                  </a:solidFill>
                </a:rPr>
                <a:t>255</a:t>
              </a:r>
            </a:p>
            <a:p>
              <a:pPr algn="ctr">
                <a:defRPr/>
              </a:pPr>
              <a:endParaRPr lang="en-US" sz="1000" b="1">
                <a:solidFill>
                  <a:schemeClr val="tx1"/>
                </a:solidFill>
              </a:endParaRPr>
            </a:p>
            <a:p>
              <a:pPr algn="ctr">
                <a:defRPr/>
              </a:pPr>
              <a:r>
                <a:rPr lang="en-US" sz="1000" b="1">
                  <a:solidFill>
                    <a:schemeClr val="tx1"/>
                  </a:solidFill>
                </a:rPr>
                <a:t>#83847a</a:t>
              </a: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2</a:t>
              </a:r>
            </a:p>
            <a:p>
              <a:pPr algn="ctr">
                <a:defRPr/>
              </a:pPr>
              <a:r>
                <a:rPr lang="en-US" sz="1000" b="1">
                  <a:solidFill>
                    <a:schemeClr val="bg1"/>
                  </a:solidFill>
                </a:rPr>
                <a:t>0</a:t>
              </a:r>
            </a:p>
            <a:p>
              <a:pPr algn="ctr">
                <a:defRPr/>
              </a:pPr>
              <a:r>
                <a:rPr lang="en-US" sz="1000" b="1">
                  <a:solidFill>
                    <a:schemeClr val="bg1"/>
                  </a:solidFill>
                </a:rPr>
                <a:t>0</a:t>
              </a:r>
            </a:p>
            <a:p>
              <a:pPr algn="ctr">
                <a:defRPr/>
              </a:pPr>
              <a:endParaRPr lang="en-US" sz="1000" b="1">
                <a:solidFill>
                  <a:schemeClr val="bg1"/>
                </a:solidFill>
              </a:endParaRPr>
            </a:p>
            <a:p>
              <a:pPr algn="ctr">
                <a:defRPr/>
              </a:pPr>
              <a:r>
                <a:rPr lang="en-US" sz="1000" b="1">
                  <a:solidFill>
                    <a:schemeClr val="bg1"/>
                  </a:solidFill>
                </a:rPr>
                <a:t>#020000</a:t>
              </a: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163</a:t>
              </a:r>
            </a:p>
            <a:p>
              <a:pPr algn="ctr">
                <a:defRPr/>
              </a:pPr>
              <a:r>
                <a:rPr lang="en-US" sz="1000" b="1">
                  <a:solidFill>
                    <a:schemeClr val="tx1"/>
                  </a:solidFill>
                </a:rPr>
                <a:t>163</a:t>
              </a:r>
            </a:p>
            <a:p>
              <a:pPr algn="ctr">
                <a:defRPr/>
              </a:pPr>
              <a:r>
                <a:rPr lang="en-US" sz="1000" b="1">
                  <a:solidFill>
                    <a:schemeClr val="tx1"/>
                  </a:solidFill>
                </a:rPr>
                <a:t>163</a:t>
              </a:r>
            </a:p>
            <a:p>
              <a:pPr algn="ctr">
                <a:defRPr/>
              </a:pPr>
              <a:endParaRPr lang="en-US" sz="1000" b="1">
                <a:solidFill>
                  <a:schemeClr val="tx1"/>
                </a:solidFill>
              </a:endParaRPr>
            </a:p>
            <a:p>
              <a:pPr algn="ctr">
                <a:defRPr/>
              </a:pPr>
              <a:r>
                <a:rPr lang="en-US" sz="1000" b="1">
                  <a:solidFill>
                    <a:schemeClr val="tx1"/>
                  </a:solidFill>
                </a:rPr>
                <a:t>#a3a3a2</a:t>
              </a: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131</a:t>
              </a:r>
            </a:p>
            <a:p>
              <a:pPr algn="ctr">
                <a:defRPr/>
              </a:pPr>
              <a:r>
                <a:rPr lang="en-US" sz="1000" b="1">
                  <a:solidFill>
                    <a:schemeClr val="tx1"/>
                  </a:solidFill>
                </a:rPr>
                <a:t>132</a:t>
              </a:r>
            </a:p>
            <a:p>
              <a:pPr algn="ctr">
                <a:defRPr/>
              </a:pPr>
              <a:r>
                <a:rPr lang="en-US" sz="1000" b="1">
                  <a:solidFill>
                    <a:schemeClr val="tx1"/>
                  </a:solidFill>
                </a:rPr>
                <a:t>122</a:t>
              </a:r>
            </a:p>
            <a:p>
              <a:pPr algn="ctr">
                <a:defRPr/>
              </a:pPr>
              <a:endParaRPr lang="en-US" sz="1000" b="1">
                <a:solidFill>
                  <a:schemeClr val="tx1"/>
                </a:solidFill>
              </a:endParaRPr>
            </a:p>
            <a:p>
              <a:pPr algn="ctr">
                <a:defRPr/>
              </a:pPr>
              <a:r>
                <a:rPr lang="en-US" sz="1000" b="1">
                  <a:solidFill>
                    <a:schemeClr val="tx1"/>
                  </a:solidFill>
                </a:rPr>
                <a:t>#83847a</a:t>
              </a: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223</a:t>
              </a:r>
            </a:p>
            <a:p>
              <a:pPr algn="ctr">
                <a:defRPr/>
              </a:pPr>
              <a:r>
                <a:rPr lang="en-US" sz="1000" b="1">
                  <a:solidFill>
                    <a:schemeClr val="bg1"/>
                  </a:solidFill>
                </a:rPr>
                <a:t>31</a:t>
              </a:r>
            </a:p>
            <a:p>
              <a:pPr algn="ctr">
                <a:defRPr/>
              </a:pPr>
              <a:r>
                <a:rPr lang="en-US" sz="1000" b="1">
                  <a:solidFill>
                    <a:schemeClr val="bg1"/>
                  </a:solidFill>
                </a:rPr>
                <a:t>46</a:t>
              </a:r>
            </a:p>
            <a:p>
              <a:pPr algn="ctr">
                <a:defRPr/>
              </a:pPr>
              <a:endParaRPr lang="en-US" sz="1000" b="1">
                <a:solidFill>
                  <a:schemeClr val="bg1"/>
                </a:solidFill>
              </a:endParaRPr>
            </a:p>
            <a:p>
              <a:pPr algn="ctr">
                <a:defRPr/>
              </a:pPr>
              <a:r>
                <a:rPr lang="en-US" sz="1000" b="1">
                  <a:solidFill>
                    <a:schemeClr val="bg1"/>
                  </a:solidFill>
                </a:rPr>
                <a:t>#ef4236</a:t>
              </a: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110</a:t>
              </a:r>
            </a:p>
            <a:p>
              <a:pPr algn="ctr">
                <a:defRPr/>
              </a:pPr>
              <a:r>
                <a:rPr lang="en-US" sz="1000" b="1">
                  <a:solidFill>
                    <a:schemeClr val="tx1"/>
                  </a:solidFill>
                </a:rPr>
                <a:t>135</a:t>
              </a:r>
            </a:p>
            <a:p>
              <a:pPr algn="ctr">
                <a:defRPr/>
              </a:pPr>
              <a:r>
                <a:rPr lang="en-US" sz="1000" b="1">
                  <a:solidFill>
                    <a:schemeClr val="tx1"/>
                  </a:solidFill>
                </a:rPr>
                <a:t>120</a:t>
              </a:r>
            </a:p>
            <a:p>
              <a:pPr algn="ctr">
                <a:defRPr/>
              </a:pPr>
              <a:endParaRPr lang="en-US" sz="1000" b="1">
                <a:solidFill>
                  <a:schemeClr val="tx1"/>
                </a:solidFill>
              </a:endParaRPr>
            </a:p>
            <a:p>
              <a:pPr algn="ctr">
                <a:defRPr/>
              </a:pPr>
              <a:r>
                <a:rPr lang="en-US" sz="1000" b="1">
                  <a:solidFill>
                    <a:schemeClr val="tx1"/>
                  </a:solidFill>
                </a:rPr>
                <a:t>#6f8779</a:t>
              </a: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112</a:t>
              </a:r>
            </a:p>
            <a:p>
              <a:pPr algn="ctr">
                <a:defRPr/>
              </a:pPr>
              <a:r>
                <a:rPr lang="en-US" sz="1000" b="1">
                  <a:solidFill>
                    <a:schemeClr val="bg1"/>
                  </a:solidFill>
                </a:rPr>
                <a:t>92</a:t>
              </a:r>
            </a:p>
            <a:p>
              <a:pPr algn="ctr">
                <a:defRPr/>
              </a:pPr>
              <a:r>
                <a:rPr lang="en-US" sz="1000" b="1">
                  <a:solidFill>
                    <a:schemeClr val="bg1"/>
                  </a:solidFill>
                </a:rPr>
                <a:t>56</a:t>
              </a:r>
            </a:p>
            <a:p>
              <a:pPr algn="ctr">
                <a:defRPr/>
              </a:pPr>
              <a:endParaRPr lang="en-US" sz="1000" b="1">
                <a:solidFill>
                  <a:schemeClr val="bg1"/>
                </a:solidFill>
              </a:endParaRPr>
            </a:p>
            <a:p>
              <a:pPr algn="ctr">
                <a:defRPr/>
              </a:pPr>
              <a:r>
                <a:rPr lang="en-US" sz="1000" b="1">
                  <a:solidFill>
                    <a:schemeClr val="bg1"/>
                  </a:solidFill>
                </a:rPr>
                <a:t>#705d39</a:t>
              </a: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62</a:t>
              </a:r>
            </a:p>
            <a:p>
              <a:pPr algn="ctr">
                <a:defRPr/>
              </a:pPr>
              <a:r>
                <a:rPr lang="en-US" sz="1000" b="1">
                  <a:solidFill>
                    <a:schemeClr val="bg1"/>
                  </a:solidFill>
                </a:rPr>
                <a:t>102</a:t>
              </a:r>
            </a:p>
            <a:p>
              <a:pPr algn="ctr">
                <a:defRPr/>
              </a:pPr>
              <a:r>
                <a:rPr lang="en-US" sz="1000" b="1">
                  <a:solidFill>
                    <a:schemeClr val="bg1"/>
                  </a:solidFill>
                </a:rPr>
                <a:t>130</a:t>
              </a:r>
            </a:p>
            <a:p>
              <a:pPr algn="ctr">
                <a:defRPr/>
              </a:pPr>
              <a:endParaRPr lang="en-US" sz="1000" b="1">
                <a:solidFill>
                  <a:schemeClr val="bg1"/>
                </a:solidFill>
              </a:endParaRPr>
            </a:p>
            <a:p>
              <a:pPr algn="ctr">
                <a:defRPr/>
              </a:pPr>
              <a:r>
                <a:rPr lang="en-US" sz="1000" b="1">
                  <a:solidFill>
                    <a:schemeClr val="bg1"/>
                  </a:solidFill>
                </a:rPr>
                <a:t>#406782</a:t>
              </a: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102</a:t>
              </a:r>
            </a:p>
            <a:p>
              <a:pPr algn="ctr">
                <a:defRPr/>
              </a:pPr>
              <a:r>
                <a:rPr lang="en-US" sz="1000" b="1">
                  <a:solidFill>
                    <a:schemeClr val="bg1"/>
                  </a:solidFill>
                </a:rPr>
                <a:t>56</a:t>
              </a:r>
            </a:p>
            <a:p>
              <a:pPr algn="ctr">
                <a:defRPr/>
              </a:pPr>
              <a:r>
                <a:rPr lang="en-US" sz="1000" b="1">
                  <a:solidFill>
                    <a:schemeClr val="bg1"/>
                  </a:solidFill>
                </a:rPr>
                <a:t>48</a:t>
              </a:r>
            </a:p>
            <a:p>
              <a:pPr algn="ctr">
                <a:defRPr/>
              </a:pPr>
              <a:endParaRPr lang="en-US" sz="1000" b="1">
                <a:solidFill>
                  <a:schemeClr val="bg1"/>
                </a:solidFill>
              </a:endParaRPr>
            </a:p>
            <a:p>
              <a:pPr algn="ctr">
                <a:defRPr/>
              </a:pPr>
              <a:r>
                <a:rPr lang="en-US" sz="1000" b="1">
                  <a:solidFill>
                    <a:schemeClr val="bg1"/>
                  </a:solidFill>
                </a:rPr>
                <a:t>#673931</a:t>
              </a: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130</a:t>
              </a:r>
            </a:p>
            <a:p>
              <a:pPr algn="ctr">
                <a:defRPr/>
              </a:pPr>
              <a:r>
                <a:rPr lang="en-US" sz="1000" b="1">
                  <a:solidFill>
                    <a:schemeClr val="bg1"/>
                  </a:solidFill>
                </a:rPr>
                <a:t>120</a:t>
              </a:r>
            </a:p>
            <a:p>
              <a:pPr algn="ctr">
                <a:defRPr/>
              </a:pPr>
              <a:r>
                <a:rPr lang="en-US" sz="1000" b="1">
                  <a:solidFill>
                    <a:schemeClr val="bg1"/>
                  </a:solidFill>
                </a:rPr>
                <a:t>111</a:t>
              </a:r>
            </a:p>
            <a:p>
              <a:pPr algn="ctr">
                <a:defRPr/>
              </a:pPr>
              <a:endParaRPr lang="en-US" sz="1000" b="1">
                <a:solidFill>
                  <a:schemeClr val="bg1"/>
                </a:solidFill>
              </a:endParaRPr>
            </a:p>
            <a:p>
              <a:pPr algn="ctr">
                <a:defRPr/>
              </a:pPr>
              <a:r>
                <a:rPr lang="en-US" sz="1000" b="1">
                  <a:solidFill>
                    <a:schemeClr val="bg1"/>
                  </a:solidFill>
                </a:rPr>
                <a:t>#837970</a:t>
              </a: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237</a:t>
              </a:r>
            </a:p>
            <a:p>
              <a:pPr algn="ctr">
                <a:defRPr/>
              </a:pPr>
              <a:r>
                <a:rPr lang="en-US" sz="1000" b="1">
                  <a:solidFill>
                    <a:schemeClr val="tx1"/>
                  </a:solidFill>
                </a:rPr>
                <a:t>237</a:t>
              </a:r>
            </a:p>
            <a:p>
              <a:pPr algn="ctr">
                <a:defRPr/>
              </a:pPr>
              <a:r>
                <a:rPr lang="en-US" sz="1000" b="1">
                  <a:solidFill>
                    <a:schemeClr val="tx1"/>
                  </a:solidFill>
                </a:rPr>
                <a:t>237</a:t>
              </a:r>
            </a:p>
            <a:p>
              <a:pPr algn="ctr">
                <a:defRPr/>
              </a:pPr>
              <a:endParaRPr lang="en-US" sz="1000" b="1">
                <a:solidFill>
                  <a:schemeClr val="tx1"/>
                </a:solidFill>
              </a:endParaRPr>
            </a:p>
            <a:p>
              <a:pPr algn="ctr">
                <a:defRPr/>
              </a:pPr>
              <a:r>
                <a:rPr lang="en-US" sz="1000" b="1">
                  <a:solidFill>
                    <a:schemeClr val="tx1"/>
                  </a:solidFill>
                </a:rPr>
                <a:t>#ededed</a:t>
              </a: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80</a:t>
              </a:r>
            </a:p>
            <a:p>
              <a:pPr algn="ctr">
                <a:defRPr/>
              </a:pPr>
              <a:r>
                <a:rPr lang="en-US" sz="1000" b="1">
                  <a:solidFill>
                    <a:schemeClr val="bg1"/>
                  </a:solidFill>
                </a:rPr>
                <a:t>119</a:t>
              </a:r>
            </a:p>
            <a:p>
              <a:pPr algn="ctr">
                <a:defRPr/>
              </a:pPr>
              <a:r>
                <a:rPr lang="en-US" sz="1000" b="1">
                  <a:solidFill>
                    <a:schemeClr val="bg1"/>
                  </a:solidFill>
                </a:rPr>
                <a:t>27</a:t>
              </a:r>
            </a:p>
            <a:p>
              <a:pPr algn="ctr">
                <a:defRPr/>
              </a:pPr>
              <a:endParaRPr lang="en-US" sz="1000" b="1">
                <a:solidFill>
                  <a:schemeClr val="bg1"/>
                </a:solidFill>
              </a:endParaRPr>
            </a:p>
            <a:p>
              <a:pPr algn="ctr">
                <a:defRPr/>
              </a:pPr>
              <a:r>
                <a:rPr lang="en-US" sz="1000" b="1">
                  <a:solidFill>
                    <a:schemeClr val="bg1"/>
                  </a:solidFill>
                </a:rPr>
                <a:t>#517837</a:t>
              </a: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252</a:t>
              </a:r>
            </a:p>
            <a:p>
              <a:pPr algn="ctr">
                <a:defRPr/>
              </a:pPr>
              <a:r>
                <a:rPr lang="en-US" sz="1000" b="1">
                  <a:solidFill>
                    <a:schemeClr val="tx1"/>
                  </a:solidFill>
                </a:rPr>
                <a:t>174</a:t>
              </a:r>
            </a:p>
            <a:p>
              <a:pPr algn="ctr">
                <a:defRPr/>
              </a:pPr>
              <a:r>
                <a:rPr lang="en-US" sz="1000" b="1">
                  <a:solidFill>
                    <a:schemeClr val="tx1"/>
                  </a:solidFill>
                </a:rPr>
                <a:t>59</a:t>
              </a:r>
            </a:p>
            <a:p>
              <a:pPr algn="ctr">
                <a:defRPr/>
              </a:pPr>
              <a:endParaRPr lang="en-US" sz="1000" b="1">
                <a:solidFill>
                  <a:schemeClr val="tx1"/>
                </a:solidFill>
              </a:endParaRPr>
            </a:p>
            <a:p>
              <a:pPr algn="ctr">
                <a:defRPr/>
              </a:pPr>
              <a:r>
                <a:rPr lang="en-US" sz="1000" b="1">
                  <a:solidFill>
                    <a:schemeClr val="tx1"/>
                  </a:solidFill>
                </a:rPr>
                <a:t>#fbae3d</a:t>
              </a: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83</a:t>
              </a:r>
            </a:p>
            <a:p>
              <a:pPr algn="ctr">
                <a:defRPr/>
              </a:pPr>
              <a:r>
                <a:rPr lang="en-US" sz="1000" b="1">
                  <a:solidFill>
                    <a:schemeClr val="bg1"/>
                  </a:solidFill>
                </a:rPr>
                <a:t>36</a:t>
              </a:r>
            </a:p>
            <a:p>
              <a:pPr algn="ctr">
                <a:defRPr/>
              </a:pPr>
              <a:r>
                <a:rPr lang="en-US" sz="1000" b="1">
                  <a:solidFill>
                    <a:schemeClr val="bg1"/>
                  </a:solidFill>
                </a:rPr>
                <a:t>118</a:t>
              </a:r>
            </a:p>
            <a:p>
              <a:pPr algn="ctr">
                <a:defRPr/>
              </a:pPr>
              <a:endParaRPr lang="en-US" sz="1000" b="1">
                <a:solidFill>
                  <a:schemeClr val="bg1"/>
                </a:solidFill>
              </a:endParaRPr>
            </a:p>
            <a:p>
              <a:pPr algn="ctr">
                <a:defRPr/>
              </a:pPr>
              <a:r>
                <a:rPr lang="en-US" sz="1000" b="1">
                  <a:solidFill>
                    <a:schemeClr val="bg1"/>
                  </a:solidFill>
                </a:rPr>
                <a:t>#542a76</a:t>
              </a:r>
            </a:p>
          </p:txBody>
        </p:sp>
      </p:grpSp>
    </p:spTree>
    <p:extLst>
      <p:ext uri="{BB962C8B-B14F-4D97-AF65-F5344CB8AC3E}">
        <p14:creationId xmlns:p14="http://schemas.microsoft.com/office/powerpoint/2010/main" val="3981107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5635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30512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883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7179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2563538626"/>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6633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8439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207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791700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cxnSp>
        <p:nvCxnSpPr>
          <p:cNvPr id="5" name="Straight Connector 4">
            <a:extLst>
              <a:ext uri="{FF2B5EF4-FFF2-40B4-BE49-F238E27FC236}">
                <a16:creationId xmlns:a16="http://schemas.microsoft.com/office/drawing/2014/main" id="{5E869FDC-DD5F-6651-6713-72B87A72E558}"/>
              </a:ext>
            </a:extLst>
          </p:cNvPr>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22F11C0-174F-FB58-A097-5417C0BDD01D}"/>
              </a:ext>
            </a:extLst>
          </p:cNvPr>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147943"/>
      </p:ext>
    </p:extLst>
  </p:cSld>
  <p:clrMapOvr>
    <a:masterClrMapping/>
  </p:clrMapOvr>
  <p:extLst>
    <p:ext uri="{DCECCB84-F9BA-43D5-87BE-67443E8EF086}">
      <p15:sldGuideLst xmlns:p15="http://schemas.microsoft.com/office/powerpoint/2012/main">
        <p15:guide id="5" orient="horz" pos="2328" userDrawn="1">
          <p15:clr>
            <a:srgbClr val="FBAE40"/>
          </p15:clr>
        </p15:guide>
        <p15:guide id="6" orient="horz" pos="2424" userDrawn="1">
          <p15:clr>
            <a:srgbClr val="FBAE40"/>
          </p15:clr>
        </p15:guide>
        <p15:guide id="7" pos="3888" userDrawn="1">
          <p15:clr>
            <a:srgbClr val="FBAE40"/>
          </p15:clr>
        </p15:guide>
        <p15:guide id="8" pos="379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 Custom-Quad">
    <p:spTree>
      <p:nvGrpSpPr>
        <p:cNvPr id="1" name=""/>
        <p:cNvGrpSpPr/>
        <p:nvPr/>
      </p:nvGrpSpPr>
      <p:grpSpPr>
        <a:xfrm>
          <a:off x="0" y="0"/>
          <a:ext cx="0" cy="0"/>
          <a:chOff x="0" y="0"/>
          <a:chExt cx="0" cy="0"/>
        </a:xfrm>
      </p:grpSpPr>
      <p:cxnSp>
        <p:nvCxnSpPr>
          <p:cNvPr id="4" name="Straight Connector 3"/>
          <p:cNvCxnSpPr/>
          <p:nvPr/>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fld id="{0D5B6B94-6F19-4E2B-82A4-E3780F0317F0}" type="datetimeFigureOut">
              <a:rPr lang="en-US" smtClean="0"/>
              <a:pPr/>
              <a:t>3/17/2026</a:t>
            </a:fld>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782848041"/>
      </p:ext>
    </p:extLst>
  </p:cSld>
  <p:clrMapOvr>
    <a:masterClrMapping/>
  </p:clrMapOvr>
  <p:hf hdr="0" dt="0"/>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fld id="{0D5B6B94-6F19-4E2B-82A4-E3780F0317F0}" type="datetimeFigureOut">
              <a:rPr lang="en-US" smtClean="0"/>
              <a:pPr/>
              <a:t>3/17/2026</a:t>
            </a:fld>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380528044"/>
      </p:ext>
    </p:extLst>
  </p:cSld>
  <p:clrMapOvr>
    <a:masterClrMapping/>
  </p:clrMapOvr>
  <p:hf hdr="0" dt="0"/>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fld id="{0D5B6B94-6F19-4E2B-82A4-E3780F0317F0}" type="datetimeFigureOut">
              <a:rPr lang="en-US" smtClean="0"/>
              <a:pPr/>
              <a:t>3/17/2026</a:t>
            </a:fld>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106830737"/>
      </p:ext>
    </p:extLst>
  </p:cSld>
  <p:clrMapOvr>
    <a:masterClrMapping/>
  </p:clrMapOvr>
  <p:hf hdr="0" dt="0"/>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832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2296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180486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
        <p:nvSpPr>
          <p:cNvPr id="2" name="Rounded Rectangle 8">
            <a:extLst>
              <a:ext uri="{FF2B5EF4-FFF2-40B4-BE49-F238E27FC236}">
                <a16:creationId xmlns:a16="http://schemas.microsoft.com/office/drawing/2014/main" id="{8C49625B-A6A6-27A4-972C-FCFC628775A0}"/>
              </a:ext>
            </a:extLst>
          </p:cNvPr>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686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3" name="Text Box 14">
            <a:extLst>
              <a:ext uri="{FF2B5EF4-FFF2-40B4-BE49-F238E27FC236}">
                <a16:creationId xmlns:a16="http://schemas.microsoft.com/office/drawing/2014/main" id="{E039F8A9-4FDB-4848-2394-ACBA76576046}"/>
              </a:ext>
            </a:extLst>
          </p:cNvPr>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Tree>
    <p:extLst>
      <p:ext uri="{BB962C8B-B14F-4D97-AF65-F5344CB8AC3E}">
        <p14:creationId xmlns:p14="http://schemas.microsoft.com/office/powerpoint/2010/main" val="1028258270"/>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3" name="Text Box 14">
            <a:extLst>
              <a:ext uri="{FF2B5EF4-FFF2-40B4-BE49-F238E27FC236}">
                <a16:creationId xmlns:a16="http://schemas.microsoft.com/office/drawing/2014/main" id="{EAE96AE5-CBA8-CB71-610F-609192BDF645}"/>
              </a:ext>
            </a:extLst>
          </p:cNvPr>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a:solidFill>
                <a:schemeClr val="tx2"/>
              </a:solidFill>
            </a:endParaRPr>
          </a:p>
        </p:txBody>
      </p:sp>
    </p:spTree>
    <p:extLst>
      <p:ext uri="{BB962C8B-B14F-4D97-AF65-F5344CB8AC3E}">
        <p14:creationId xmlns:p14="http://schemas.microsoft.com/office/powerpoint/2010/main" val="656946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Text Box 14">
            <a:extLst>
              <a:ext uri="{FF2B5EF4-FFF2-40B4-BE49-F238E27FC236}">
                <a16:creationId xmlns:a16="http://schemas.microsoft.com/office/drawing/2014/main" id="{E1E371AC-DD84-B16C-B07E-25EB2C6E7EF2}"/>
              </a:ext>
            </a:extLst>
          </p:cNvPr>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a:solidFill>
                <a:schemeClr val="tx2"/>
              </a:solidFill>
            </a:endParaRPr>
          </a:p>
        </p:txBody>
      </p:sp>
    </p:spTree>
    <p:extLst>
      <p:ext uri="{BB962C8B-B14F-4D97-AF65-F5344CB8AC3E}">
        <p14:creationId xmlns:p14="http://schemas.microsoft.com/office/powerpoint/2010/main" val="411623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fld id="{0D5B6B94-6F19-4E2B-82A4-E3780F0317F0}" type="datetimeFigureOut">
              <a:rPr lang="en-US" smtClean="0"/>
              <a:pPr/>
              <a:t>3/17/2026</a:t>
            </a:fld>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159999845"/>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8" name="Picture 7" descr="A picture containing text&#10;&#10;Description automatically generated">
            <a:extLst>
              <a:ext uri="{FF2B5EF4-FFF2-40B4-BE49-F238E27FC236}">
                <a16:creationId xmlns:a16="http://schemas.microsoft.com/office/drawing/2014/main" id="{B52CA88B-F278-0804-2C75-F7C55AD34C32}"/>
              </a:ext>
            </a:extLst>
          </p:cNvPr>
          <p:cNvPicPr>
            <a:picLocks noChangeAspect="1"/>
          </p:cNvPicPr>
          <p:nvPr/>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758141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descr="A picture containing text&#10;&#10;Description automatically generated">
            <a:extLst>
              <a:ext uri="{FF2B5EF4-FFF2-40B4-BE49-F238E27FC236}">
                <a16:creationId xmlns:a16="http://schemas.microsoft.com/office/drawing/2014/main" id="{6B1FB983-3737-2701-4DD9-F43022ED3202}"/>
              </a:ext>
            </a:extLst>
          </p:cNvPr>
          <p:cNvPicPr>
            <a:picLocks noChangeAspect="1"/>
          </p:cNvPicPr>
          <p:nvPr/>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341247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7" name="Picture 6" descr="A picture containing text&#10;&#10;Description automatically generated">
            <a:extLst>
              <a:ext uri="{FF2B5EF4-FFF2-40B4-BE49-F238E27FC236}">
                <a16:creationId xmlns:a16="http://schemas.microsoft.com/office/drawing/2014/main" id="{6EE69868-1FE0-B964-A206-4C0F333A9247}"/>
              </a:ext>
            </a:extLst>
          </p:cNvPr>
          <p:cNvPicPr>
            <a:picLocks noChangeAspect="1"/>
          </p:cNvPicPr>
          <p:nvPr/>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23969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58141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1A9501D2-C168-7B8F-999B-292E269DCFD5}"/>
              </a:ext>
            </a:extLst>
          </p:cNvPr>
          <p:cNvPicPr>
            <a:picLocks noChangeAspect="1"/>
          </p:cNvPicPr>
          <p:nvPr/>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851536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descr="A picture containing text&#10;&#10;Description automatically generated">
            <a:extLst>
              <a:ext uri="{FF2B5EF4-FFF2-40B4-BE49-F238E27FC236}">
                <a16:creationId xmlns:a16="http://schemas.microsoft.com/office/drawing/2014/main" id="{966BA7AC-8849-CFEA-0A9E-66C398EFBF4A}"/>
              </a:ext>
            </a:extLst>
          </p:cNvPr>
          <p:cNvPicPr>
            <a:picLocks noChangeAspect="1"/>
          </p:cNvPicPr>
          <p:nvPr/>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0305424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descr="A picture containing text&#10;&#10;Description automatically generated">
            <a:extLst>
              <a:ext uri="{FF2B5EF4-FFF2-40B4-BE49-F238E27FC236}">
                <a16:creationId xmlns:a16="http://schemas.microsoft.com/office/drawing/2014/main" id="{3F3F69EF-5214-81F2-8D96-C7C7CCCAF1C1}"/>
              </a:ext>
            </a:extLst>
          </p:cNvPr>
          <p:cNvPicPr>
            <a:picLocks noChangeAspect="1"/>
          </p:cNvPicPr>
          <p:nvPr/>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46640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9E3B760C-551A-157C-0BB7-A15B9685CFFD}"/>
              </a:ext>
            </a:extLst>
          </p:cNvPr>
          <p:cNvPicPr>
            <a:picLocks noChangeAspect="1"/>
          </p:cNvPicPr>
          <p:nvPr userDrawn="1"/>
        </p:nvPicPr>
        <p:blipFill>
          <a:blip r:embed="rId3"/>
          <a:stretch>
            <a:fillRect/>
          </a:stretch>
        </p:blipFill>
        <p:spPr>
          <a:xfrm>
            <a:off x="190500" y="5598467"/>
            <a:ext cx="2404153" cy="1069848"/>
          </a:xfrm>
          <a:prstGeom prst="rect">
            <a:avLst/>
          </a:prstGeom>
        </p:spPr>
      </p:pic>
      <p:sp>
        <p:nvSpPr>
          <p:cNvPr id="7" name="TextBox 6">
            <a:extLst>
              <a:ext uri="{FF2B5EF4-FFF2-40B4-BE49-F238E27FC236}">
                <a16:creationId xmlns:a16="http://schemas.microsoft.com/office/drawing/2014/main" id="{CFC5F8A0-379C-5D70-1201-B63024BE200E}"/>
              </a:ext>
            </a:extLst>
          </p:cNvPr>
          <p:cNvSpPr txBox="1"/>
          <p:nvPr userDrawn="1"/>
        </p:nvSpPr>
        <p:spPr>
          <a:xfrm>
            <a:off x="266700" y="5217495"/>
            <a:ext cx="4337105" cy="357790"/>
          </a:xfrm>
          <a:prstGeom prst="rect">
            <a:avLst/>
          </a:prstGeom>
          <a:noFill/>
        </p:spPr>
        <p:txBody>
          <a:bodyPr wrap="square" lIns="91440" tIns="0">
            <a:spAutoFit/>
          </a:bodyPr>
          <a:lstStyle/>
          <a:p>
            <a:r>
              <a:rPr lang="en-US" altLang="en-US" sz="675" i="1"/>
              <a:t>“</a:t>
            </a:r>
            <a:r>
              <a:rPr lang="en-US" sz="675" i="1">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rgbClr val="000000"/>
                </a:solidFill>
              </a:rPr>
              <a:t>”</a:t>
            </a:r>
            <a:endParaRPr lang="en-US" sz="675" i="1">
              <a:solidFill>
                <a:srgbClr val="000000"/>
              </a:solidFill>
            </a:endParaRPr>
          </a:p>
        </p:txBody>
      </p:sp>
    </p:spTree>
    <p:extLst>
      <p:ext uri="{BB962C8B-B14F-4D97-AF65-F5344CB8AC3E}">
        <p14:creationId xmlns:p14="http://schemas.microsoft.com/office/powerpoint/2010/main" val="2889411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790D0847-2248-4AB0-056B-DB19479B2F65}"/>
              </a:ext>
            </a:extLst>
          </p:cNvPr>
          <p:cNvPicPr>
            <a:picLocks noChangeAspect="1"/>
          </p:cNvPicPr>
          <p:nvPr/>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781491512"/>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7129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1906828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9278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6067134"/>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2257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Tree>
    <p:extLst>
      <p:ext uri="{BB962C8B-B14F-4D97-AF65-F5344CB8AC3E}">
        <p14:creationId xmlns:p14="http://schemas.microsoft.com/office/powerpoint/2010/main" val="215259528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12004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150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238476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3727285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1973615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49980416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19823654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5423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0515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8515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6251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590455516"/>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160773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934379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39395759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4" name="Picture 3" descr="A picture containing text&#10;&#10;Description automatically generated">
            <a:extLst>
              <a:ext uri="{FF2B5EF4-FFF2-40B4-BE49-F238E27FC236}">
                <a16:creationId xmlns:a16="http://schemas.microsoft.com/office/drawing/2014/main" id="{09F906BB-5B6D-167B-CEB2-555B2A6F33C7}"/>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41543495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descr="A picture containing text&#10;&#10;Description automatically generated">
            <a:extLst>
              <a:ext uri="{FF2B5EF4-FFF2-40B4-BE49-F238E27FC236}">
                <a16:creationId xmlns:a16="http://schemas.microsoft.com/office/drawing/2014/main" id="{E493B1B0-DF6E-0428-EB43-55E52C2E1990}"/>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0979004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7" name="Picture 6" descr="A picture containing text&#10;&#10;Description automatically generated">
            <a:extLst>
              <a:ext uri="{FF2B5EF4-FFF2-40B4-BE49-F238E27FC236}">
                <a16:creationId xmlns:a16="http://schemas.microsoft.com/office/drawing/2014/main" id="{ACE7BC05-CBC4-01BC-3051-4157C01B9CD5}"/>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784085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9FCFC2E2-33B3-8BAE-3588-CDEDB2A68806}"/>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6373187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descr="A picture containing text&#10;&#10;Description automatically generated">
            <a:extLst>
              <a:ext uri="{FF2B5EF4-FFF2-40B4-BE49-F238E27FC236}">
                <a16:creationId xmlns:a16="http://schemas.microsoft.com/office/drawing/2014/main" id="{DF4B9351-9AD5-4E21-ABCA-0B975FFF9635}"/>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38280082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descr="A picture containing text&#10;&#10;Description automatically generated">
            <a:extLst>
              <a:ext uri="{FF2B5EF4-FFF2-40B4-BE49-F238E27FC236}">
                <a16:creationId xmlns:a16="http://schemas.microsoft.com/office/drawing/2014/main" id="{023FA402-301C-C967-3EA0-510A37AA7A3B}"/>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213715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2858322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text&#10;&#10;Description automatically generated">
            <a:extLst>
              <a:ext uri="{FF2B5EF4-FFF2-40B4-BE49-F238E27FC236}">
                <a16:creationId xmlns:a16="http://schemas.microsoft.com/office/drawing/2014/main" id="{8E83443D-1AD1-C3E3-BC61-B4B390735178}"/>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1768206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3671130F-2E3C-F17C-8392-BF344960A8BE}"/>
              </a:ext>
            </a:extLst>
          </p:cNvPr>
          <p:cNvPicPr>
            <a:picLocks noChangeAspect="1"/>
          </p:cNvPicPr>
          <p:nvPr userDrawn="1"/>
        </p:nvPicPr>
        <p:blipFill>
          <a:blip r:embed="rId3"/>
          <a:stretch>
            <a:fillRect/>
          </a:stretch>
        </p:blipFill>
        <p:spPr>
          <a:xfrm>
            <a:off x="190500" y="5598467"/>
            <a:ext cx="2404153" cy="1069848"/>
          </a:xfrm>
          <a:prstGeom prst="rect">
            <a:avLst/>
          </a:prstGeom>
        </p:spPr>
      </p:pic>
    </p:spTree>
    <p:extLst>
      <p:ext uri="{BB962C8B-B14F-4D97-AF65-F5344CB8AC3E}">
        <p14:creationId xmlns:p14="http://schemas.microsoft.com/office/powerpoint/2010/main" val="5234218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8361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97570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92145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28492"/>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02076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77151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5434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2974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25615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40547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010505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58098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424183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59206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972710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89709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877499418"/>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41989316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2923677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 Type="http://schemas.openxmlformats.org/officeDocument/2006/relationships/slideLayout" Target="../slideLayouts/slideLayout195.xml"/><Relationship Id="rId21" Type="http://schemas.openxmlformats.org/officeDocument/2006/relationships/slideLayout" Target="../slideLayouts/slideLayout213.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image" Target="../media/image9.png"/><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29" Type="http://schemas.openxmlformats.org/officeDocument/2006/relationships/slideLayout" Target="../slideLayouts/slideLayout221.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image" Target="../media/image7.png"/><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image" Target="../media/image2.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theme" Target="../theme/theme10.xml"/><Relationship Id="rId8"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2.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4.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image" Target="../media/image2.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theme" Target="../theme/theme5.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9.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theme" Target="../theme/theme6.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image" Target="../media/image9.png"/><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2.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7.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 Type="http://schemas.openxmlformats.org/officeDocument/2006/relationships/slideLayout" Target="../slideLayouts/slideLayout166.xml"/><Relationship Id="rId21" Type="http://schemas.openxmlformats.org/officeDocument/2006/relationships/slideLayout" Target="../slideLayouts/slideLayout184.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29" Type="http://schemas.openxmlformats.org/officeDocument/2006/relationships/image" Target="../media/image2.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theme" Target="../theme/theme8.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8"/>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pic>
        <p:nvPicPr>
          <p:cNvPr id="3" name="Picture 2"/>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3/17/2026</a:t>
            </a:fld>
            <a:endParaRPr lang="en-US"/>
          </a:p>
        </p:txBody>
      </p:sp>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81" r:id="rId3"/>
    <p:sldLayoutId id="2147483682" r:id="rId4"/>
    <p:sldLayoutId id="2147483707" r:id="rId5"/>
    <p:sldLayoutId id="2147483708" r:id="rId6"/>
    <p:sldLayoutId id="2147483687" r:id="rId7"/>
    <p:sldLayoutId id="2147483688" r:id="rId8"/>
    <p:sldLayoutId id="2147483689" r:id="rId9"/>
    <p:sldLayoutId id="2147483690" r:id="rId10"/>
    <p:sldLayoutId id="2147483691" r:id="rId11"/>
    <p:sldLayoutId id="2147483697" r:id="rId12"/>
    <p:sldLayoutId id="2147483698" r:id="rId13"/>
    <p:sldLayoutId id="2147483709" r:id="rId14"/>
    <p:sldLayoutId id="2147483699" r:id="rId15"/>
    <p:sldLayoutId id="2147483701" r:id="rId16"/>
    <p:sldLayoutId id="2147483710" r:id="rId17"/>
    <p:sldLayoutId id="2147483702" r:id="rId18"/>
    <p:sldLayoutId id="2147483703" r:id="rId19"/>
    <p:sldLayoutId id="2147483704" r:id="rId20"/>
    <p:sldLayoutId id="2147483705" r:id="rId21"/>
    <p:sldLayoutId id="2147483711" r:id="rId22"/>
    <p:sldLayoutId id="2147483712" r:id="rId23"/>
    <p:sldLayoutId id="2147483713" r:id="rId24"/>
    <p:sldLayoutId id="2147483714" r:id="rId25"/>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1"/>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800" i="1">
                <a:solidFill>
                  <a:schemeClr val="tx1">
                    <a:lumMod val="75000"/>
                    <a:lumOff val="25000"/>
                  </a:schemeClr>
                </a:solidFill>
              </a:defRPr>
            </a:lvl1pPr>
          </a:lstStyle>
          <a:p>
            <a:r>
              <a:rPr lang="en-US"/>
              <a:t>CAO: 08/02/2023</a:t>
            </a:r>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2"/>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3"/>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32387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 id="2147483928" r:id="rId28"/>
    <p:sldLayoutId id="2147483929" r:id="rId29"/>
  </p:sldLayoutIdLst>
  <p:hf hdr="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66675" y="38099"/>
            <a:ext cx="12058650"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15"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1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3/17/2026</a:t>
            </a:fld>
            <a:endParaRPr lang="en-US"/>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fld id="{0D5B6B94-6F19-4E2B-82A4-E3780F0317F0}" type="datetimeFigureOut">
              <a:rPr lang="en-US" smtClean="0"/>
              <a:pPr/>
              <a:t>3/17/2026</a:t>
            </a:fld>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p:nvPicPr>
        <p:blipFill>
          <a:blip r:embed="rId30"/>
          <a:stretch>
            <a:fillRect/>
          </a:stretch>
        </p:blipFill>
        <p:spPr>
          <a:xfrm>
            <a:off x="266700" y="319470"/>
            <a:ext cx="681666" cy="451942"/>
          </a:xfrm>
          <a:prstGeom prst="rect">
            <a:avLst/>
          </a:prstGeom>
        </p:spPr>
      </p:pic>
    </p:spTree>
    <p:extLst>
      <p:ext uri="{BB962C8B-B14F-4D97-AF65-F5344CB8AC3E}">
        <p14:creationId xmlns:p14="http://schemas.microsoft.com/office/powerpoint/2010/main" val="122772479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971">
          <p15:clr>
            <a:srgbClr val="5ACBF0"/>
          </p15:clr>
        </p15:guide>
        <p15:guide id="4" orient="horz" pos="624">
          <p15:clr>
            <a:srgbClr val="F26B43"/>
          </p15:clr>
        </p15:guide>
        <p15:guide id="7" pos="7512" userDrawn="1">
          <p15:clr>
            <a:srgbClr val="5ACBF0"/>
          </p15:clr>
        </p15:guide>
        <p15:guide id="8" pos="168" userDrawn="1">
          <p15:clr>
            <a:srgbClr val="5ACBF0"/>
          </p15:clr>
        </p15:guide>
        <p15:guide id="9" orient="horz" pos="637" userDrawn="1">
          <p15:clr>
            <a:srgbClr val="F26B43"/>
          </p15:clr>
        </p15:guide>
        <p15:guide id="10" orient="horz" pos="583" userDrawn="1">
          <p15:clr>
            <a:srgbClr val="F26B43"/>
          </p15:clr>
        </p15:guide>
        <p15:guide id="11" orient="horz" pos="417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81466288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56158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9364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picture containing icon&#10;&#10;Description automatically generated">
            <a:extLst>
              <a:ext uri="{FF2B5EF4-FFF2-40B4-BE49-F238E27FC236}">
                <a16:creationId xmlns:a16="http://schemas.microsoft.com/office/drawing/2014/main" id="{8DE6348B-DEF4-FBB3-A87A-F5A9102DCF20}"/>
              </a:ext>
            </a:extLst>
          </p:cNvPr>
          <p:cNvPicPr>
            <a:picLocks noChangeAspect="1"/>
          </p:cNvPicPr>
          <p:nvPr/>
        </p:nvPicPr>
        <p:blipFill>
          <a:blip r:embed="rId30"/>
          <a:stretch>
            <a:fillRect/>
          </a:stretch>
        </p:blipFill>
        <p:spPr>
          <a:xfrm>
            <a:off x="190500" y="86740"/>
            <a:ext cx="1972638" cy="877824"/>
          </a:xfrm>
          <a:prstGeom prst="rect">
            <a:avLst/>
          </a:prstGeom>
        </p:spPr>
      </p:pic>
    </p:spTree>
    <p:extLst>
      <p:ext uri="{BB962C8B-B14F-4D97-AF65-F5344CB8AC3E}">
        <p14:creationId xmlns:p14="http://schemas.microsoft.com/office/powerpoint/2010/main" val="104883101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19D296-3ADD-602F-6280-AF09F0C8541E}"/>
              </a:ext>
            </a:extLst>
          </p:cNvPr>
          <p:cNvSpPr txBox="1"/>
          <p:nvPr/>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9" name="Picture 8" descr="A picture containing icon&#10;&#10;Description automatically generated">
            <a:extLst>
              <a:ext uri="{FF2B5EF4-FFF2-40B4-BE49-F238E27FC236}">
                <a16:creationId xmlns:a16="http://schemas.microsoft.com/office/drawing/2014/main" id="{8506E2F7-B97E-E420-81D5-4C7D829D1CFA}"/>
              </a:ext>
            </a:extLst>
          </p:cNvPr>
          <p:cNvPicPr>
            <a:picLocks noChangeAspect="1"/>
          </p:cNvPicPr>
          <p:nvPr/>
        </p:nvPicPr>
        <p:blipFill>
          <a:blip r:embed="rId30"/>
          <a:stretch>
            <a:fillRect/>
          </a:stretch>
        </p:blipFill>
        <p:spPr>
          <a:xfrm>
            <a:off x="190500" y="86740"/>
            <a:ext cx="1972638" cy="877824"/>
          </a:xfrm>
          <a:prstGeom prst="rect">
            <a:avLst/>
          </a:prstGeom>
        </p:spPr>
      </p:pic>
    </p:spTree>
    <p:extLst>
      <p:ext uri="{BB962C8B-B14F-4D97-AF65-F5344CB8AC3E}">
        <p14:creationId xmlns:p14="http://schemas.microsoft.com/office/powerpoint/2010/main" val="42985141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 id="2147483893" r:id="rId24"/>
    <p:sldLayoutId id="2147483894" r:id="rId25"/>
    <p:sldLayoutId id="2147483895" r:id="rId26"/>
    <p:sldLayoutId id="2147483896"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6"/>
          <p:cNvPicPr>
            <a:picLocks noChangeAspect="1"/>
          </p:cNvPicPr>
          <p:nvPr/>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Tree>
    <p:extLst>
      <p:ext uri="{BB962C8B-B14F-4D97-AF65-F5344CB8AC3E}">
        <p14:creationId xmlns:p14="http://schemas.microsoft.com/office/powerpoint/2010/main" val="2159387269"/>
      </p:ext>
    </p:extLst>
  </p:cSld>
  <p:clrMap bg1="lt1" tx1="dk1" bg2="lt2" tx2="dk2" accent1="accent1" accent2="accent2" accent3="accent3" accent4="accent4" accent5="accent5" accent6="accent6" hlink="hlink" folHlink="folHlink"/>
  <p:sldLayoutIdLst>
    <p:sldLayoutId id="2147483898" r:id="rId1"/>
    <p:sldLayoutId id="2147483899"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p15:clr>
            <a:srgbClr val="F26B43"/>
          </p15:clr>
        </p15:guide>
        <p15:guide id="1" pos="7512">
          <p15:clr>
            <a:srgbClr val="5ACBF0"/>
          </p15:clr>
        </p15:guide>
        <p15:guide id="2" pos="12971">
          <p15:clr>
            <a:srgbClr val="5ACBF0"/>
          </p15:clr>
        </p15:guide>
        <p15:guide id="3" pos="168">
          <p15:clr>
            <a:srgbClr val="5ACBF0"/>
          </p15:clr>
        </p15:guide>
        <p15:guide id="5" orient="horz" pos="637">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1.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3.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193.xml"/><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2.xml"/><Relationship Id="rId1" Type="http://schemas.openxmlformats.org/officeDocument/2006/relationships/slideLayout" Target="../slideLayouts/slideLayout193.xml"/><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3.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mailto:sonya.d.rodgers@usace.army.mil" TargetMode="External"/><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9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3.xml"/></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svg"/><Relationship Id="rId1" Type="http://schemas.openxmlformats.org/officeDocument/2006/relationships/slideLayout" Target="../slideLayouts/slideLayout193.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20.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4.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288233" y="257420"/>
            <a:ext cx="5637066" cy="256498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br>
              <a:rPr lang="en-US"/>
            </a:br>
            <a:r>
              <a:rPr lang="en-US"/>
              <a:t>UPCOMING OPPORTUNITIES</a:t>
            </a:r>
            <a:br>
              <a:rPr lang="en-US"/>
            </a:br>
            <a:r>
              <a:rPr lang="en-US"/>
              <a:t>Mobile District</a:t>
            </a:r>
            <a:br>
              <a:rPr lang="en-US"/>
            </a:br>
            <a:endParaRPr lang="en-US"/>
          </a:p>
        </p:txBody>
      </p:sp>
      <p:pic>
        <p:nvPicPr>
          <p:cNvPr id="7" name="Picture Placeholder 6"/>
          <p:cNvPicPr>
            <a:picLocks noGrp="1" noChangeAspect="1"/>
          </p:cNvPicPr>
          <p:nvPr>
            <p:ph type="pic" sz="quarter" idx="13"/>
          </p:nvPr>
        </p:nvPicPr>
        <p:blipFill rotWithShape="1">
          <a:blip r:embed="rId3" cstate="email">
            <a:extLst>
              <a:ext uri="{28A0092B-C50C-407E-A947-70E740481C1C}">
                <a14:useLocalDpi xmlns:a14="http://schemas.microsoft.com/office/drawing/2010/main" val="0"/>
              </a:ext>
            </a:extLst>
          </a:blip>
          <a:srcRect/>
          <a:stretch/>
        </p:blipFill>
        <p:spPr>
          <a:xfrm>
            <a:off x="9136051" y="3036127"/>
            <a:ext cx="2789248" cy="2435514"/>
          </a:xfrm>
        </p:spPr>
      </p:pic>
      <p:pic>
        <p:nvPicPr>
          <p:cNvPr id="15" name="Picture Placeholder 14"/>
          <p:cNvPicPr>
            <a:picLocks noGrp="1" noChangeAspect="1"/>
          </p:cNvPicPr>
          <p:nvPr>
            <p:ph type="pic" sz="quarter" idx="15"/>
          </p:nvPr>
        </p:nvPicPr>
        <p:blipFill rotWithShape="1">
          <a:blip r:embed="rId4" cstate="email">
            <a:extLst>
              <a:ext uri="{28A0092B-C50C-407E-A947-70E740481C1C}">
                <a14:useLocalDpi xmlns:a14="http://schemas.microsoft.com/office/drawing/2010/main" val="0"/>
              </a:ext>
            </a:extLst>
          </a:blip>
          <a:srcRect/>
          <a:stretch/>
        </p:blipFill>
        <p:spPr>
          <a:xfrm>
            <a:off x="6288233" y="3025675"/>
            <a:ext cx="2620141" cy="2445464"/>
          </a:xfrm>
        </p:spPr>
      </p:pic>
      <p:sp>
        <p:nvSpPr>
          <p:cNvPr id="10" name="Text Placeholder 9"/>
          <p:cNvSpPr>
            <a:spLocks noGrp="1"/>
          </p:cNvSpPr>
          <p:nvPr>
            <p:ph sz="quarter" idx="17"/>
          </p:nvPr>
        </p:nvSpPr>
        <p:spPr/>
        <p:txBody>
          <a:bodyPr/>
          <a:lstStyle/>
          <a:p>
            <a:r>
              <a:rPr lang="en-US"/>
              <a:t>COL Kelsey Shaw,</a:t>
            </a:r>
          </a:p>
          <a:p>
            <a:r>
              <a:rPr lang="en-US"/>
              <a:t>Mobile District Commander</a:t>
            </a:r>
          </a:p>
          <a:p>
            <a:endParaRPr lang="en-US"/>
          </a:p>
          <a:p>
            <a:endParaRPr lang="en-US"/>
          </a:p>
          <a:p>
            <a:endParaRPr lang="en-US"/>
          </a:p>
          <a:p>
            <a:r>
              <a:rPr lang="en-US"/>
              <a:t>Carl Wade, </a:t>
            </a:r>
          </a:p>
          <a:p>
            <a:r>
              <a:rPr lang="en-US"/>
              <a:t>Mobile District</a:t>
            </a:r>
          </a:p>
          <a:p>
            <a:r>
              <a:rPr lang="en-US"/>
              <a:t>Chief of Contracting</a:t>
            </a:r>
          </a:p>
        </p:txBody>
      </p:sp>
      <p:pic>
        <p:nvPicPr>
          <p:cNvPr id="3" name="Pictur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077037" y="3293549"/>
            <a:ext cx="1983519" cy="19097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13364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solidFill>
                  <a:srgbClr val="000000"/>
                </a:solidFill>
              </a:rPr>
            </a:br>
            <a:br>
              <a:rPr lang="en-US">
                <a:solidFill>
                  <a:srgbClr val="000000"/>
                </a:solidFill>
              </a:rPr>
            </a:br>
            <a:endParaRPr lang="en-US"/>
          </a:p>
        </p:txBody>
      </p:sp>
      <p:sp>
        <p:nvSpPr>
          <p:cNvPr id="5" name="TextBox 4">
            <a:extLst>
              <a:ext uri="{FF2B5EF4-FFF2-40B4-BE49-F238E27FC236}">
                <a16:creationId xmlns:a16="http://schemas.microsoft.com/office/drawing/2014/main" id="{FE054237-5300-441A-B1D6-A2E6B4AB5628}"/>
              </a:ext>
            </a:extLst>
          </p:cNvPr>
          <p:cNvSpPr txBox="1"/>
          <p:nvPr/>
        </p:nvSpPr>
        <p:spPr>
          <a:xfrm>
            <a:off x="948366" y="228600"/>
            <a:ext cx="10295268" cy="1077218"/>
          </a:xfrm>
          <a:prstGeom prst="rect">
            <a:avLst/>
          </a:prstGeom>
          <a:noFill/>
        </p:spPr>
        <p:txBody>
          <a:bodyPr wrap="square">
            <a:spAutoFit/>
          </a:bodyPr>
          <a:lstStyle/>
          <a:p>
            <a:r>
              <a:rPr lang="en-US" sz="3200" b="1"/>
              <a:t>CONSTRUCTION – CIVIL WORKS</a:t>
            </a:r>
          </a:p>
          <a:p>
            <a:endParaRPr lang="en-US" sz="3200" b="1"/>
          </a:p>
        </p:txBody>
      </p:sp>
      <p:graphicFrame>
        <p:nvGraphicFramePr>
          <p:cNvPr id="3" name="Table 2">
            <a:extLst>
              <a:ext uri="{FF2B5EF4-FFF2-40B4-BE49-F238E27FC236}">
                <a16:creationId xmlns:a16="http://schemas.microsoft.com/office/drawing/2014/main" id="{F7F4D5B0-05C6-8910-F818-DCC45BC89708}"/>
              </a:ext>
            </a:extLst>
          </p:cNvPr>
          <p:cNvGraphicFramePr>
            <a:graphicFrameLocks noGrp="1"/>
          </p:cNvGraphicFramePr>
          <p:nvPr>
            <p:extLst>
              <p:ext uri="{D42A27DB-BD31-4B8C-83A1-F6EECF244321}">
                <p14:modId xmlns:p14="http://schemas.microsoft.com/office/powerpoint/2010/main" val="2511056502"/>
              </p:ext>
            </p:extLst>
          </p:nvPr>
        </p:nvGraphicFramePr>
        <p:xfrm>
          <a:off x="651850" y="1061521"/>
          <a:ext cx="10683330" cy="5080191"/>
        </p:xfrm>
        <a:graphic>
          <a:graphicData uri="http://schemas.openxmlformats.org/drawingml/2006/table">
            <a:tbl>
              <a:tblPr>
                <a:tableStyleId>{5C22544A-7EE6-4342-B048-85BDC9FD1C3A}</a:tableStyleId>
              </a:tblPr>
              <a:tblGrid>
                <a:gridCol w="3093811">
                  <a:extLst>
                    <a:ext uri="{9D8B030D-6E8A-4147-A177-3AD203B41FA5}">
                      <a16:colId xmlns:a16="http://schemas.microsoft.com/office/drawing/2014/main" val="2804560296"/>
                    </a:ext>
                  </a:extLst>
                </a:gridCol>
                <a:gridCol w="2889504">
                  <a:extLst>
                    <a:ext uri="{9D8B030D-6E8A-4147-A177-3AD203B41FA5}">
                      <a16:colId xmlns:a16="http://schemas.microsoft.com/office/drawing/2014/main" val="3265371546"/>
                    </a:ext>
                  </a:extLst>
                </a:gridCol>
                <a:gridCol w="2155750">
                  <a:extLst>
                    <a:ext uri="{9D8B030D-6E8A-4147-A177-3AD203B41FA5}">
                      <a16:colId xmlns:a16="http://schemas.microsoft.com/office/drawing/2014/main" val="292044905"/>
                    </a:ext>
                  </a:extLst>
                </a:gridCol>
                <a:gridCol w="2544265">
                  <a:extLst>
                    <a:ext uri="{9D8B030D-6E8A-4147-A177-3AD203B41FA5}">
                      <a16:colId xmlns:a16="http://schemas.microsoft.com/office/drawing/2014/main" val="1220119175"/>
                    </a:ext>
                  </a:extLst>
                </a:gridCol>
              </a:tblGrid>
              <a:tr h="620027">
                <a:tc>
                  <a:txBody>
                    <a:bodyPr/>
                    <a:lstStyle/>
                    <a:p>
                      <a:pPr algn="ctr" rtl="0" fontAlgn="ctr">
                        <a:buNone/>
                      </a:pPr>
                      <a:r>
                        <a:rPr lang="en-US" sz="1400" b="1" u="none" strike="noStrike">
                          <a:effectLst/>
                          <a:latin typeface="+mn-lt"/>
                        </a:rPr>
                        <a:t>Project</a:t>
                      </a:r>
                      <a:endParaRPr lang="en-US" sz="1400" b="1"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40000"/>
                        <a:lumOff val="60000"/>
                      </a:schemeClr>
                    </a:solidFill>
                  </a:tcPr>
                </a:tc>
                <a:tc>
                  <a:txBody>
                    <a:bodyPr/>
                    <a:lstStyle/>
                    <a:p>
                      <a:pPr algn="ctr" rtl="0" fontAlgn="ctr">
                        <a:buNone/>
                      </a:pPr>
                      <a:r>
                        <a:rPr lang="en-US" sz="1400" b="1" u="none" strike="noStrike">
                          <a:effectLst/>
                          <a:latin typeface="+mn-lt"/>
                        </a:rPr>
                        <a:t>Set-Aside Category</a:t>
                      </a:r>
                      <a:endParaRPr lang="en-US" sz="1400" b="1"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40000"/>
                        <a:lumOff val="60000"/>
                      </a:schemeClr>
                    </a:solidFill>
                  </a:tcPr>
                </a:tc>
                <a:tc>
                  <a:txBody>
                    <a:bodyPr/>
                    <a:lstStyle/>
                    <a:p>
                      <a:pPr algn="ctr" rtl="0" fontAlgn="ctr">
                        <a:buNone/>
                      </a:pPr>
                      <a:r>
                        <a:rPr lang="en-US" sz="1400" b="1" u="none" strike="noStrike">
                          <a:effectLst/>
                          <a:latin typeface="+mn-lt"/>
                        </a:rPr>
                        <a:t>Est. Award Value</a:t>
                      </a:r>
                      <a:endParaRPr lang="en-US" sz="1400" b="1"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40000"/>
                        <a:lumOff val="60000"/>
                      </a:schemeClr>
                    </a:solidFill>
                  </a:tcPr>
                </a:tc>
                <a:tc>
                  <a:txBody>
                    <a:bodyPr/>
                    <a:lstStyle/>
                    <a:p>
                      <a:pPr algn="ctr" rtl="0" fontAlgn="ctr">
                        <a:buNone/>
                      </a:pPr>
                      <a:r>
                        <a:rPr lang="en-US" sz="1400" b="1" u="none" strike="noStrike">
                          <a:effectLst/>
                          <a:latin typeface="+mn-lt"/>
                        </a:rPr>
                        <a:t>Projected Advertise Date</a:t>
                      </a:r>
                      <a:endParaRPr lang="en-US" sz="1400" b="1"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40000"/>
                        <a:lumOff val="60000"/>
                      </a:schemeClr>
                    </a:solidFill>
                  </a:tcPr>
                </a:tc>
                <a:extLst>
                  <a:ext uri="{0D108BD9-81ED-4DB2-BD59-A6C34878D82A}">
                    <a16:rowId xmlns:a16="http://schemas.microsoft.com/office/drawing/2014/main" val="3433525816"/>
                  </a:ext>
                </a:extLst>
              </a:tr>
              <a:tr h="225725">
                <a:tc>
                  <a:txBody>
                    <a:bodyPr/>
                    <a:lstStyle/>
                    <a:p>
                      <a:pPr algn="l" rtl="0" fontAlgn="b">
                        <a:buNone/>
                      </a:pPr>
                      <a:r>
                        <a:rPr lang="en-US" sz="1400" u="none" strike="noStrike">
                          <a:effectLst/>
                          <a:latin typeface="+mn-lt"/>
                        </a:rPr>
                        <a:t>Hancock County Beach and Dune</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fontAlgn="b">
                        <a:buNone/>
                      </a:pPr>
                      <a:r>
                        <a:rPr lang="en-US" sz="1400" u="none" strike="noStrike">
                          <a:effectLst/>
                          <a:latin typeface="+mn-lt"/>
                        </a:rPr>
                        <a:t>Competitive SB</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fontAlgn="ctr">
                        <a:buNone/>
                      </a:pPr>
                      <a:r>
                        <a:rPr lang="en-US" sz="1400" u="none" strike="noStrike">
                          <a:effectLst/>
                          <a:latin typeface="+mn-lt"/>
                        </a:rPr>
                        <a:t>&lt;$30M</a:t>
                      </a: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fontAlgn="ctr">
                        <a:buNone/>
                      </a:pPr>
                      <a:r>
                        <a:rPr lang="en-US" sz="1400" u="none" strike="noStrike">
                          <a:effectLst/>
                          <a:latin typeface="+mn-lt"/>
                        </a:rPr>
                        <a:t>Mar 26</a:t>
                      </a: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7299321"/>
                  </a:ext>
                </a:extLst>
              </a:tr>
              <a:tr h="225725">
                <a:tc>
                  <a:txBody>
                    <a:bodyPr/>
                    <a:lstStyle/>
                    <a:p>
                      <a:pPr algn="l" rtl="0" fontAlgn="b">
                        <a:buNone/>
                      </a:pPr>
                      <a:r>
                        <a:rPr lang="en-US" sz="1400" u="none" strike="noStrike">
                          <a:effectLst/>
                          <a:latin typeface="+mn-lt"/>
                        </a:rPr>
                        <a:t>  - Dune Vegetation Contract</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b">
                        <a:buNone/>
                      </a:pPr>
                      <a:r>
                        <a:rPr lang="en-US" sz="1400" u="none" strike="noStrike">
                          <a:effectLst/>
                          <a:latin typeface="+mn-lt"/>
                        </a:rPr>
                        <a:t>  SB (8a sole source)</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ctr">
                        <a:buNone/>
                      </a:pPr>
                      <a:r>
                        <a:rPr lang="en-US" sz="1400" u="none" strike="noStrike">
                          <a:effectLst/>
                          <a:latin typeface="+mn-lt"/>
                        </a:rPr>
                        <a:t>&lt;$4M</a:t>
                      </a: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ctr">
                        <a:buNone/>
                      </a:pPr>
                      <a:r>
                        <a:rPr lang="en-US" sz="1400" u="none" strike="noStrike">
                          <a:effectLst/>
                          <a:latin typeface="+mn-lt"/>
                        </a:rPr>
                        <a:t>2nd Qtr, FY27</a:t>
                      </a: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2827849"/>
                  </a:ext>
                </a:extLst>
              </a:tr>
              <a:tr h="225725">
                <a:tc>
                  <a:txBody>
                    <a:bodyPr/>
                    <a:lstStyle/>
                    <a:p>
                      <a:pPr algn="l" rtl="0" fontAlgn="b">
                        <a:buNone/>
                      </a:pPr>
                      <a:r>
                        <a:rPr lang="en-US" sz="1400" u="none" strike="noStrike">
                          <a:effectLst/>
                          <a:latin typeface="+mn-lt"/>
                        </a:rPr>
                        <a:t>  </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u="none" strike="noStrike">
                          <a:effectLst/>
                          <a:latin typeface="+mn-lt"/>
                        </a:rPr>
                        <a:t> </a:t>
                      </a:r>
                      <a:endParaRPr lang="en-US" sz="14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u="none" strike="noStrike">
                          <a:effectLst/>
                          <a:latin typeface="+mn-lt"/>
                        </a:rPr>
                        <a:t> </a:t>
                      </a:r>
                      <a:endParaRPr lang="en-US" sz="14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u="none" strike="noStrike">
                          <a:effectLst/>
                          <a:latin typeface="+mn-lt"/>
                        </a:rPr>
                        <a:t> </a:t>
                      </a:r>
                      <a:endParaRPr lang="en-US" sz="14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034138"/>
                  </a:ext>
                </a:extLst>
              </a:tr>
              <a:tr h="225725">
                <a:tc>
                  <a:txBody>
                    <a:bodyPr/>
                    <a:lstStyle/>
                    <a:p>
                      <a:pPr algn="l" rtl="0" fontAlgn="b">
                        <a:buNone/>
                      </a:pPr>
                      <a:r>
                        <a:rPr lang="en-US" sz="1400" u="none" strike="noStrike">
                          <a:effectLst/>
                          <a:latin typeface="+mn-lt"/>
                        </a:rPr>
                        <a:t>  Deer Island Restoration </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fontAlgn="b">
                        <a:buNone/>
                      </a:pPr>
                      <a:r>
                        <a:rPr lang="en-US" sz="1400" u="none" strike="noStrike">
                          <a:effectLst/>
                          <a:latin typeface="+mn-lt"/>
                        </a:rPr>
                        <a:t>   </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fontAlgn="ctr">
                        <a:buNone/>
                      </a:pP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fontAlgn="ctr">
                        <a:buNone/>
                      </a:pP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8478052"/>
                  </a:ext>
                </a:extLst>
              </a:tr>
              <a:tr h="225725">
                <a:tc>
                  <a:txBody>
                    <a:bodyPr/>
                    <a:lstStyle/>
                    <a:p>
                      <a:pPr algn="l" rtl="0" fontAlgn="b">
                        <a:buNone/>
                      </a:pPr>
                      <a:r>
                        <a:rPr lang="en-US" sz="1400" u="none" strike="noStrike">
                          <a:effectLst/>
                          <a:latin typeface="+mn-lt"/>
                        </a:rPr>
                        <a:t>  (Harrison Co., MS)</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b">
                        <a:buNone/>
                      </a:pP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ctr">
                        <a:buNone/>
                      </a:pP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ctr">
                        <a:buNone/>
                      </a:pP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3621020"/>
                  </a:ext>
                </a:extLst>
              </a:tr>
              <a:tr h="225725">
                <a:tc>
                  <a:txBody>
                    <a:bodyPr/>
                    <a:lstStyle/>
                    <a:p>
                      <a:pPr algn="l" rtl="0" fontAlgn="b">
                        <a:buNone/>
                      </a:pPr>
                      <a:r>
                        <a:rPr lang="en-US" sz="1400" u="none" strike="noStrike">
                          <a:effectLst/>
                          <a:latin typeface="+mn-lt"/>
                        </a:rPr>
                        <a:t>  - Breakwater Construction</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b">
                        <a:buNone/>
                      </a:pPr>
                      <a:r>
                        <a:rPr lang="en-US" sz="1400" u="none" strike="noStrike">
                          <a:effectLst/>
                          <a:latin typeface="+mn-lt"/>
                        </a:rPr>
                        <a:t>  TBD (pending market research)</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ctr">
                        <a:buNone/>
                      </a:pPr>
                      <a:r>
                        <a:rPr lang="en-US" sz="1400" u="none" strike="noStrike">
                          <a:effectLst/>
                          <a:latin typeface="+mn-lt"/>
                        </a:rPr>
                        <a:t>&lt;$20M</a:t>
                      </a: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ctr">
                        <a:buNone/>
                      </a:pPr>
                      <a:r>
                        <a:rPr lang="en-US" sz="1400" u="none" strike="noStrike">
                          <a:effectLst/>
                          <a:latin typeface="+mn-lt"/>
                        </a:rPr>
                        <a:t>May 26</a:t>
                      </a: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7662146"/>
                  </a:ext>
                </a:extLst>
              </a:tr>
              <a:tr h="225725">
                <a:tc>
                  <a:txBody>
                    <a:bodyPr/>
                    <a:lstStyle/>
                    <a:p>
                      <a:pPr algn="l" rtl="0" fontAlgn="b">
                        <a:buNone/>
                      </a:pPr>
                      <a:r>
                        <a:rPr lang="en-US" sz="1400" u="none" strike="noStrike">
                          <a:effectLst/>
                          <a:latin typeface="+mn-lt"/>
                        </a:rPr>
                        <a:t>  - Island Construction </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b">
                        <a:buNone/>
                      </a:pPr>
                      <a:r>
                        <a:rPr lang="en-US" sz="1400" u="none" strike="noStrike">
                          <a:effectLst/>
                          <a:latin typeface="+mn-lt"/>
                        </a:rPr>
                        <a:t>  TBD (pending market research)</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ctr">
                        <a:buNone/>
                      </a:pPr>
                      <a:r>
                        <a:rPr lang="en-US" sz="1400" u="none" strike="noStrike">
                          <a:effectLst/>
                          <a:latin typeface="+mn-lt"/>
                        </a:rPr>
                        <a:t>&lt;$10M</a:t>
                      </a: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rtl="0" fontAlgn="ctr">
                        <a:buNone/>
                      </a:pPr>
                      <a:r>
                        <a:rPr lang="en-US" sz="1400" u="none" strike="noStrike">
                          <a:effectLst/>
                          <a:latin typeface="+mn-lt"/>
                        </a:rPr>
                        <a:t>4th Qtr, FY27</a:t>
                      </a: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6577563"/>
                  </a:ext>
                </a:extLst>
              </a:tr>
              <a:tr h="257730">
                <a:tc>
                  <a:txBody>
                    <a:bodyPr/>
                    <a:lstStyle/>
                    <a:p>
                      <a:pPr algn="l" rtl="0" fontAlgn="b">
                        <a:buNone/>
                      </a:pPr>
                      <a:r>
                        <a:rPr lang="en-US" sz="1400" u="none" strike="noStrike">
                          <a:effectLst/>
                          <a:latin typeface="+mn-lt"/>
                        </a:rPr>
                        <a:t>  - Planting Contract</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u="none" strike="noStrike">
                          <a:effectLst/>
                          <a:latin typeface="+mn-lt"/>
                        </a:rPr>
                        <a:t>  SB (8a sole source)</a:t>
                      </a:r>
                      <a:endParaRPr lang="en-US" sz="14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None/>
                      </a:pPr>
                      <a:r>
                        <a:rPr lang="en-US" sz="1400" u="none" strike="noStrike">
                          <a:effectLst/>
                          <a:latin typeface="+mn-lt"/>
                        </a:rPr>
                        <a:t>&lt;$4M</a:t>
                      </a: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buNone/>
                      </a:pPr>
                      <a:r>
                        <a:rPr lang="en-US" sz="1400" u="none" strike="noStrike">
                          <a:effectLst/>
                          <a:latin typeface="+mn-lt"/>
                        </a:rPr>
                        <a:t>1st Qtr, FY28</a:t>
                      </a:r>
                      <a:endParaRPr lang="en-US" sz="1400" b="0" i="0" u="none" strike="noStrike">
                        <a:solidFill>
                          <a:srgbClr val="221F2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8813587"/>
                  </a:ext>
                </a:extLst>
              </a:tr>
              <a:tr h="404205">
                <a:tc>
                  <a:txBody>
                    <a:bodyPr/>
                    <a:lstStyle/>
                    <a:p>
                      <a:pPr algn="l" fontAlgn="b">
                        <a:buNone/>
                      </a:pPr>
                      <a:r>
                        <a:rPr lang="en-US" sz="1400" u="none" strike="noStrike">
                          <a:effectLst/>
                          <a:latin typeface="+mn-lt"/>
                        </a:rPr>
                        <a:t>Jackson County, MS</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buNone/>
                      </a:pPr>
                      <a:endParaRPr lang="en-US" sz="1400" b="0" i="0" u="none" strike="noStrike">
                        <a:solidFill>
                          <a:srgbClr val="000000"/>
                        </a:solidFill>
                        <a:effectLst/>
                        <a:latin typeface="+mn-lt"/>
                      </a:endParaRPr>
                    </a:p>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8591473"/>
                  </a:ext>
                </a:extLst>
              </a:tr>
              <a:tr h="225725">
                <a:tc>
                  <a:txBody>
                    <a:bodyPr/>
                    <a:lstStyle/>
                    <a:p>
                      <a:pPr algn="l" fontAlgn="b">
                        <a:buNone/>
                      </a:pPr>
                      <a:r>
                        <a:rPr lang="en-US" sz="1400" u="none" strike="noStrike">
                          <a:effectLst/>
                          <a:latin typeface="+mn-lt"/>
                        </a:rPr>
                        <a:t> -Beach and Dune</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 Competitive</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TBD</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Apr 27</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1570865"/>
                  </a:ext>
                </a:extLst>
              </a:tr>
              <a:tr h="225725">
                <a:tc>
                  <a:txBody>
                    <a:bodyPr/>
                    <a:lstStyle/>
                    <a:p>
                      <a:pPr algn="l" fontAlgn="b">
                        <a:buNone/>
                      </a:pPr>
                      <a:r>
                        <a:rPr lang="en-US" sz="1400" u="none" strike="noStrike">
                          <a:effectLst/>
                          <a:latin typeface="+mn-lt"/>
                        </a:rPr>
                        <a:t> -Tantalon- Shamrock Drainage (EI)</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 MATOC Pool (SB) D-B-B</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$1.5  - 2 M</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Apr 27</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4255646"/>
                  </a:ext>
                </a:extLst>
              </a:tr>
              <a:tr h="225725">
                <a:tc>
                  <a:txBody>
                    <a:bodyPr/>
                    <a:lstStyle/>
                    <a:p>
                      <a:pPr algn="l" fontAlgn="b">
                        <a:buNone/>
                      </a:pPr>
                      <a:r>
                        <a:rPr lang="en-US" sz="1400" u="none" strike="noStrike">
                          <a:effectLst/>
                          <a:latin typeface="+mn-lt"/>
                        </a:rPr>
                        <a:t> -Bayou to Verlon Drainage (EI)</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 MATOC Pool (SB) D-B-B</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$1.5 - 2M</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Aug 26</a:t>
                      </a: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3784518"/>
                  </a:ext>
                </a:extLst>
              </a:tr>
              <a:tr h="225725">
                <a:tc>
                  <a:txBody>
                    <a:bodyPr/>
                    <a:lstStyle/>
                    <a:p>
                      <a:pPr algn="l" rtl="0" fontAlgn="b">
                        <a:buNone/>
                      </a:pPr>
                      <a:r>
                        <a:rPr lang="en-US" sz="1400" u="none" strike="noStrike">
                          <a:effectLst/>
                          <a:latin typeface="+mn-lt"/>
                        </a:rPr>
                        <a:t>  </a:t>
                      </a:r>
                      <a:endParaRPr lang="en-US" sz="1400" b="0" i="0" u="none" strike="noStrike">
                        <a:solidFill>
                          <a:srgbClr val="221F2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u="none" strike="noStrike">
                          <a:effectLst/>
                          <a:latin typeface="+mn-lt"/>
                        </a:rPr>
                        <a:t> </a:t>
                      </a:r>
                      <a:endParaRPr lang="en-US" sz="14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u="none" strike="noStrike">
                          <a:effectLst/>
                          <a:latin typeface="+mn-lt"/>
                        </a:rPr>
                        <a:t> </a:t>
                      </a:r>
                      <a:endParaRPr lang="en-US" sz="14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u="none" strike="noStrike">
                          <a:effectLst/>
                          <a:latin typeface="+mn-lt"/>
                        </a:rPr>
                        <a:t> </a:t>
                      </a:r>
                      <a:endParaRPr lang="en-US" sz="14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8291836"/>
                  </a:ext>
                </a:extLst>
              </a:tr>
              <a:tr h="225725">
                <a:tc>
                  <a:txBody>
                    <a:bodyPr/>
                    <a:lstStyle/>
                    <a:p>
                      <a:pPr algn="l" fontAlgn="b">
                        <a:buNone/>
                      </a:pPr>
                      <a:r>
                        <a:rPr lang="en-US" sz="1400" b="0" i="0" u="none" strike="noStrike">
                          <a:solidFill>
                            <a:srgbClr val="000000"/>
                          </a:solidFill>
                          <a:effectLst/>
                          <a:latin typeface="+mn-lt"/>
                        </a:rPr>
                        <a:t> Meridian, MS Trunk Sewer (EI)</a:t>
                      </a:r>
                    </a:p>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  MATOC Pool (SB) D-B</a:t>
                      </a:r>
                    </a:p>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$7 - 9 M</a:t>
                      </a:r>
                    </a:p>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buNone/>
                      </a:pPr>
                      <a:r>
                        <a:rPr lang="en-US" sz="1400" u="none" strike="noStrike">
                          <a:effectLst/>
                          <a:latin typeface="+mn-lt"/>
                        </a:rPr>
                        <a:t> 2</a:t>
                      </a:r>
                      <a:r>
                        <a:rPr lang="en-US" sz="1400" u="none" strike="noStrike" baseline="30000">
                          <a:effectLst/>
                          <a:latin typeface="+mn-lt"/>
                        </a:rPr>
                        <a:t>nd</a:t>
                      </a:r>
                      <a:r>
                        <a:rPr lang="en-US" sz="1400" u="none" strike="noStrike">
                          <a:effectLst/>
                          <a:latin typeface="+mn-lt"/>
                        </a:rPr>
                        <a:t> </a:t>
                      </a:r>
                      <a:r>
                        <a:rPr lang="en-US" sz="1400" u="none" strike="noStrike" err="1">
                          <a:effectLst/>
                          <a:latin typeface="+mn-lt"/>
                        </a:rPr>
                        <a:t>Qtr</a:t>
                      </a:r>
                      <a:r>
                        <a:rPr lang="en-US" sz="1400" u="none" strike="noStrike">
                          <a:effectLst/>
                          <a:latin typeface="+mn-lt"/>
                        </a:rPr>
                        <a:t>, FY 27</a:t>
                      </a:r>
                    </a:p>
                    <a:p>
                      <a:pPr algn="l" fontAlgn="b">
                        <a:buNone/>
                      </a:pPr>
                      <a:endParaRPr lang="en-US" sz="1400" u="none" strike="noStrike">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2864219"/>
                  </a:ext>
                </a:extLst>
              </a:tr>
              <a:tr h="225725">
                <a:tc>
                  <a:txBody>
                    <a:bodyPr/>
                    <a:lstStyle/>
                    <a:p>
                      <a:pPr algn="l" fontAlgn="b">
                        <a:buNone/>
                      </a:pPr>
                      <a:r>
                        <a:rPr lang="en-US" sz="1400" b="0" i="0" u="none" strike="noStrike">
                          <a:solidFill>
                            <a:srgbClr val="000000"/>
                          </a:solidFill>
                          <a:effectLst/>
                          <a:latin typeface="+mn-lt"/>
                        </a:rPr>
                        <a:t> West Point, GA Water Intake (EI)</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b="0" i="0" u="none" strike="noStrike">
                          <a:solidFill>
                            <a:srgbClr val="000000"/>
                          </a:solidFill>
                          <a:effectLst/>
                          <a:latin typeface="+mn-lt"/>
                        </a:rPr>
                        <a:t>  MATOC Pool (SB) D-B</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b="0" i="0" u="none" strike="noStrike">
                          <a:solidFill>
                            <a:srgbClr val="000000"/>
                          </a:solidFill>
                          <a:effectLst/>
                          <a:latin typeface="+mn-lt"/>
                        </a:rPr>
                        <a:t>$6 – 8M</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b="0" i="0" u="none" strike="noStrike">
                          <a:solidFill>
                            <a:srgbClr val="000000"/>
                          </a:solidFill>
                          <a:effectLst/>
                          <a:latin typeface="+mn-lt"/>
                        </a:rPr>
                        <a:t>2</a:t>
                      </a:r>
                      <a:r>
                        <a:rPr lang="en-US" sz="1400" b="0" i="0" u="none" strike="noStrike" baseline="30000">
                          <a:solidFill>
                            <a:srgbClr val="000000"/>
                          </a:solidFill>
                          <a:effectLst/>
                          <a:latin typeface="+mn-lt"/>
                        </a:rPr>
                        <a:t>nd</a:t>
                      </a:r>
                      <a:r>
                        <a:rPr lang="en-US" sz="1400" b="0" i="0" u="none" strike="noStrike">
                          <a:solidFill>
                            <a:srgbClr val="000000"/>
                          </a:solidFill>
                          <a:effectLst/>
                          <a:latin typeface="+mn-lt"/>
                        </a:rPr>
                        <a:t> </a:t>
                      </a:r>
                      <a:r>
                        <a:rPr lang="en-US" sz="1400" b="0" i="0" u="none" strike="noStrike" err="1">
                          <a:solidFill>
                            <a:srgbClr val="000000"/>
                          </a:solidFill>
                          <a:effectLst/>
                          <a:latin typeface="+mn-lt"/>
                        </a:rPr>
                        <a:t>Qtr</a:t>
                      </a:r>
                      <a:r>
                        <a:rPr lang="en-US" sz="1400" b="0" i="0" u="none" strike="noStrike">
                          <a:solidFill>
                            <a:srgbClr val="000000"/>
                          </a:solidFill>
                          <a:effectLst/>
                          <a:latin typeface="+mn-lt"/>
                        </a:rPr>
                        <a:t>, FY 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5822537"/>
                  </a:ext>
                </a:extLst>
              </a:tr>
              <a:tr h="401869">
                <a:tc>
                  <a:txBody>
                    <a:bodyPr/>
                    <a:lstStyle/>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r>
                        <a:rPr lang="en-US" sz="1400" b="0" i="0" u="none" strike="noStrike">
                          <a:solidFill>
                            <a:srgbClr val="000000"/>
                          </a:solidFill>
                          <a:effectLst/>
                          <a:latin typeface="+mn-lt"/>
                        </a:rPr>
                        <a:t>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4661167"/>
                  </a:ext>
                </a:extLst>
              </a:tr>
              <a:tr h="225725">
                <a:tc>
                  <a:txBody>
                    <a:bodyPr/>
                    <a:lstStyle/>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endParaRPr lang="en-US" sz="1400" b="0" i="0" u="none" strike="noStrike">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0817467"/>
                  </a:ext>
                </a:extLst>
              </a:tr>
            </a:tbl>
          </a:graphicData>
        </a:graphic>
      </p:graphicFrame>
    </p:spTree>
    <p:extLst>
      <p:ext uri="{BB962C8B-B14F-4D97-AF65-F5344CB8AC3E}">
        <p14:creationId xmlns:p14="http://schemas.microsoft.com/office/powerpoint/2010/main" val="1419525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094" y="121139"/>
            <a:ext cx="10386814" cy="832920"/>
          </a:xfrm>
        </p:spPr>
        <p:txBody>
          <a:bodyPr/>
          <a:lstStyle/>
          <a:p>
            <a:r>
              <a:rPr lang="en-US"/>
              <a:t>Construction – Medical</a:t>
            </a:r>
          </a:p>
        </p:txBody>
      </p:sp>
      <p:graphicFrame>
        <p:nvGraphicFramePr>
          <p:cNvPr id="4" name="Table 3">
            <a:extLst>
              <a:ext uri="{FF2B5EF4-FFF2-40B4-BE49-F238E27FC236}">
                <a16:creationId xmlns:a16="http://schemas.microsoft.com/office/drawing/2014/main" id="{C830732C-847B-F2EA-8D95-49C5EE7F36A3}"/>
              </a:ext>
            </a:extLst>
          </p:cNvPr>
          <p:cNvGraphicFramePr>
            <a:graphicFrameLocks noGrp="1"/>
          </p:cNvGraphicFramePr>
          <p:nvPr>
            <p:extLst>
              <p:ext uri="{D42A27DB-BD31-4B8C-83A1-F6EECF244321}">
                <p14:modId xmlns:p14="http://schemas.microsoft.com/office/powerpoint/2010/main" val="2711660613"/>
              </p:ext>
            </p:extLst>
          </p:nvPr>
        </p:nvGraphicFramePr>
        <p:xfrm>
          <a:off x="985520" y="1778000"/>
          <a:ext cx="9742009" cy="2979763"/>
        </p:xfrm>
        <a:graphic>
          <a:graphicData uri="http://schemas.openxmlformats.org/drawingml/2006/table">
            <a:tbl>
              <a:tblPr/>
              <a:tblGrid>
                <a:gridCol w="4427315">
                  <a:extLst>
                    <a:ext uri="{9D8B030D-6E8A-4147-A177-3AD203B41FA5}">
                      <a16:colId xmlns:a16="http://schemas.microsoft.com/office/drawing/2014/main" val="586533209"/>
                    </a:ext>
                  </a:extLst>
                </a:gridCol>
                <a:gridCol w="1572227">
                  <a:extLst>
                    <a:ext uri="{9D8B030D-6E8A-4147-A177-3AD203B41FA5}">
                      <a16:colId xmlns:a16="http://schemas.microsoft.com/office/drawing/2014/main" val="636290826"/>
                    </a:ext>
                  </a:extLst>
                </a:gridCol>
                <a:gridCol w="1196040">
                  <a:extLst>
                    <a:ext uri="{9D8B030D-6E8A-4147-A177-3AD203B41FA5}">
                      <a16:colId xmlns:a16="http://schemas.microsoft.com/office/drawing/2014/main" val="3731261888"/>
                    </a:ext>
                  </a:extLst>
                </a:gridCol>
                <a:gridCol w="2546427">
                  <a:extLst>
                    <a:ext uri="{9D8B030D-6E8A-4147-A177-3AD203B41FA5}">
                      <a16:colId xmlns:a16="http://schemas.microsoft.com/office/drawing/2014/main" val="1858704180"/>
                    </a:ext>
                  </a:extLst>
                </a:gridCol>
              </a:tblGrid>
              <a:tr h="923670">
                <a:tc>
                  <a:txBody>
                    <a:bodyPr/>
                    <a:lstStyle/>
                    <a:p>
                      <a:pPr algn="ctr" rtl="0" fontAlgn="ctr">
                        <a:buNone/>
                      </a:pPr>
                      <a:r>
                        <a:rPr lang="en-US" sz="1400" b="1" i="0" u="none" strike="noStrike">
                          <a:solidFill>
                            <a:srgbClr val="221F20"/>
                          </a:solidFill>
                          <a:effectLst/>
                          <a:latin typeface="Arial"/>
                        </a:rPr>
                        <a:t>Project</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400" b="1" i="0" u="none" strike="noStrike">
                          <a:solidFill>
                            <a:srgbClr val="221F20"/>
                          </a:solidFill>
                          <a:effectLst/>
                          <a:latin typeface="Arial"/>
                        </a:rPr>
                        <a:t>Set-Aside Category</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400" b="1" i="0" u="none" strike="noStrike">
                          <a:solidFill>
                            <a:srgbClr val="221F20"/>
                          </a:solidFill>
                          <a:effectLst/>
                          <a:latin typeface="Arial"/>
                        </a:rPr>
                        <a:t>Est. Award Value</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400" b="1" i="0" u="none" strike="noStrike">
                          <a:solidFill>
                            <a:srgbClr val="221F20"/>
                          </a:solidFill>
                          <a:effectLst/>
                          <a:latin typeface="Arial"/>
                        </a:rPr>
                        <a:t>Projected Advertise Date</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extLst>
                  <a:ext uri="{0D108BD9-81ED-4DB2-BD59-A6C34878D82A}">
                    <a16:rowId xmlns:a16="http://schemas.microsoft.com/office/drawing/2014/main" val="2662178288"/>
                  </a:ext>
                </a:extLst>
              </a:tr>
              <a:tr h="472632">
                <a:tc>
                  <a:txBody>
                    <a:bodyPr/>
                    <a:lstStyle/>
                    <a:p>
                      <a:pPr algn="l" rtl="0" fontAlgn="ctr">
                        <a:buNone/>
                      </a:pPr>
                      <a:r>
                        <a:rPr lang="en-US" sz="1400" b="0" i="0" u="none" strike="noStrike">
                          <a:solidFill>
                            <a:srgbClr val="221F20"/>
                          </a:solidFill>
                          <a:effectLst/>
                          <a:latin typeface="Arial"/>
                        </a:rPr>
                        <a:t>Design Build Western Region MATOC</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UR/SB</a:t>
                      </a:r>
                    </a:p>
                  </a:txBody>
                  <a:tcPr marL="7620" marR="7620" marT="7620" marB="0" anchor="ctr">
                    <a:lnL w="12700" cap="flat" cmpd="sng" algn="ctr">
                      <a:solidFill>
                        <a:srgbClr val="2F372F"/>
                      </a:solidFill>
                      <a:prstDash val="solid"/>
                      <a:round/>
                      <a:headEnd type="none" w="med" len="med"/>
                      <a:tailEnd type="none" w="med" len="med"/>
                    </a:lnL>
                    <a:lnR w="635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a:rPr>
                        <a:t>$249M</a:t>
                      </a:r>
                    </a:p>
                  </a:txBody>
                  <a:tcPr marL="7620" marR="7620" marT="7620" marB="0" anchor="ctr">
                    <a:lnL w="6350" cap="flat" cmpd="sng" algn="ctr">
                      <a:solidFill>
                        <a:srgbClr val="2F372F"/>
                      </a:solidFill>
                      <a:prstDash val="solid"/>
                      <a:round/>
                      <a:headEnd type="none" w="med" len="med"/>
                      <a:tailEnd type="none" w="med" len="med"/>
                    </a:lnL>
                    <a:lnR w="635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a:rPr>
                        <a:t>2nd </a:t>
                      </a:r>
                      <a:r>
                        <a:rPr lang="en-US" sz="1400" b="0" i="0" u="none" strike="noStrike" err="1">
                          <a:solidFill>
                            <a:srgbClr val="221F20"/>
                          </a:solidFill>
                          <a:effectLst/>
                          <a:latin typeface="Arial"/>
                        </a:rPr>
                        <a:t>Qrt</a:t>
                      </a:r>
                      <a:r>
                        <a:rPr lang="en-US" sz="1400" b="0" i="0" u="none" strike="noStrike">
                          <a:solidFill>
                            <a:srgbClr val="221F20"/>
                          </a:solidFill>
                          <a:effectLst/>
                          <a:latin typeface="Arial"/>
                        </a:rPr>
                        <a:t> FY26</a:t>
                      </a:r>
                    </a:p>
                  </a:txBody>
                  <a:tcPr marL="7620" marR="7620" marT="7620" marB="0" anchor="ctr">
                    <a:lnL w="6350" cap="flat" cmpd="sng" algn="ctr">
                      <a:solidFill>
                        <a:srgbClr val="2F372F"/>
                      </a:solidFill>
                      <a:prstDash val="solid"/>
                      <a:round/>
                      <a:headEnd type="none" w="med" len="med"/>
                      <a:tailEnd type="none" w="med" len="med"/>
                    </a:lnL>
                    <a:lnR w="635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3577909995"/>
                  </a:ext>
                </a:extLst>
              </a:tr>
              <a:tr h="633373">
                <a:tc>
                  <a:txBody>
                    <a:bodyPr/>
                    <a:lstStyle/>
                    <a:p>
                      <a:pPr algn="l" rtl="0" fontAlgn="ctr">
                        <a:buNone/>
                      </a:pPr>
                      <a:r>
                        <a:rPr lang="en-US" sz="1400" b="0" i="0" u="none" strike="noStrike">
                          <a:solidFill>
                            <a:srgbClr val="221F20"/>
                          </a:solidFill>
                          <a:effectLst/>
                          <a:latin typeface="Arial"/>
                        </a:rPr>
                        <a:t>Operations &amp; Maintenance East of Mississippi MATOC</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UR/SB</a:t>
                      </a:r>
                    </a:p>
                  </a:txBody>
                  <a:tcPr marL="7620" marR="7620" marT="7620" marB="0" anchor="ctr">
                    <a:lnL w="12700" cap="flat" cmpd="sng" algn="ctr">
                      <a:solidFill>
                        <a:srgbClr val="2F372F"/>
                      </a:solidFill>
                      <a:prstDash val="solid"/>
                      <a:round/>
                      <a:headEnd type="none" w="med" len="med"/>
                      <a:tailEnd type="none" w="med" len="med"/>
                    </a:lnL>
                    <a:lnR w="635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a:rPr>
                        <a:t>$450M</a:t>
                      </a:r>
                    </a:p>
                  </a:txBody>
                  <a:tcPr marL="7620" marR="7620" marT="7620" marB="0" anchor="ctr">
                    <a:lnL w="6350" cap="flat" cmpd="sng" algn="ctr">
                      <a:solidFill>
                        <a:srgbClr val="2F372F"/>
                      </a:solidFill>
                      <a:prstDash val="solid"/>
                      <a:round/>
                      <a:headEnd type="none" w="med" len="med"/>
                      <a:tailEnd type="none" w="med" len="med"/>
                    </a:lnL>
                    <a:lnR w="635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a:rPr>
                        <a:t>3rd </a:t>
                      </a:r>
                      <a:r>
                        <a:rPr lang="en-US" sz="1400" b="0" i="0" u="none" strike="noStrike" err="1">
                          <a:solidFill>
                            <a:srgbClr val="221F20"/>
                          </a:solidFill>
                          <a:effectLst/>
                          <a:latin typeface="Arial"/>
                        </a:rPr>
                        <a:t>Qrt</a:t>
                      </a:r>
                      <a:r>
                        <a:rPr lang="en-US" sz="1400" b="0" i="0" u="none" strike="noStrike">
                          <a:solidFill>
                            <a:srgbClr val="221F20"/>
                          </a:solidFill>
                          <a:effectLst/>
                          <a:latin typeface="Arial"/>
                        </a:rPr>
                        <a:t> FY26</a:t>
                      </a:r>
                    </a:p>
                  </a:txBody>
                  <a:tcPr marL="7620" marR="7620" marT="7620" marB="0" anchor="ctr">
                    <a:lnL w="6350" cap="flat" cmpd="sng" algn="ctr">
                      <a:solidFill>
                        <a:srgbClr val="2F372F"/>
                      </a:solidFill>
                      <a:prstDash val="solid"/>
                      <a:round/>
                      <a:headEnd type="none" w="med" len="med"/>
                      <a:tailEnd type="none" w="med" len="med"/>
                    </a:lnL>
                    <a:lnR w="635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3053624780"/>
                  </a:ext>
                </a:extLst>
              </a:tr>
              <a:tr h="371354">
                <a:tc>
                  <a:txBody>
                    <a:bodyPr/>
                    <a:lstStyle/>
                    <a:p>
                      <a:pPr lvl="0" algn="l">
                        <a:buNone/>
                      </a:pPr>
                      <a:r>
                        <a:rPr lang="en-US" sz="1400" b="0" i="0" u="none" strike="noStrike">
                          <a:solidFill>
                            <a:srgbClr val="000000"/>
                          </a:solidFill>
                          <a:effectLst/>
                          <a:latin typeface="Aptos Narrow"/>
                        </a:rPr>
                        <a:t>Operations &amp; Maintenance West of Mississippi MATOC</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tc>
                  <a:txBody>
                    <a:bodyPr/>
                    <a:lstStyle/>
                    <a:p>
                      <a:pPr lvl="0" algn="ctr" rtl="0">
                        <a:buNone/>
                      </a:pPr>
                      <a:r>
                        <a:rPr lang="en-US" sz="1400" b="0" i="0" u="none" strike="noStrike">
                          <a:solidFill>
                            <a:srgbClr val="221F20"/>
                          </a:solidFill>
                          <a:effectLst/>
                          <a:latin typeface="Arial"/>
                        </a:rPr>
                        <a:t>UR/SB</a:t>
                      </a:r>
                    </a:p>
                  </a:txBody>
                  <a:tcPr marL="7620" marR="7620" marT="7620" marB="0" anchor="ctr">
                    <a:lnL w="12700" cap="flat" cmpd="sng" algn="ctr">
                      <a:solidFill>
                        <a:srgbClr val="2F372F"/>
                      </a:solidFill>
                      <a:prstDash val="solid"/>
                      <a:round/>
                      <a:headEnd type="none" w="med" len="med"/>
                      <a:tailEnd type="none" w="med" len="med"/>
                    </a:lnL>
                    <a:lnR w="635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tc>
                  <a:txBody>
                    <a:bodyPr/>
                    <a:lstStyle/>
                    <a:p>
                      <a:pPr lvl="0" algn="ctr" rtl="0">
                        <a:buNone/>
                      </a:pPr>
                      <a:r>
                        <a:rPr lang="en-US" sz="1400" b="0" i="0" u="none" strike="noStrike">
                          <a:solidFill>
                            <a:srgbClr val="221F20"/>
                          </a:solidFill>
                          <a:effectLst/>
                          <a:latin typeface="Arial"/>
                        </a:rPr>
                        <a:t>$450M</a:t>
                      </a:r>
                    </a:p>
                  </a:txBody>
                  <a:tcPr marL="7620" marR="7620" marT="7620" marB="0" anchor="ctr">
                    <a:lnL w="6350" cap="flat" cmpd="sng" algn="ctr">
                      <a:solidFill>
                        <a:srgbClr val="2F372F"/>
                      </a:solidFill>
                      <a:prstDash val="solid"/>
                      <a:round/>
                      <a:headEnd type="none" w="med" len="med"/>
                      <a:tailEnd type="none" w="med" len="med"/>
                    </a:lnL>
                    <a:lnR w="635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tc>
                  <a:txBody>
                    <a:bodyPr/>
                    <a:lstStyle/>
                    <a:p>
                      <a:pPr lvl="0" algn="ctr" rtl="0">
                        <a:buNone/>
                      </a:pPr>
                      <a:r>
                        <a:rPr lang="en-US" sz="1400" b="0" i="0" u="none" strike="noStrike">
                          <a:solidFill>
                            <a:srgbClr val="221F20"/>
                          </a:solidFill>
                          <a:effectLst/>
                          <a:latin typeface="Arial"/>
                        </a:rPr>
                        <a:t>3rd </a:t>
                      </a:r>
                      <a:r>
                        <a:rPr lang="en-US" sz="1400" b="0" i="0" u="none" strike="noStrike" err="1">
                          <a:solidFill>
                            <a:srgbClr val="221F20"/>
                          </a:solidFill>
                          <a:effectLst/>
                          <a:latin typeface="Arial"/>
                        </a:rPr>
                        <a:t>Qrt</a:t>
                      </a:r>
                      <a:r>
                        <a:rPr lang="en-US" sz="1400" b="0" i="0" u="none" strike="noStrike">
                          <a:solidFill>
                            <a:srgbClr val="221F20"/>
                          </a:solidFill>
                          <a:effectLst/>
                          <a:latin typeface="Arial"/>
                        </a:rPr>
                        <a:t> FY26</a:t>
                      </a:r>
                    </a:p>
                  </a:txBody>
                  <a:tcPr marL="7620" marR="7620" marT="7620" marB="0" anchor="ctr">
                    <a:lnL w="635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635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51088999"/>
                  </a:ext>
                </a:extLst>
              </a:tr>
              <a:tr h="578734">
                <a:tc>
                  <a:txBody>
                    <a:bodyPr/>
                    <a:lstStyle/>
                    <a:p>
                      <a:pPr lvl="0" algn="l">
                        <a:buNone/>
                      </a:pPr>
                      <a:r>
                        <a:rPr lang="en-US" sz="1400" b="0" i="0" u="none" strike="noStrike">
                          <a:solidFill>
                            <a:srgbClr val="000000"/>
                          </a:solidFill>
                          <a:effectLst/>
                          <a:latin typeface="Aptos Narrow"/>
                        </a:rPr>
                        <a:t>Design Build Hawaii Region MATOC</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lvl="0" algn="ctr">
                        <a:buNone/>
                      </a:pPr>
                      <a:r>
                        <a:rPr lang="en-US" sz="1400" b="0" i="0" u="none" strike="noStrike">
                          <a:solidFill>
                            <a:srgbClr val="221F20"/>
                          </a:solidFill>
                          <a:effectLst/>
                          <a:latin typeface="Arial"/>
                        </a:rPr>
                        <a:t>UR/SB</a:t>
                      </a:r>
                    </a:p>
                  </a:txBody>
                  <a:tcPr marL="7620" marR="7620" marT="7620" marB="0" anchor="ctr">
                    <a:lnL w="12700" cap="flat" cmpd="sng" algn="ctr">
                      <a:solidFill>
                        <a:srgbClr val="2F372F"/>
                      </a:solidFill>
                      <a:prstDash val="solid"/>
                      <a:round/>
                      <a:headEnd type="none" w="med" len="med"/>
                      <a:tailEnd type="none" w="med" len="med"/>
                    </a:lnL>
                    <a:lnR w="635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lvl="0" algn="ctr">
                        <a:buNone/>
                      </a:pPr>
                      <a:r>
                        <a:rPr lang="en-US" sz="1400" b="0" i="0" u="none" strike="noStrike">
                          <a:solidFill>
                            <a:srgbClr val="221F20"/>
                          </a:solidFill>
                          <a:effectLst/>
                          <a:latin typeface="Arial"/>
                        </a:rPr>
                        <a:t>$99M</a:t>
                      </a:r>
                    </a:p>
                  </a:txBody>
                  <a:tcPr marL="7620" marR="7620" marT="7620" marB="0" anchor="ctr">
                    <a:lnL w="6350" cap="flat" cmpd="sng" algn="ctr">
                      <a:solidFill>
                        <a:srgbClr val="2F372F"/>
                      </a:solidFill>
                      <a:prstDash val="solid"/>
                      <a:round/>
                      <a:headEnd type="none" w="med" len="med"/>
                      <a:tailEnd type="none" w="med" len="med"/>
                    </a:lnL>
                    <a:lnR w="635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lvl="0" algn="ctr">
                        <a:buNone/>
                      </a:pPr>
                      <a:r>
                        <a:rPr lang="en-US" sz="1400" b="0" i="0" u="none" strike="noStrike">
                          <a:solidFill>
                            <a:srgbClr val="221F20"/>
                          </a:solidFill>
                          <a:effectLst/>
                          <a:latin typeface="Arial"/>
                        </a:rPr>
                        <a:t>2nd </a:t>
                      </a:r>
                      <a:r>
                        <a:rPr lang="en-US" sz="1400" b="0" i="0" u="none" strike="noStrike" err="1">
                          <a:solidFill>
                            <a:srgbClr val="221F20"/>
                          </a:solidFill>
                          <a:effectLst/>
                          <a:latin typeface="Arial"/>
                        </a:rPr>
                        <a:t>Qrt</a:t>
                      </a:r>
                      <a:r>
                        <a:rPr lang="en-US" sz="1400" b="0" i="0" u="none" strike="noStrike">
                          <a:solidFill>
                            <a:srgbClr val="221F20"/>
                          </a:solidFill>
                          <a:effectLst/>
                          <a:latin typeface="Arial"/>
                        </a:rPr>
                        <a:t> FY27</a:t>
                      </a:r>
                    </a:p>
                  </a:txBody>
                  <a:tcPr marL="7620" marR="7620" marT="7620" marB="0" anchor="ctr">
                    <a:lnL w="635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635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2195834529"/>
                  </a:ext>
                </a:extLst>
              </a:tr>
            </a:tbl>
          </a:graphicData>
        </a:graphic>
      </p:graphicFrame>
    </p:spTree>
    <p:extLst>
      <p:ext uri="{BB962C8B-B14F-4D97-AF65-F5344CB8AC3E}">
        <p14:creationId xmlns:p14="http://schemas.microsoft.com/office/powerpoint/2010/main" val="213704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solidFill>
                  <a:srgbClr val="000000"/>
                </a:solidFill>
              </a:rPr>
            </a:br>
            <a:br>
              <a:rPr lang="en-US">
                <a:solidFill>
                  <a:srgbClr val="000000"/>
                </a:solidFill>
              </a:rPr>
            </a:br>
            <a:endParaRPr lang="en-US"/>
          </a:p>
        </p:txBody>
      </p:sp>
      <p:sp>
        <p:nvSpPr>
          <p:cNvPr id="5" name="TextBox 4">
            <a:extLst>
              <a:ext uri="{FF2B5EF4-FFF2-40B4-BE49-F238E27FC236}">
                <a16:creationId xmlns:a16="http://schemas.microsoft.com/office/drawing/2014/main" id="{FE054237-5300-441A-B1D6-A2E6B4AB5628}"/>
              </a:ext>
            </a:extLst>
          </p:cNvPr>
          <p:cNvSpPr txBox="1"/>
          <p:nvPr/>
        </p:nvSpPr>
        <p:spPr>
          <a:xfrm>
            <a:off x="948366" y="228600"/>
            <a:ext cx="10295268" cy="1077218"/>
          </a:xfrm>
          <a:prstGeom prst="rect">
            <a:avLst/>
          </a:prstGeom>
          <a:noFill/>
        </p:spPr>
        <p:txBody>
          <a:bodyPr wrap="square">
            <a:spAutoFit/>
          </a:bodyPr>
          <a:lstStyle/>
          <a:p>
            <a:r>
              <a:rPr lang="en-US" sz="3200" b="1"/>
              <a:t>CONSTRUCTION – MILCON FY26</a:t>
            </a:r>
          </a:p>
          <a:p>
            <a:endParaRPr lang="en-US" sz="3200" b="1"/>
          </a:p>
        </p:txBody>
      </p:sp>
      <p:graphicFrame>
        <p:nvGraphicFramePr>
          <p:cNvPr id="3" name="Table 2">
            <a:extLst>
              <a:ext uri="{FF2B5EF4-FFF2-40B4-BE49-F238E27FC236}">
                <a16:creationId xmlns:a16="http://schemas.microsoft.com/office/drawing/2014/main" id="{761A953E-8A8A-FFBA-55CF-8CDBE07F2692}"/>
              </a:ext>
            </a:extLst>
          </p:cNvPr>
          <p:cNvGraphicFramePr>
            <a:graphicFrameLocks noGrp="1"/>
          </p:cNvGraphicFramePr>
          <p:nvPr>
            <p:extLst>
              <p:ext uri="{D42A27DB-BD31-4B8C-83A1-F6EECF244321}">
                <p14:modId xmlns:p14="http://schemas.microsoft.com/office/powerpoint/2010/main" val="784875561"/>
              </p:ext>
            </p:extLst>
          </p:nvPr>
        </p:nvGraphicFramePr>
        <p:xfrm>
          <a:off x="486383" y="1405437"/>
          <a:ext cx="11177082" cy="5044005"/>
        </p:xfrm>
        <a:graphic>
          <a:graphicData uri="http://schemas.openxmlformats.org/drawingml/2006/table">
            <a:tbl>
              <a:tblPr/>
              <a:tblGrid>
                <a:gridCol w="5257512">
                  <a:extLst>
                    <a:ext uri="{9D8B030D-6E8A-4147-A177-3AD203B41FA5}">
                      <a16:colId xmlns:a16="http://schemas.microsoft.com/office/drawing/2014/main" val="2535347928"/>
                    </a:ext>
                  </a:extLst>
                </a:gridCol>
                <a:gridCol w="1207281">
                  <a:extLst>
                    <a:ext uri="{9D8B030D-6E8A-4147-A177-3AD203B41FA5}">
                      <a16:colId xmlns:a16="http://schemas.microsoft.com/office/drawing/2014/main" val="593632375"/>
                    </a:ext>
                  </a:extLst>
                </a:gridCol>
                <a:gridCol w="1265697">
                  <a:extLst>
                    <a:ext uri="{9D8B030D-6E8A-4147-A177-3AD203B41FA5}">
                      <a16:colId xmlns:a16="http://schemas.microsoft.com/office/drawing/2014/main" val="595963813"/>
                    </a:ext>
                  </a:extLst>
                </a:gridCol>
                <a:gridCol w="2511923">
                  <a:extLst>
                    <a:ext uri="{9D8B030D-6E8A-4147-A177-3AD203B41FA5}">
                      <a16:colId xmlns:a16="http://schemas.microsoft.com/office/drawing/2014/main" val="262756711"/>
                    </a:ext>
                  </a:extLst>
                </a:gridCol>
                <a:gridCol w="934669">
                  <a:extLst>
                    <a:ext uri="{9D8B030D-6E8A-4147-A177-3AD203B41FA5}">
                      <a16:colId xmlns:a16="http://schemas.microsoft.com/office/drawing/2014/main" val="320950556"/>
                    </a:ext>
                  </a:extLst>
                </a:gridCol>
              </a:tblGrid>
              <a:tr h="999977">
                <a:tc>
                  <a:txBody>
                    <a:bodyPr/>
                    <a:lstStyle/>
                    <a:p>
                      <a:pPr algn="ctr" rtl="0" fontAlgn="b">
                        <a:buNone/>
                      </a:pPr>
                      <a:r>
                        <a:rPr lang="en-US" sz="1400" b="1" i="0" u="none" strike="noStrike">
                          <a:solidFill>
                            <a:srgbClr val="221F20"/>
                          </a:solidFill>
                          <a:effectLst/>
                          <a:latin typeface="Arial"/>
                        </a:rPr>
                        <a:t>MILCON 26  Project Name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400" b="1" i="0" u="none" strike="noStrike">
                          <a:solidFill>
                            <a:srgbClr val="221F20"/>
                          </a:solidFill>
                          <a:effectLst/>
                          <a:latin typeface="Arial"/>
                        </a:rPr>
                        <a:t>Installation</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400" b="1" i="0" u="none" strike="noStrike">
                          <a:solidFill>
                            <a:srgbClr val="221F20"/>
                          </a:solidFill>
                          <a:effectLst/>
                          <a:latin typeface="Arial"/>
                        </a:rPr>
                        <a:t>Estimated Award Value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400" b="1" i="0" u="none" strike="noStrike">
                          <a:solidFill>
                            <a:srgbClr val="221F20"/>
                          </a:solidFill>
                          <a:effectLst/>
                          <a:latin typeface="Arial"/>
                        </a:rPr>
                        <a:t>Projected Advertise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400" b="1" i="0" u="none" strike="noStrike">
                          <a:solidFill>
                            <a:srgbClr val="221F20"/>
                          </a:solidFill>
                          <a:effectLst/>
                          <a:latin typeface="Arial"/>
                        </a:rPr>
                        <a:t>Set-Aside Category</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A"/>
                    </a:solidFill>
                  </a:tcPr>
                </a:tc>
                <a:extLst>
                  <a:ext uri="{0D108BD9-81ED-4DB2-BD59-A6C34878D82A}">
                    <a16:rowId xmlns:a16="http://schemas.microsoft.com/office/drawing/2014/main" val="4270412640"/>
                  </a:ext>
                </a:extLst>
              </a:tr>
              <a:tr h="367639">
                <a:tc>
                  <a:txBody>
                    <a:bodyPr/>
                    <a:lstStyle/>
                    <a:p>
                      <a:pPr algn="l" rtl="0" fontAlgn="b">
                        <a:buNone/>
                      </a:pPr>
                      <a:r>
                        <a:rPr lang="en-US" sz="1400" b="0" i="0" u="none" strike="noStrike">
                          <a:solidFill>
                            <a:srgbClr val="221F20"/>
                          </a:solidFill>
                          <a:effectLst/>
                          <a:latin typeface="Arial"/>
                        </a:rPr>
                        <a:t>Open Storage Area, Depot Level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Anniston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3rd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SB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4685503"/>
                  </a:ext>
                </a:extLst>
              </a:tr>
              <a:tr h="367639">
                <a:tc>
                  <a:txBody>
                    <a:bodyPr/>
                    <a:lstStyle/>
                    <a:p>
                      <a:pPr algn="l" rtl="0" fontAlgn="b">
                        <a:buNone/>
                      </a:pPr>
                      <a:r>
                        <a:rPr lang="en-US" sz="1400" b="0" i="0" u="none" strike="noStrike">
                          <a:solidFill>
                            <a:srgbClr val="221F20"/>
                          </a:solidFill>
                          <a:effectLst/>
                          <a:latin typeface="Arial"/>
                        </a:rPr>
                        <a:t>NITROGEN COVERSION FACILITY</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Arnold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&lt;$12M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3rd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SB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3939400"/>
                  </a:ext>
                </a:extLst>
              </a:tr>
              <a:tr h="367639">
                <a:tc>
                  <a:txBody>
                    <a:bodyPr/>
                    <a:lstStyle/>
                    <a:p>
                      <a:pPr algn="l" rtl="0" fontAlgn="b">
                        <a:buNone/>
                      </a:pPr>
                      <a:r>
                        <a:rPr lang="en-US" sz="1400" b="0" i="0" u="none" strike="noStrike">
                          <a:solidFill>
                            <a:srgbClr val="221F20"/>
                          </a:solidFill>
                          <a:effectLst/>
                          <a:latin typeface="Arial"/>
                        </a:rPr>
                        <a:t>WATER TANK STORAGE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Columbus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&lt;$15M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3rd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SB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427150"/>
                  </a:ext>
                </a:extLst>
              </a:tr>
              <a:tr h="367639">
                <a:tc>
                  <a:txBody>
                    <a:bodyPr/>
                    <a:lstStyle/>
                    <a:p>
                      <a:pPr algn="l" rtl="0" fontAlgn="b">
                        <a:buNone/>
                      </a:pPr>
                      <a:r>
                        <a:rPr lang="en-US" sz="1400" b="0" i="0" u="none" strike="noStrike">
                          <a:solidFill>
                            <a:srgbClr val="221F20"/>
                          </a:solidFill>
                          <a:effectLst/>
                          <a:latin typeface="Arial"/>
                        </a:rPr>
                        <a:t>LRSO Hardware Software Development Test Facility</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Eglin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&lt;$25M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2th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SB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10246"/>
                  </a:ext>
                </a:extLst>
              </a:tr>
              <a:tr h="367639">
                <a:tc>
                  <a:txBody>
                    <a:bodyPr/>
                    <a:lstStyle/>
                    <a:p>
                      <a:pPr algn="l" rtl="0" fontAlgn="b">
                        <a:buNone/>
                      </a:pPr>
                      <a:r>
                        <a:rPr lang="en-US" sz="1400" b="0" i="0" u="none" strike="noStrike">
                          <a:solidFill>
                            <a:srgbClr val="221F20"/>
                          </a:solidFill>
                          <a:effectLst/>
                          <a:latin typeface="Arial"/>
                        </a:rPr>
                        <a:t>EPH Barracks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Eglin/Duke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&lt;$100M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3rd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UR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842059"/>
                  </a:ext>
                </a:extLst>
              </a:tr>
              <a:tr h="367639">
                <a:tc>
                  <a:txBody>
                    <a:bodyPr/>
                    <a:lstStyle/>
                    <a:p>
                      <a:pPr algn="l" rtl="0" fontAlgn="b">
                        <a:buNone/>
                      </a:pPr>
                      <a:r>
                        <a:rPr lang="en-US" sz="1400" b="0" i="0" u="none" strike="noStrike">
                          <a:solidFill>
                            <a:srgbClr val="221F20"/>
                          </a:solidFill>
                          <a:effectLst/>
                          <a:latin typeface="Arial"/>
                        </a:rPr>
                        <a:t>F35A DEVELOPMETAL/OPERATIONAL TEST B64</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Eglin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&lt;$25M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3rd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UR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6059685"/>
                  </a:ext>
                </a:extLst>
              </a:tr>
              <a:tr h="367639">
                <a:tc>
                  <a:txBody>
                    <a:bodyPr/>
                    <a:lstStyle/>
                    <a:p>
                      <a:pPr algn="l" rtl="0" fontAlgn="b">
                        <a:buNone/>
                      </a:pPr>
                      <a:r>
                        <a:rPr lang="en-US" sz="1400" b="0" i="0" u="none" strike="noStrike">
                          <a:solidFill>
                            <a:srgbClr val="221F20"/>
                          </a:solidFill>
                          <a:effectLst/>
                          <a:latin typeface="Arial"/>
                        </a:rPr>
                        <a:t>Const. Range Rd. 218 By-Pass</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Eglin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3rd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SB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1683354"/>
                  </a:ext>
                </a:extLst>
              </a:tr>
              <a:tr h="367639">
                <a:tc>
                  <a:txBody>
                    <a:bodyPr/>
                    <a:lstStyle/>
                    <a:p>
                      <a:pPr algn="l" rtl="0" fontAlgn="b">
                        <a:buNone/>
                      </a:pPr>
                      <a:r>
                        <a:rPr lang="en-US" sz="1400" b="0" i="0" u="none" strike="noStrike">
                          <a:solidFill>
                            <a:srgbClr val="221F20"/>
                          </a:solidFill>
                          <a:effectLst/>
                          <a:latin typeface="Arial"/>
                        </a:rPr>
                        <a:t>F-35A DEVELOP TEST 2-BAY MAINT HANGER</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Eglin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&lt;$40M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3rd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UR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1137488"/>
                  </a:ext>
                </a:extLst>
              </a:tr>
              <a:tr h="367639">
                <a:tc>
                  <a:txBody>
                    <a:bodyPr/>
                    <a:lstStyle/>
                    <a:p>
                      <a:pPr algn="l" rtl="0" fontAlgn="b">
                        <a:buNone/>
                      </a:pPr>
                      <a:r>
                        <a:rPr lang="en-US" sz="1400" b="0" i="0" u="none" strike="noStrike">
                          <a:solidFill>
                            <a:srgbClr val="221F20"/>
                          </a:solidFill>
                          <a:effectLst/>
                          <a:latin typeface="Arial"/>
                        </a:rPr>
                        <a:t>F-35A DEVELOPMENTAL/OPER TEST 2-BAY HANGER</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Eglin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&lt;$45M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3rd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UR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8624127"/>
                  </a:ext>
                </a:extLst>
              </a:tr>
              <a:tr h="367639">
                <a:tc>
                  <a:txBody>
                    <a:bodyPr/>
                    <a:lstStyle/>
                    <a:p>
                      <a:pPr algn="l" rtl="0" fontAlgn="b">
                        <a:buNone/>
                      </a:pPr>
                      <a:r>
                        <a:rPr lang="en-US" sz="1400" b="0" i="0" u="none" strike="noStrike">
                          <a:solidFill>
                            <a:srgbClr val="221F20"/>
                          </a:solidFill>
                          <a:effectLst/>
                          <a:latin typeface="Arial"/>
                        </a:rPr>
                        <a:t>KC-46A GEN PURPOSE WAREHOUSE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MacDill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3rd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SB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311896"/>
                  </a:ext>
                </a:extLst>
              </a:tr>
              <a:tr h="367638">
                <a:tc>
                  <a:txBody>
                    <a:bodyPr/>
                    <a:lstStyle/>
                    <a:p>
                      <a:pPr algn="l" rtl="0" fontAlgn="b">
                        <a:buNone/>
                      </a:pPr>
                      <a:r>
                        <a:rPr lang="pt-BR" sz="1400" b="0" i="0" u="none" strike="noStrike">
                          <a:solidFill>
                            <a:srgbClr val="221F20"/>
                          </a:solidFill>
                          <a:effectLst/>
                          <a:latin typeface="Arial"/>
                        </a:rPr>
                        <a:t>KC-46A  A/C SE SHP/STOR FCLT</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MacDill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221F20"/>
                          </a:solidFill>
                          <a:effectLst/>
                          <a:latin typeface="Arial"/>
                        </a:rPr>
                        <a:t>&lt;$5M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400" b="0" i="0" u="none" strike="noStrike">
                          <a:solidFill>
                            <a:srgbClr val="000000"/>
                          </a:solidFill>
                          <a:effectLst/>
                          <a:latin typeface="Arial"/>
                        </a:rPr>
                        <a:t>3rd </a:t>
                      </a:r>
                      <a:r>
                        <a:rPr lang="en-US" sz="1400" b="0" i="0" u="none" strike="noStrike" err="1">
                          <a:solidFill>
                            <a:srgbClr val="000000"/>
                          </a:solidFill>
                          <a:effectLst/>
                          <a:latin typeface="Arial"/>
                        </a:rPr>
                        <a:t>Qtr</a:t>
                      </a:r>
                      <a:r>
                        <a:rPr lang="en-US" sz="1400" b="0" i="0" u="none" strike="noStrike">
                          <a:solidFill>
                            <a:srgbClr val="000000"/>
                          </a:solidFill>
                          <a:effectLst/>
                          <a:latin typeface="Arial"/>
                        </a:rPr>
                        <a:t>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Arial"/>
                        </a:rPr>
                        <a:t>SB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9512728"/>
                  </a:ext>
                </a:extLst>
              </a:tr>
            </a:tbl>
          </a:graphicData>
        </a:graphic>
      </p:graphicFrame>
    </p:spTree>
    <p:extLst>
      <p:ext uri="{BB962C8B-B14F-4D97-AF65-F5344CB8AC3E}">
        <p14:creationId xmlns:p14="http://schemas.microsoft.com/office/powerpoint/2010/main" val="3102595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43EC1D2-F73D-0726-1FAE-7B0A8F9B5598}"/>
              </a:ext>
            </a:extLst>
          </p:cNvPr>
          <p:cNvSpPr>
            <a:spLocks noGrp="1"/>
          </p:cNvSpPr>
          <p:nvPr>
            <p:ph type="dt" sz="half" idx="11"/>
          </p:nvPr>
        </p:nvSpPr>
        <p:spPr/>
        <p:txBody>
          <a:bodyPr/>
          <a:lstStyle/>
          <a:p>
            <a:r>
              <a:rPr lang="en-US"/>
              <a:t>CAO: 08/02/2023</a:t>
            </a:r>
          </a:p>
        </p:txBody>
      </p:sp>
      <p:sp>
        <p:nvSpPr>
          <p:cNvPr id="4" name="Footer Placeholder 3">
            <a:extLst>
              <a:ext uri="{FF2B5EF4-FFF2-40B4-BE49-F238E27FC236}">
                <a16:creationId xmlns:a16="http://schemas.microsoft.com/office/drawing/2014/main" id="{A9C691FE-99A5-B65E-A203-E3C37E90DCEB}"/>
              </a:ext>
            </a:extLst>
          </p:cNvPr>
          <p:cNvSpPr>
            <a:spLocks noGrp="1"/>
          </p:cNvSpPr>
          <p:nvPr>
            <p:ph type="ftr" sz="quarter" idx="12"/>
          </p:nvPr>
        </p:nvSpPr>
        <p:spPr/>
        <p:txBody>
          <a:bodyPr/>
          <a:lstStyle/>
          <a:p>
            <a:endParaRPr lang="en-US"/>
          </a:p>
        </p:txBody>
      </p:sp>
      <p:sp>
        <p:nvSpPr>
          <p:cNvPr id="5" name="Title 4">
            <a:extLst>
              <a:ext uri="{FF2B5EF4-FFF2-40B4-BE49-F238E27FC236}">
                <a16:creationId xmlns:a16="http://schemas.microsoft.com/office/drawing/2014/main" id="{B5A490AB-E6F6-6611-B839-4EA2C90CB366}"/>
              </a:ext>
            </a:extLst>
          </p:cNvPr>
          <p:cNvSpPr>
            <a:spLocks noGrp="1"/>
          </p:cNvSpPr>
          <p:nvPr>
            <p:ph type="title"/>
          </p:nvPr>
        </p:nvSpPr>
        <p:spPr/>
        <p:txBody>
          <a:bodyPr/>
          <a:lstStyle/>
          <a:p>
            <a:r>
              <a:rPr lang="en-US"/>
              <a:t>MILCON MATOC POOLS</a:t>
            </a:r>
          </a:p>
        </p:txBody>
      </p:sp>
      <p:graphicFrame>
        <p:nvGraphicFramePr>
          <p:cNvPr id="7" name="Table 6">
            <a:extLst>
              <a:ext uri="{FF2B5EF4-FFF2-40B4-BE49-F238E27FC236}">
                <a16:creationId xmlns:a16="http://schemas.microsoft.com/office/drawing/2014/main" id="{65B9679A-178C-04D0-CAD9-1A53E95FD9A6}"/>
              </a:ext>
            </a:extLst>
          </p:cNvPr>
          <p:cNvGraphicFramePr>
            <a:graphicFrameLocks noGrp="1"/>
          </p:cNvGraphicFramePr>
          <p:nvPr>
            <p:extLst>
              <p:ext uri="{D42A27DB-BD31-4B8C-83A1-F6EECF244321}">
                <p14:modId xmlns:p14="http://schemas.microsoft.com/office/powerpoint/2010/main" val="206639997"/>
              </p:ext>
            </p:extLst>
          </p:nvPr>
        </p:nvGraphicFramePr>
        <p:xfrm>
          <a:off x="2054471" y="784981"/>
          <a:ext cx="8083058" cy="3260141"/>
        </p:xfrm>
        <a:graphic>
          <a:graphicData uri="http://schemas.openxmlformats.org/drawingml/2006/table">
            <a:tbl>
              <a:tblPr firstRow="1" bandRow="1">
                <a:tableStyleId>{5C22544A-7EE6-4342-B048-85BDC9FD1C3A}</a:tableStyleId>
              </a:tblPr>
              <a:tblGrid>
                <a:gridCol w="4041529">
                  <a:extLst>
                    <a:ext uri="{9D8B030D-6E8A-4147-A177-3AD203B41FA5}">
                      <a16:colId xmlns:a16="http://schemas.microsoft.com/office/drawing/2014/main" val="2774641038"/>
                    </a:ext>
                  </a:extLst>
                </a:gridCol>
                <a:gridCol w="4041529">
                  <a:extLst>
                    <a:ext uri="{9D8B030D-6E8A-4147-A177-3AD203B41FA5}">
                      <a16:colId xmlns:a16="http://schemas.microsoft.com/office/drawing/2014/main" val="43943560"/>
                    </a:ext>
                  </a:extLst>
                </a:gridCol>
              </a:tblGrid>
              <a:tr h="573091">
                <a:tc>
                  <a:txBody>
                    <a:bodyPr/>
                    <a:lstStyle/>
                    <a:p>
                      <a:pPr algn="ctr"/>
                      <a:r>
                        <a:rPr lang="en-US" sz="1800">
                          <a:solidFill>
                            <a:schemeClr val="tx2"/>
                          </a:solidFill>
                        </a:rPr>
                        <a:t>Unrestricted South Pool</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2000">
                          <a:solidFill>
                            <a:schemeClr val="tx2"/>
                          </a:solidFill>
                        </a:rPr>
                        <a:t>Unrestricted North Pool</a:t>
                      </a:r>
                    </a:p>
                    <a:p>
                      <a:pPr algn="ctr"/>
                      <a:endParaRPr lang="en-US"/>
                    </a:p>
                  </a:txBody>
                  <a:tcPr/>
                </a:tc>
                <a:extLst>
                  <a:ext uri="{0D108BD9-81ED-4DB2-BD59-A6C34878D82A}">
                    <a16:rowId xmlns:a16="http://schemas.microsoft.com/office/drawing/2014/main" val="243617674"/>
                  </a:ext>
                </a:extLst>
              </a:tr>
              <a:tr h="499032">
                <a:tc>
                  <a:txBody>
                    <a:bodyPr/>
                    <a:lstStyle/>
                    <a:p>
                      <a:pPr algn="ctr"/>
                      <a:r>
                        <a:rPr lang="en-US" sz="1400" kern="1200">
                          <a:solidFill>
                            <a:schemeClr val="dk1"/>
                          </a:solidFill>
                          <a:effectLst/>
                          <a:latin typeface="+mn-lt"/>
                          <a:ea typeface="+mn-ea"/>
                          <a:cs typeface="+mn-cs"/>
                        </a:rPr>
                        <a:t>Caddell Construction Co. (DE), LLC</a:t>
                      </a:r>
                      <a:endParaRPr lang="en-US" sz="1400"/>
                    </a:p>
                  </a:txBody>
                  <a:tcPr/>
                </a:tc>
                <a:tc>
                  <a:txBody>
                    <a:bodyPr/>
                    <a:lstStyle/>
                    <a:p>
                      <a:pPr algn="ctr"/>
                      <a:r>
                        <a:rPr lang="en-US" sz="1400" kern="1200">
                          <a:solidFill>
                            <a:schemeClr val="dk1"/>
                          </a:solidFill>
                          <a:effectLst/>
                          <a:latin typeface="+mn-lt"/>
                          <a:ea typeface="+mn-ea"/>
                          <a:cs typeface="+mn-cs"/>
                        </a:rPr>
                        <a:t>BL Harbert International, LLC</a:t>
                      </a:r>
                      <a:endParaRPr lang="en-US" sz="1400"/>
                    </a:p>
                  </a:txBody>
                  <a:tcPr/>
                </a:tc>
                <a:extLst>
                  <a:ext uri="{0D108BD9-81ED-4DB2-BD59-A6C34878D82A}">
                    <a16:rowId xmlns:a16="http://schemas.microsoft.com/office/drawing/2014/main" val="4050830660"/>
                  </a:ext>
                </a:extLst>
              </a:tr>
              <a:tr h="475868">
                <a:tc>
                  <a:txBody>
                    <a:bodyPr/>
                    <a:lstStyle/>
                    <a:p>
                      <a:pPr algn="ctr"/>
                      <a:r>
                        <a:rPr lang="en-US" sz="1400" kern="1200">
                          <a:solidFill>
                            <a:schemeClr val="dk1"/>
                          </a:solidFill>
                          <a:effectLst/>
                          <a:latin typeface="+mn-lt"/>
                          <a:ea typeface="+mn-ea"/>
                          <a:cs typeface="+mn-cs"/>
                        </a:rPr>
                        <a:t>RQ Construction, LLC</a:t>
                      </a:r>
                      <a:endParaRPr lang="en-US" sz="1400"/>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kern="1200">
                          <a:solidFill>
                            <a:schemeClr val="dk1"/>
                          </a:solidFill>
                          <a:effectLst/>
                          <a:latin typeface="+mn-lt"/>
                          <a:ea typeface="+mn-ea"/>
                          <a:cs typeface="+mn-cs"/>
                        </a:rPr>
                        <a:t>Brasfield &amp; Gorrie, LLC</a:t>
                      </a:r>
                    </a:p>
                    <a:p>
                      <a:pPr algn="ctr"/>
                      <a:endParaRPr lang="en-US" sz="1400"/>
                    </a:p>
                  </a:txBody>
                  <a:tcPr/>
                </a:tc>
                <a:extLst>
                  <a:ext uri="{0D108BD9-81ED-4DB2-BD59-A6C34878D82A}">
                    <a16:rowId xmlns:a16="http://schemas.microsoft.com/office/drawing/2014/main" val="1242893279"/>
                  </a:ext>
                </a:extLst>
              </a:tr>
              <a:tr h="442385">
                <a:tc>
                  <a:txBody>
                    <a:bodyPr/>
                    <a:lstStyle/>
                    <a:p>
                      <a:pPr algn="ctr"/>
                      <a:r>
                        <a:rPr lang="en-US" sz="1400" kern="1200">
                          <a:solidFill>
                            <a:schemeClr val="dk1"/>
                          </a:solidFill>
                          <a:effectLst/>
                          <a:latin typeface="+mn-lt"/>
                          <a:ea typeface="+mn-ea"/>
                          <a:cs typeface="+mn-cs"/>
                        </a:rPr>
                        <a:t>Korte Construction Company</a:t>
                      </a:r>
                      <a:endParaRPr lang="en-US" sz="1400"/>
                    </a:p>
                  </a:txBody>
                  <a:tcPr/>
                </a:tc>
                <a:tc>
                  <a:txBody>
                    <a:bodyPr/>
                    <a:lstStyle/>
                    <a:p>
                      <a:pPr algn="ctr"/>
                      <a:r>
                        <a:rPr lang="en-US" sz="1400" kern="1200">
                          <a:solidFill>
                            <a:schemeClr val="dk1"/>
                          </a:solidFill>
                          <a:effectLst/>
                          <a:latin typeface="+mn-lt"/>
                          <a:ea typeface="+mn-ea"/>
                          <a:cs typeface="+mn-cs"/>
                        </a:rPr>
                        <a:t>Caddell Construction Co. (DE), LLC</a:t>
                      </a:r>
                      <a:endParaRPr lang="en-US" sz="1400"/>
                    </a:p>
                  </a:txBody>
                  <a:tcPr/>
                </a:tc>
                <a:extLst>
                  <a:ext uri="{0D108BD9-81ED-4DB2-BD59-A6C34878D82A}">
                    <a16:rowId xmlns:a16="http://schemas.microsoft.com/office/drawing/2014/main" val="122977697"/>
                  </a:ext>
                </a:extLst>
              </a:tr>
              <a:tr h="475868">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kern="1200">
                          <a:solidFill>
                            <a:schemeClr val="dk1"/>
                          </a:solidFill>
                          <a:effectLst/>
                          <a:latin typeface="+mn-lt"/>
                          <a:ea typeface="+mn-ea"/>
                          <a:cs typeface="+mn-cs"/>
                        </a:rPr>
                        <a:t>Hensel Phelps Construction Co.</a:t>
                      </a:r>
                    </a:p>
                    <a:p>
                      <a:pPr algn="ctr"/>
                      <a:endParaRPr lang="en-US" sz="1400"/>
                    </a:p>
                  </a:txBody>
                  <a:tcPr/>
                </a:tc>
                <a:tc>
                  <a:txBody>
                    <a:bodyPr/>
                    <a:lstStyle/>
                    <a:p>
                      <a:pPr algn="ctr"/>
                      <a:r>
                        <a:rPr lang="en-US" sz="1400" kern="1200">
                          <a:solidFill>
                            <a:schemeClr val="dk1"/>
                          </a:solidFill>
                          <a:effectLst/>
                          <a:latin typeface="+mn-lt"/>
                          <a:ea typeface="+mn-ea"/>
                          <a:cs typeface="+mn-cs"/>
                        </a:rPr>
                        <a:t>Hensel Phelps Construction Co.</a:t>
                      </a:r>
                      <a:endParaRPr lang="en-US" sz="1400"/>
                    </a:p>
                  </a:txBody>
                  <a:tcPr/>
                </a:tc>
                <a:extLst>
                  <a:ext uri="{0D108BD9-81ED-4DB2-BD59-A6C34878D82A}">
                    <a16:rowId xmlns:a16="http://schemas.microsoft.com/office/drawing/2014/main" val="3546589469"/>
                  </a:ext>
                </a:extLst>
              </a:tr>
              <a:tr h="386623">
                <a:tc>
                  <a:txBody>
                    <a:bodyPr/>
                    <a:lstStyle/>
                    <a:p>
                      <a:pPr algn="ctr"/>
                      <a:r>
                        <a:rPr lang="en-US" sz="1400" kern="1200">
                          <a:solidFill>
                            <a:schemeClr val="dk1"/>
                          </a:solidFill>
                          <a:effectLst/>
                          <a:latin typeface="+mn-lt"/>
                          <a:ea typeface="+mn-ea"/>
                          <a:cs typeface="+mn-cs"/>
                        </a:rPr>
                        <a:t>BL Harbert International, LLC</a:t>
                      </a:r>
                      <a:endParaRPr lang="en-US" sz="1400"/>
                    </a:p>
                  </a:txBody>
                  <a:tcPr/>
                </a:tc>
                <a:tc>
                  <a:txBody>
                    <a:bodyPr/>
                    <a:lstStyle/>
                    <a:p>
                      <a:pPr algn="ctr"/>
                      <a:r>
                        <a:rPr lang="en-US" sz="1400" kern="1200">
                          <a:solidFill>
                            <a:schemeClr val="dk1"/>
                          </a:solidFill>
                          <a:effectLst/>
                          <a:latin typeface="+mn-lt"/>
                          <a:ea typeface="+mn-ea"/>
                          <a:cs typeface="+mn-cs"/>
                        </a:rPr>
                        <a:t>Korte Construction Company</a:t>
                      </a:r>
                      <a:endParaRPr lang="en-US" sz="1400"/>
                    </a:p>
                  </a:txBody>
                  <a:tcPr/>
                </a:tc>
                <a:extLst>
                  <a:ext uri="{0D108BD9-81ED-4DB2-BD59-A6C34878D82A}">
                    <a16:rowId xmlns:a16="http://schemas.microsoft.com/office/drawing/2014/main" val="3324789773"/>
                  </a:ext>
                </a:extLst>
              </a:tr>
              <a:tr h="322690">
                <a:tc>
                  <a:txBody>
                    <a:bodyPr/>
                    <a:lstStyle/>
                    <a:p>
                      <a:pPr algn="ctr"/>
                      <a:r>
                        <a:rPr lang="en-US" sz="1400" kern="1200">
                          <a:solidFill>
                            <a:schemeClr val="dk1"/>
                          </a:solidFill>
                          <a:effectLst/>
                          <a:latin typeface="+mn-lt"/>
                          <a:ea typeface="+mn-ea"/>
                          <a:cs typeface="+mn-cs"/>
                        </a:rPr>
                        <a:t>The Whiting-Turner Contracting Company</a:t>
                      </a:r>
                      <a:endParaRPr lang="en-US" sz="1400"/>
                    </a:p>
                  </a:txBody>
                  <a:tcPr/>
                </a:tc>
                <a:tc>
                  <a:txBody>
                    <a:bodyPr/>
                    <a:lstStyle/>
                    <a:p>
                      <a:pPr algn="ctr"/>
                      <a:r>
                        <a:rPr lang="en-US" sz="1400" kern="1200">
                          <a:solidFill>
                            <a:schemeClr val="dk1"/>
                          </a:solidFill>
                          <a:effectLst/>
                          <a:latin typeface="+mn-lt"/>
                          <a:ea typeface="+mn-ea"/>
                          <a:cs typeface="+mn-cs"/>
                        </a:rPr>
                        <a:t>The Whiting-Turner Contracting Company</a:t>
                      </a:r>
                      <a:endParaRPr lang="en-US" sz="1400"/>
                    </a:p>
                  </a:txBody>
                  <a:tcPr/>
                </a:tc>
                <a:extLst>
                  <a:ext uri="{0D108BD9-81ED-4DB2-BD59-A6C34878D82A}">
                    <a16:rowId xmlns:a16="http://schemas.microsoft.com/office/drawing/2014/main" val="594157084"/>
                  </a:ext>
                </a:extLst>
              </a:tr>
            </a:tbl>
          </a:graphicData>
        </a:graphic>
      </p:graphicFrame>
      <p:graphicFrame>
        <p:nvGraphicFramePr>
          <p:cNvPr id="8" name="Table 7">
            <a:extLst>
              <a:ext uri="{FF2B5EF4-FFF2-40B4-BE49-F238E27FC236}">
                <a16:creationId xmlns:a16="http://schemas.microsoft.com/office/drawing/2014/main" id="{BC2A859D-A682-E465-FBDD-6103731BE3A3}"/>
              </a:ext>
            </a:extLst>
          </p:cNvPr>
          <p:cNvGraphicFramePr>
            <a:graphicFrameLocks noGrp="1"/>
          </p:cNvGraphicFramePr>
          <p:nvPr>
            <p:extLst>
              <p:ext uri="{D42A27DB-BD31-4B8C-83A1-F6EECF244321}">
                <p14:modId xmlns:p14="http://schemas.microsoft.com/office/powerpoint/2010/main" val="1426195549"/>
              </p:ext>
            </p:extLst>
          </p:nvPr>
        </p:nvGraphicFramePr>
        <p:xfrm>
          <a:off x="2217683" y="4150934"/>
          <a:ext cx="7704083" cy="2309600"/>
        </p:xfrm>
        <a:graphic>
          <a:graphicData uri="http://schemas.openxmlformats.org/drawingml/2006/table">
            <a:tbl>
              <a:tblPr firstRow="1" bandRow="1">
                <a:tableStyleId>{5C22544A-7EE6-4342-B048-85BDC9FD1C3A}</a:tableStyleId>
              </a:tblPr>
              <a:tblGrid>
                <a:gridCol w="3863222">
                  <a:extLst>
                    <a:ext uri="{9D8B030D-6E8A-4147-A177-3AD203B41FA5}">
                      <a16:colId xmlns:a16="http://schemas.microsoft.com/office/drawing/2014/main" val="2415096191"/>
                    </a:ext>
                  </a:extLst>
                </a:gridCol>
                <a:gridCol w="3840861">
                  <a:extLst>
                    <a:ext uri="{9D8B030D-6E8A-4147-A177-3AD203B41FA5}">
                      <a16:colId xmlns:a16="http://schemas.microsoft.com/office/drawing/2014/main" val="741677560"/>
                    </a:ext>
                  </a:extLst>
                </a:gridCol>
              </a:tblGrid>
              <a:tr h="288932">
                <a:tc gridSpan="2">
                  <a:txBody>
                    <a:bodyPr/>
                    <a:lstStyle/>
                    <a:p>
                      <a:pPr algn="ctr"/>
                      <a:r>
                        <a:rPr lang="en-US" sz="2000">
                          <a:solidFill>
                            <a:schemeClr val="tx2"/>
                          </a:solidFill>
                        </a:rPr>
                        <a:t>Small Business North</a:t>
                      </a:r>
                    </a:p>
                  </a:txBody>
                  <a:tcPr/>
                </a:tc>
                <a:tc hMerge="1">
                  <a:txBody>
                    <a:bodyPr/>
                    <a:lstStyle/>
                    <a:p>
                      <a:endParaRPr lang="en-US"/>
                    </a:p>
                  </a:txBody>
                  <a:tcPr/>
                </a:tc>
                <a:extLst>
                  <a:ext uri="{0D108BD9-81ED-4DB2-BD59-A6C34878D82A}">
                    <a16:rowId xmlns:a16="http://schemas.microsoft.com/office/drawing/2014/main" val="153387325"/>
                  </a:ext>
                </a:extLst>
              </a:tr>
              <a:tr h="210047">
                <a:tc>
                  <a:txBody>
                    <a:bodyPr/>
                    <a:lstStyle/>
                    <a:p>
                      <a:r>
                        <a:rPr lang="en-US" sz="1600"/>
                        <a:t>EMR, Inc.</a:t>
                      </a: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Southeast Cherokee Construction, Inc.</a:t>
                      </a:r>
                    </a:p>
                    <a:p>
                      <a:endParaRPr lang="en-US" sz="1600"/>
                    </a:p>
                  </a:txBody>
                  <a:tcPr/>
                </a:tc>
                <a:extLst>
                  <a:ext uri="{0D108BD9-81ED-4DB2-BD59-A6C34878D82A}">
                    <a16:rowId xmlns:a16="http://schemas.microsoft.com/office/drawing/2014/main" val="1678963176"/>
                  </a:ext>
                </a:extLst>
              </a:tr>
              <a:tr h="377560">
                <a:tc>
                  <a:txBody>
                    <a:bodyPr/>
                    <a:lstStyle/>
                    <a:p>
                      <a:r>
                        <a:rPr lang="en-US" sz="1600" kern="1200" err="1">
                          <a:solidFill>
                            <a:schemeClr val="dk1"/>
                          </a:solidFill>
                          <a:effectLst/>
                          <a:latin typeface="+mn-lt"/>
                          <a:ea typeface="+mn-ea"/>
                          <a:cs typeface="+mn-cs"/>
                        </a:rPr>
                        <a:t>Healtheon</a:t>
                      </a:r>
                      <a:r>
                        <a:rPr lang="en-US" sz="1600" kern="1200">
                          <a:solidFill>
                            <a:schemeClr val="dk1"/>
                          </a:solidFill>
                          <a:effectLst/>
                          <a:latin typeface="+mn-lt"/>
                          <a:ea typeface="+mn-ea"/>
                          <a:cs typeface="+mn-cs"/>
                        </a:rPr>
                        <a:t>, Inc.</a:t>
                      </a:r>
                      <a:endParaRPr lang="en-US" sz="1600"/>
                    </a:p>
                  </a:txBody>
                  <a:tcPr/>
                </a:tc>
                <a:tc>
                  <a:txBody>
                    <a:bodyPr/>
                    <a:lstStyle/>
                    <a:p>
                      <a:r>
                        <a:rPr lang="en-US" sz="1600" kern="1200">
                          <a:solidFill>
                            <a:schemeClr val="dk1"/>
                          </a:solidFill>
                          <a:effectLst/>
                          <a:latin typeface="+mn-lt"/>
                          <a:ea typeface="+mn-ea"/>
                          <a:cs typeface="+mn-cs"/>
                        </a:rPr>
                        <a:t>Southeastern Industrial </a:t>
                      </a:r>
                      <a:r>
                        <a:rPr lang="en-US" sz="1600" kern="1200" err="1">
                          <a:solidFill>
                            <a:schemeClr val="dk1"/>
                          </a:solidFill>
                          <a:effectLst/>
                          <a:latin typeface="+mn-lt"/>
                          <a:ea typeface="+mn-ea"/>
                          <a:cs typeface="+mn-cs"/>
                        </a:rPr>
                        <a:t>Barlovento</a:t>
                      </a:r>
                      <a:r>
                        <a:rPr lang="en-US" sz="1600" kern="1200">
                          <a:solidFill>
                            <a:schemeClr val="dk1"/>
                          </a:solidFill>
                          <a:effectLst/>
                          <a:latin typeface="+mn-lt"/>
                          <a:ea typeface="+mn-ea"/>
                          <a:cs typeface="+mn-cs"/>
                        </a:rPr>
                        <a:t> JV-2, LLC</a:t>
                      </a:r>
                      <a:endParaRPr lang="en-US" sz="1600"/>
                    </a:p>
                  </a:txBody>
                  <a:tcPr/>
                </a:tc>
                <a:extLst>
                  <a:ext uri="{0D108BD9-81ED-4DB2-BD59-A6C34878D82A}">
                    <a16:rowId xmlns:a16="http://schemas.microsoft.com/office/drawing/2014/main" val="1885392179"/>
                  </a:ext>
                </a:extLst>
              </a:tr>
              <a:tr h="377560">
                <a:tc>
                  <a:txBody>
                    <a:bodyPr/>
                    <a:lstStyle/>
                    <a:p>
                      <a:r>
                        <a:rPr lang="en-US" sz="1600" kern="1200">
                          <a:solidFill>
                            <a:schemeClr val="dk1"/>
                          </a:solidFill>
                          <a:effectLst/>
                          <a:latin typeface="+mn-lt"/>
                          <a:ea typeface="+mn-ea"/>
                          <a:cs typeface="+mn-cs"/>
                        </a:rPr>
                        <a:t>Howard W. Pence, Inc.</a:t>
                      </a:r>
                      <a:endParaRPr lang="en-US" sz="1600"/>
                    </a:p>
                  </a:txBody>
                  <a:tcPr/>
                </a:tc>
                <a:tc>
                  <a:txBody>
                    <a:bodyPr/>
                    <a:lstStyle/>
                    <a:p>
                      <a:r>
                        <a:rPr lang="en-US" sz="1600" kern="1200">
                          <a:solidFill>
                            <a:schemeClr val="dk1"/>
                          </a:solidFill>
                          <a:effectLst/>
                          <a:latin typeface="+mn-lt"/>
                          <a:ea typeface="+mn-ea"/>
                          <a:cs typeface="+mn-cs"/>
                        </a:rPr>
                        <a:t>Speegle Construction, Inc.</a:t>
                      </a:r>
                      <a:endParaRPr lang="en-US" sz="1600"/>
                    </a:p>
                  </a:txBody>
                  <a:tcPr/>
                </a:tc>
                <a:extLst>
                  <a:ext uri="{0D108BD9-81ED-4DB2-BD59-A6C34878D82A}">
                    <a16:rowId xmlns:a16="http://schemas.microsoft.com/office/drawing/2014/main" val="1585446311"/>
                  </a:ext>
                </a:extLst>
              </a:tr>
              <a:tr h="377560">
                <a:tc>
                  <a:txBody>
                    <a:bodyPr/>
                    <a:lstStyle/>
                    <a:p>
                      <a:r>
                        <a:rPr lang="en-US" sz="1600" kern="1200">
                          <a:solidFill>
                            <a:schemeClr val="dk1"/>
                          </a:solidFill>
                          <a:effectLst/>
                          <a:latin typeface="+mn-lt"/>
                          <a:ea typeface="+mn-ea"/>
                          <a:cs typeface="+mn-cs"/>
                        </a:rPr>
                        <a:t>Roundhouse-MV JV</a:t>
                      </a:r>
                      <a:endParaRPr lang="en-US" sz="1600"/>
                    </a:p>
                  </a:txBody>
                  <a:tcPr/>
                </a:tc>
                <a:tc>
                  <a:txBody>
                    <a:bodyPr/>
                    <a:lstStyle/>
                    <a:p>
                      <a:r>
                        <a:rPr lang="en-US" sz="1600" kern="1200">
                          <a:solidFill>
                            <a:schemeClr val="dk1"/>
                          </a:solidFill>
                          <a:effectLst/>
                          <a:latin typeface="+mn-lt"/>
                          <a:ea typeface="+mn-ea"/>
                          <a:cs typeface="+mn-cs"/>
                        </a:rPr>
                        <a:t>Webb, LLC (dba WEBCO)</a:t>
                      </a:r>
                      <a:endParaRPr lang="en-US" sz="1600"/>
                    </a:p>
                  </a:txBody>
                  <a:tcPr/>
                </a:tc>
                <a:extLst>
                  <a:ext uri="{0D108BD9-81ED-4DB2-BD59-A6C34878D82A}">
                    <a16:rowId xmlns:a16="http://schemas.microsoft.com/office/drawing/2014/main" val="3383906952"/>
                  </a:ext>
                </a:extLst>
              </a:tr>
            </a:tbl>
          </a:graphicData>
        </a:graphic>
      </p:graphicFrame>
    </p:spTree>
    <p:extLst>
      <p:ext uri="{BB962C8B-B14F-4D97-AF65-F5344CB8AC3E}">
        <p14:creationId xmlns:p14="http://schemas.microsoft.com/office/powerpoint/2010/main" val="1104291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solidFill>
                  <a:srgbClr val="000000"/>
                </a:solidFill>
              </a:rPr>
            </a:br>
            <a:br>
              <a:rPr lang="en-US">
                <a:solidFill>
                  <a:srgbClr val="000000"/>
                </a:solidFill>
              </a:rPr>
            </a:br>
            <a:endParaRPr lang="en-US"/>
          </a:p>
        </p:txBody>
      </p:sp>
      <p:sp>
        <p:nvSpPr>
          <p:cNvPr id="5" name="TextBox 4">
            <a:extLst>
              <a:ext uri="{FF2B5EF4-FFF2-40B4-BE49-F238E27FC236}">
                <a16:creationId xmlns:a16="http://schemas.microsoft.com/office/drawing/2014/main" id="{FE054237-5300-441A-B1D6-A2E6B4AB5628}"/>
              </a:ext>
            </a:extLst>
          </p:cNvPr>
          <p:cNvSpPr txBox="1"/>
          <p:nvPr/>
        </p:nvSpPr>
        <p:spPr>
          <a:xfrm>
            <a:off x="948366" y="228600"/>
            <a:ext cx="10295268" cy="1077218"/>
          </a:xfrm>
          <a:prstGeom prst="rect">
            <a:avLst/>
          </a:prstGeom>
          <a:noFill/>
        </p:spPr>
        <p:txBody>
          <a:bodyPr wrap="square">
            <a:spAutoFit/>
          </a:bodyPr>
          <a:lstStyle/>
          <a:p>
            <a:r>
              <a:rPr lang="en-US" sz="3200" b="1"/>
              <a:t>CONSTRUCTION – MILCON FY27</a:t>
            </a:r>
          </a:p>
          <a:p>
            <a:endParaRPr lang="en-US" sz="3200" b="1"/>
          </a:p>
        </p:txBody>
      </p:sp>
      <p:graphicFrame>
        <p:nvGraphicFramePr>
          <p:cNvPr id="4" name="Table 3">
            <a:extLst>
              <a:ext uri="{FF2B5EF4-FFF2-40B4-BE49-F238E27FC236}">
                <a16:creationId xmlns:a16="http://schemas.microsoft.com/office/drawing/2014/main" id="{A4D86BA2-D04D-3606-E3AF-6C9B88D06FC7}"/>
              </a:ext>
            </a:extLst>
          </p:cNvPr>
          <p:cNvGraphicFramePr>
            <a:graphicFrameLocks noGrp="1"/>
          </p:cNvGraphicFramePr>
          <p:nvPr>
            <p:extLst>
              <p:ext uri="{D42A27DB-BD31-4B8C-83A1-F6EECF244321}">
                <p14:modId xmlns:p14="http://schemas.microsoft.com/office/powerpoint/2010/main" val="1717817010"/>
              </p:ext>
            </p:extLst>
          </p:nvPr>
        </p:nvGraphicFramePr>
        <p:xfrm>
          <a:off x="646980" y="961901"/>
          <a:ext cx="10688200" cy="5561824"/>
        </p:xfrm>
        <a:graphic>
          <a:graphicData uri="http://schemas.openxmlformats.org/drawingml/2006/table">
            <a:tbl>
              <a:tblPr/>
              <a:tblGrid>
                <a:gridCol w="5027550">
                  <a:extLst>
                    <a:ext uri="{9D8B030D-6E8A-4147-A177-3AD203B41FA5}">
                      <a16:colId xmlns:a16="http://schemas.microsoft.com/office/drawing/2014/main" val="3028862978"/>
                    </a:ext>
                  </a:extLst>
                </a:gridCol>
                <a:gridCol w="1154475">
                  <a:extLst>
                    <a:ext uri="{9D8B030D-6E8A-4147-A177-3AD203B41FA5}">
                      <a16:colId xmlns:a16="http://schemas.microsoft.com/office/drawing/2014/main" val="4142615920"/>
                    </a:ext>
                  </a:extLst>
                </a:gridCol>
                <a:gridCol w="1210336">
                  <a:extLst>
                    <a:ext uri="{9D8B030D-6E8A-4147-A177-3AD203B41FA5}">
                      <a16:colId xmlns:a16="http://schemas.microsoft.com/office/drawing/2014/main" val="1532984489"/>
                    </a:ext>
                  </a:extLst>
                </a:gridCol>
                <a:gridCol w="2402052">
                  <a:extLst>
                    <a:ext uri="{9D8B030D-6E8A-4147-A177-3AD203B41FA5}">
                      <a16:colId xmlns:a16="http://schemas.microsoft.com/office/drawing/2014/main" val="3179051208"/>
                    </a:ext>
                  </a:extLst>
                </a:gridCol>
                <a:gridCol w="893787">
                  <a:extLst>
                    <a:ext uri="{9D8B030D-6E8A-4147-A177-3AD203B41FA5}">
                      <a16:colId xmlns:a16="http://schemas.microsoft.com/office/drawing/2014/main" val="394860857"/>
                    </a:ext>
                  </a:extLst>
                </a:gridCol>
              </a:tblGrid>
              <a:tr h="371381">
                <a:tc>
                  <a:txBody>
                    <a:bodyPr/>
                    <a:lstStyle/>
                    <a:p>
                      <a:pPr algn="ctr" rtl="0" fontAlgn="b">
                        <a:buNone/>
                      </a:pPr>
                      <a:r>
                        <a:rPr lang="en-US" sz="1200" b="1" i="0" u="none" strike="noStrike">
                          <a:solidFill>
                            <a:srgbClr val="221F20"/>
                          </a:solidFill>
                          <a:effectLst/>
                          <a:latin typeface="Arial" panose="020B0604020202020204" pitchFamily="34" charset="0"/>
                        </a:rPr>
                        <a:t>MILCON FY27 Project Name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200" b="1" i="0" u="none" strike="noStrike">
                          <a:solidFill>
                            <a:srgbClr val="221F20"/>
                          </a:solidFill>
                          <a:effectLst/>
                          <a:latin typeface="Arial" panose="020B0604020202020204" pitchFamily="34" charset="0"/>
                        </a:rPr>
                        <a:t>Installation</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200" b="1" i="0" u="none" strike="noStrike">
                          <a:solidFill>
                            <a:srgbClr val="221F20"/>
                          </a:solidFill>
                          <a:effectLst/>
                          <a:latin typeface="Arial" panose="020B0604020202020204" pitchFamily="34" charset="0"/>
                        </a:rPr>
                        <a:t>Estimated Award Value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200" b="1" i="0" u="none" strike="noStrike">
                          <a:solidFill>
                            <a:srgbClr val="221F20"/>
                          </a:solidFill>
                          <a:effectLst/>
                          <a:latin typeface="Arial" panose="020B0604020202020204" pitchFamily="34" charset="0"/>
                        </a:rPr>
                        <a:t>Projected Advertise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l" rtl="0" fontAlgn="b">
                        <a:buNone/>
                      </a:pPr>
                      <a:r>
                        <a:rPr lang="en-US" sz="1200" b="1" i="0" u="none" strike="noStrike">
                          <a:solidFill>
                            <a:srgbClr val="221F20"/>
                          </a:solidFill>
                          <a:effectLst/>
                          <a:latin typeface="Arial" panose="020B0604020202020204" pitchFamily="34" charset="0"/>
                        </a:rPr>
                        <a:t>Award FY</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extLst>
                  <a:ext uri="{0D108BD9-81ED-4DB2-BD59-A6C34878D82A}">
                    <a16:rowId xmlns:a16="http://schemas.microsoft.com/office/drawing/2014/main" val="1720668355"/>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Access Control Point</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Anniston</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4th Qtr,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261860689"/>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Rpl. General Purpose Warehouse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Anniston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&lt;$35M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777041627"/>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ADAL INSTALLATION ACP GATE 2</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Arnold</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&lt;$20M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70024147"/>
                  </a:ext>
                </a:extLst>
              </a:tr>
              <a:tr h="320371">
                <a:tc>
                  <a:txBody>
                    <a:bodyPr/>
                    <a:lstStyle/>
                    <a:p>
                      <a:pPr algn="l" rtl="0" fontAlgn="b">
                        <a:buNone/>
                      </a:pPr>
                      <a:r>
                        <a:rPr lang="en-US" sz="1200" b="0" i="0" u="none" strike="noStrike">
                          <a:solidFill>
                            <a:srgbClr val="221F20"/>
                          </a:solidFill>
                          <a:effectLst/>
                          <a:latin typeface="Arial" panose="020B0604020202020204" pitchFamily="34" charset="0"/>
                        </a:rPr>
                        <a:t>CONSOL LAUNCH SPT FAC 1</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Cape Canaveral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&lt;$70M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665409352"/>
                  </a:ext>
                </a:extLst>
              </a:tr>
              <a:tr h="320371">
                <a:tc>
                  <a:txBody>
                    <a:bodyPr/>
                    <a:lstStyle/>
                    <a:p>
                      <a:pPr algn="l" rtl="0" fontAlgn="b">
                        <a:buNone/>
                      </a:pPr>
                      <a:r>
                        <a:rPr lang="en-US" sz="1200" b="0" i="0" u="none" strike="noStrike">
                          <a:solidFill>
                            <a:srgbClr val="221F20"/>
                          </a:solidFill>
                          <a:effectLst/>
                          <a:latin typeface="Arial" panose="020B0604020202020204" pitchFamily="34" charset="0"/>
                        </a:rPr>
                        <a:t>CONSOL SHOP/LAB FAC 2</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Cape Canaveral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&lt;$20M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427135433"/>
                  </a:ext>
                </a:extLst>
              </a:tr>
              <a:tr h="320371">
                <a:tc>
                  <a:txBody>
                    <a:bodyPr/>
                    <a:lstStyle/>
                    <a:p>
                      <a:pPr algn="l" rtl="0" fontAlgn="b">
                        <a:buNone/>
                      </a:pPr>
                      <a:r>
                        <a:rPr lang="en-US" sz="1200" b="0" i="0" u="none" strike="noStrike">
                          <a:solidFill>
                            <a:srgbClr val="221F20"/>
                          </a:solidFill>
                          <a:effectLst/>
                          <a:latin typeface="Arial" panose="020B0604020202020204" pitchFamily="34" charset="0"/>
                        </a:rPr>
                        <a:t>CONSTRUCT CONSOL SHOP/LABORATORY FAC 1</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Cape Canaveral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&lt;$30M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893607290"/>
                  </a:ext>
                </a:extLst>
              </a:tr>
              <a:tr h="320371">
                <a:tc>
                  <a:txBody>
                    <a:bodyPr/>
                    <a:lstStyle/>
                    <a:p>
                      <a:pPr algn="l" rtl="0" fontAlgn="b">
                        <a:buNone/>
                      </a:pPr>
                      <a:r>
                        <a:rPr lang="en-US" sz="1200" b="0" i="0" u="none" strike="noStrike">
                          <a:solidFill>
                            <a:srgbClr val="221F20"/>
                          </a:solidFill>
                          <a:effectLst/>
                          <a:latin typeface="Arial" panose="020B0604020202020204" pitchFamily="34" charset="0"/>
                        </a:rPr>
                        <a:t>CONSOLIDATED LAUNCH SUPPORT FACILITY 2 (ROTF)</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Cape Canaveral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&lt;$70M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152413653"/>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T-7A ALLIED SUPPORT</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Columbus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020650140"/>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CLEAR WATER RINSE BIRD BATH</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Eglin</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212747428"/>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CHILD DEVELOPMENT CENTER</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Eglin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&lt;$50M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TBD</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110368615"/>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Power Generation Microgrid</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Eglin</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&lt;$45M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41589420"/>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361ST ISRG MISS OPS FAC</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Hurlburt</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&lt;$70M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489746729"/>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Hazardous Material Storage Building, Insta</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Rucker</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4th Qtr,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241803046"/>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(ARAC) Navigation Building, Air</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Rucker</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4th Qtr,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867217797"/>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Aircraft Parts Storage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Rucker</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4th Qtr,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848466523"/>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Vehicle Maintenance Shop</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Rucker</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4022721651"/>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CONSOLIDATED STORAGE &amp; WAREHOUSE PH 2</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Patrick</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&lt;$35M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550073109"/>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CONSOLIDATED STORAGE &amp; WARHOUSE PH 1</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Patrick</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&lt;$45M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3813138293"/>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CTC: Propulsion Systems Building</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Redstone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&lt;$55M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579332030"/>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Airfield Fire And Rescue Station</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Redstone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4th Qtr,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4004567032"/>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Lab and Test Building</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Redstone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&lt;$90M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3rd Qtr,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3300676302"/>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Airfield Runway Asphalt Overruns</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Redstone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4th Qtr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018950916"/>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Gas Pipelines</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Redstone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4th Qtr,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4025766866"/>
                  </a:ext>
                </a:extLst>
              </a:tr>
              <a:tr h="195348">
                <a:tc>
                  <a:txBody>
                    <a:bodyPr/>
                    <a:lstStyle/>
                    <a:p>
                      <a:pPr algn="l" rtl="0" fontAlgn="b">
                        <a:buNone/>
                      </a:pPr>
                      <a:r>
                        <a:rPr lang="en-US" sz="1200" b="0" i="0" u="none" strike="noStrike">
                          <a:solidFill>
                            <a:srgbClr val="221F20"/>
                          </a:solidFill>
                          <a:effectLst/>
                          <a:latin typeface="Arial" panose="020B0604020202020204" pitchFamily="34" charset="0"/>
                        </a:rPr>
                        <a:t>Access Control Building</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Redstone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4th Qtr, FY26</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l" rtl="0" fontAlgn="b">
                        <a:buNone/>
                      </a:pPr>
                      <a:r>
                        <a:rPr lang="en-US" sz="1200" b="0" i="0" u="none" strike="noStrike">
                          <a:solidFill>
                            <a:srgbClr val="221F20"/>
                          </a:solidFill>
                          <a:effectLst/>
                          <a:latin typeface="Arial" panose="020B0604020202020204" pitchFamily="34" charset="0"/>
                        </a:rPr>
                        <a:t>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856998805"/>
                  </a:ext>
                </a:extLst>
              </a:tr>
            </a:tbl>
          </a:graphicData>
        </a:graphic>
      </p:graphicFrame>
    </p:spTree>
    <p:extLst>
      <p:ext uri="{BB962C8B-B14F-4D97-AF65-F5344CB8AC3E}">
        <p14:creationId xmlns:p14="http://schemas.microsoft.com/office/powerpoint/2010/main" val="3410588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23A19-6C28-A0A1-53E5-C7D0F66C53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8D254-35BA-B1F3-BC69-2BEAC7FC4EAF}"/>
              </a:ext>
            </a:extLst>
          </p:cNvPr>
          <p:cNvSpPr>
            <a:spLocks noGrp="1"/>
          </p:cNvSpPr>
          <p:nvPr>
            <p:ph type="title"/>
          </p:nvPr>
        </p:nvSpPr>
        <p:spPr/>
        <p:txBody>
          <a:bodyPr/>
          <a:lstStyle/>
          <a:p>
            <a:br>
              <a:rPr lang="en-US">
                <a:solidFill>
                  <a:srgbClr val="000000"/>
                </a:solidFill>
              </a:rPr>
            </a:br>
            <a:br>
              <a:rPr lang="en-US">
                <a:solidFill>
                  <a:srgbClr val="000000"/>
                </a:solidFill>
              </a:rPr>
            </a:br>
            <a:endParaRPr lang="en-US"/>
          </a:p>
        </p:txBody>
      </p:sp>
      <p:sp>
        <p:nvSpPr>
          <p:cNvPr id="5" name="TextBox 4">
            <a:extLst>
              <a:ext uri="{FF2B5EF4-FFF2-40B4-BE49-F238E27FC236}">
                <a16:creationId xmlns:a16="http://schemas.microsoft.com/office/drawing/2014/main" id="{010AEB64-5225-E5E3-7D21-35F04D4BA674}"/>
              </a:ext>
            </a:extLst>
          </p:cNvPr>
          <p:cNvSpPr txBox="1"/>
          <p:nvPr/>
        </p:nvSpPr>
        <p:spPr>
          <a:xfrm>
            <a:off x="948366" y="228600"/>
            <a:ext cx="10295268" cy="1077218"/>
          </a:xfrm>
          <a:prstGeom prst="rect">
            <a:avLst/>
          </a:prstGeom>
          <a:noFill/>
        </p:spPr>
        <p:txBody>
          <a:bodyPr wrap="square">
            <a:spAutoFit/>
          </a:bodyPr>
          <a:lstStyle/>
          <a:p>
            <a:r>
              <a:rPr lang="en-US" sz="3200" b="1"/>
              <a:t>CONSTRUCTION – MILCON FY28</a:t>
            </a:r>
          </a:p>
          <a:p>
            <a:endParaRPr lang="en-US" sz="3200" b="1"/>
          </a:p>
        </p:txBody>
      </p:sp>
      <p:graphicFrame>
        <p:nvGraphicFramePr>
          <p:cNvPr id="3" name="Table 2">
            <a:extLst>
              <a:ext uri="{FF2B5EF4-FFF2-40B4-BE49-F238E27FC236}">
                <a16:creationId xmlns:a16="http://schemas.microsoft.com/office/drawing/2014/main" id="{48A04809-560E-B24A-4DCC-C0ABF880C5C4}"/>
              </a:ext>
            </a:extLst>
          </p:cNvPr>
          <p:cNvGraphicFramePr>
            <a:graphicFrameLocks noGrp="1"/>
          </p:cNvGraphicFramePr>
          <p:nvPr>
            <p:extLst>
              <p:ext uri="{D42A27DB-BD31-4B8C-83A1-F6EECF244321}">
                <p14:modId xmlns:p14="http://schemas.microsoft.com/office/powerpoint/2010/main" val="1740461650"/>
              </p:ext>
            </p:extLst>
          </p:nvPr>
        </p:nvGraphicFramePr>
        <p:xfrm>
          <a:off x="418288" y="1138137"/>
          <a:ext cx="11420272" cy="5311298"/>
        </p:xfrm>
        <a:graphic>
          <a:graphicData uri="http://schemas.openxmlformats.org/drawingml/2006/table">
            <a:tbl>
              <a:tblPr/>
              <a:tblGrid>
                <a:gridCol w="4430278">
                  <a:extLst>
                    <a:ext uri="{9D8B030D-6E8A-4147-A177-3AD203B41FA5}">
                      <a16:colId xmlns:a16="http://schemas.microsoft.com/office/drawing/2014/main" val="700480625"/>
                    </a:ext>
                  </a:extLst>
                </a:gridCol>
                <a:gridCol w="1575210">
                  <a:extLst>
                    <a:ext uri="{9D8B030D-6E8A-4147-A177-3AD203B41FA5}">
                      <a16:colId xmlns:a16="http://schemas.microsoft.com/office/drawing/2014/main" val="3405172066"/>
                    </a:ext>
                  </a:extLst>
                </a:gridCol>
                <a:gridCol w="1929633">
                  <a:extLst>
                    <a:ext uri="{9D8B030D-6E8A-4147-A177-3AD203B41FA5}">
                      <a16:colId xmlns:a16="http://schemas.microsoft.com/office/drawing/2014/main" val="304008586"/>
                    </a:ext>
                  </a:extLst>
                </a:gridCol>
                <a:gridCol w="2540026">
                  <a:extLst>
                    <a:ext uri="{9D8B030D-6E8A-4147-A177-3AD203B41FA5}">
                      <a16:colId xmlns:a16="http://schemas.microsoft.com/office/drawing/2014/main" val="1550911982"/>
                    </a:ext>
                  </a:extLst>
                </a:gridCol>
                <a:gridCol w="945125">
                  <a:extLst>
                    <a:ext uri="{9D8B030D-6E8A-4147-A177-3AD203B41FA5}">
                      <a16:colId xmlns:a16="http://schemas.microsoft.com/office/drawing/2014/main" val="2353567649"/>
                    </a:ext>
                  </a:extLst>
                </a:gridCol>
              </a:tblGrid>
              <a:tr h="303850">
                <a:tc>
                  <a:txBody>
                    <a:bodyPr/>
                    <a:lstStyle/>
                    <a:p>
                      <a:pPr algn="ctr" rtl="0" fontAlgn="b">
                        <a:buNone/>
                      </a:pPr>
                      <a:r>
                        <a:rPr lang="en-US" sz="1200" b="1" i="0" u="none" strike="noStrike">
                          <a:solidFill>
                            <a:srgbClr val="221F20"/>
                          </a:solidFill>
                          <a:effectLst/>
                          <a:latin typeface="Arial" panose="020B0604020202020204" pitchFamily="34" charset="0"/>
                        </a:rPr>
                        <a:t>MICON FY28 Project Name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200" b="1" i="0" u="none" strike="noStrike">
                          <a:solidFill>
                            <a:srgbClr val="221F20"/>
                          </a:solidFill>
                          <a:effectLst/>
                          <a:latin typeface="Arial" panose="020B0604020202020204" pitchFamily="34" charset="0"/>
                        </a:rPr>
                        <a:t>Installation</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200" b="1" i="0" u="none" strike="noStrike">
                          <a:solidFill>
                            <a:srgbClr val="221F20"/>
                          </a:solidFill>
                          <a:effectLst/>
                          <a:latin typeface="Arial" panose="020B0604020202020204" pitchFamily="34" charset="0"/>
                        </a:rPr>
                        <a:t>Estimated Award Value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200" b="1" i="0" u="none" strike="noStrike">
                          <a:solidFill>
                            <a:srgbClr val="221F20"/>
                          </a:solidFill>
                          <a:effectLst/>
                          <a:latin typeface="Arial" panose="020B0604020202020204" pitchFamily="34" charset="0"/>
                        </a:rPr>
                        <a:t>Projected Advertise</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tc>
                  <a:txBody>
                    <a:bodyPr/>
                    <a:lstStyle/>
                    <a:p>
                      <a:pPr algn="ctr" rtl="0" fontAlgn="b">
                        <a:buNone/>
                      </a:pPr>
                      <a:r>
                        <a:rPr lang="en-US" sz="1200" b="1" i="0" u="none" strike="noStrike">
                          <a:solidFill>
                            <a:srgbClr val="221F20"/>
                          </a:solidFill>
                          <a:effectLst/>
                          <a:latin typeface="Arial" panose="020B0604020202020204" pitchFamily="34" charset="0"/>
                        </a:rPr>
                        <a:t>Award FY</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solidFill>
                      <a:srgbClr val="EBEBEA"/>
                    </a:solidFill>
                  </a:tcPr>
                </a:tc>
                <a:extLst>
                  <a:ext uri="{0D108BD9-81ED-4DB2-BD59-A6C34878D82A}">
                    <a16:rowId xmlns:a16="http://schemas.microsoft.com/office/drawing/2014/main" val="493462380"/>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Construct Water Storage Tanks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Cape Canaveral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514290426"/>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Install Redundant Power Distribution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Cape Canaveral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3138737556"/>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Construct Consolidated Base Support Complex</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Cape Canaveral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&lt;$40M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4034249926"/>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Consolidated Munitions Storage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Cape Canaveral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&lt;$200M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3190596512"/>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Widen ICMB Road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Cape Canaveral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&lt;$40M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053868182"/>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Lab and Ops Bldg</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Columbus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3rd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659683851"/>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T-7A Allied Support</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Columbus    </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3513919501"/>
                  </a:ext>
                </a:extLst>
              </a:tr>
              <a:tr h="449698">
                <a:tc>
                  <a:txBody>
                    <a:bodyPr/>
                    <a:lstStyle/>
                    <a:p>
                      <a:pPr algn="l" rtl="0" fontAlgn="b">
                        <a:buNone/>
                      </a:pPr>
                      <a:r>
                        <a:rPr lang="en-US" sz="1200" b="0" i="0" u="none" strike="noStrike">
                          <a:solidFill>
                            <a:srgbClr val="221F20"/>
                          </a:solidFill>
                          <a:effectLst/>
                          <a:latin typeface="Arial" panose="020B0604020202020204" pitchFamily="34" charset="0"/>
                        </a:rPr>
                        <a:t>Working Dog Treatment Facility (Replacement Veterinary Clinic)</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Eglin</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&lt;$20M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952077129"/>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WTIC (Weapons Tech Integration Complex)</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Eglin</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&lt;$1.2B</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457932816"/>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EMSO Superiority Complex (FTFA213101/P2))</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Eglin</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&lt;$200M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3rd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3122878514"/>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(UROC) Communications Center</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ERDC</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3rd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3029679861"/>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GSL - Geodynamics</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ERDC</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944453370"/>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JETS</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ERDC</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&lt;$5M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4th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301304294"/>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GSL - Unconventional Counter Measures</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ERDC</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3rd Qtr, FY27</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756860984"/>
                  </a:ext>
                </a:extLst>
              </a:tr>
              <a:tr h="303850">
                <a:tc>
                  <a:txBody>
                    <a:bodyPr/>
                    <a:lstStyle/>
                    <a:p>
                      <a:pPr algn="l" rtl="0" fontAlgn="b">
                        <a:buNone/>
                      </a:pPr>
                      <a:r>
                        <a:rPr lang="fr-FR" sz="1200" b="0" i="0" u="none" strike="noStrike">
                          <a:solidFill>
                            <a:srgbClr val="221F20"/>
                          </a:solidFill>
                          <a:effectLst/>
                          <a:latin typeface="Arial" panose="020B0604020202020204" pitchFamily="34" charset="0"/>
                        </a:rPr>
                        <a:t>JCSE Joint Communication Support Element</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MacDill</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&lt;$70M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2nd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2205607685"/>
                  </a:ext>
                </a:extLst>
              </a:tr>
              <a:tr h="303850">
                <a:tc>
                  <a:txBody>
                    <a:bodyPr/>
                    <a:lstStyle/>
                    <a:p>
                      <a:pPr algn="l" rtl="0" fontAlgn="b">
                        <a:buNone/>
                      </a:pPr>
                      <a:r>
                        <a:rPr lang="en-US" sz="1200" b="0" i="0" u="none" strike="noStrike">
                          <a:solidFill>
                            <a:srgbClr val="221F20"/>
                          </a:solidFill>
                          <a:effectLst/>
                          <a:latin typeface="Arial" panose="020B0604020202020204" pitchFamily="34" charset="0"/>
                        </a:rPr>
                        <a:t>Relocate Lift Station B650</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Patrick</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&lt;$10M</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1st Qtr, 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panose="020B0604020202020204" pitchFamily="34" charset="0"/>
                        </a:rPr>
                        <a:t>FY28</a:t>
                      </a:r>
                    </a:p>
                  </a:txBody>
                  <a:tcPr marL="7620" marR="7620" marT="7620" marB="0" anchor="b">
                    <a:lnL w="12700" cap="flat" cmpd="sng" algn="ctr">
                      <a:solidFill>
                        <a:srgbClr val="565557"/>
                      </a:solidFill>
                      <a:prstDash val="solid"/>
                      <a:round/>
                      <a:headEnd type="none" w="med" len="med"/>
                      <a:tailEnd type="none" w="med" len="med"/>
                    </a:lnL>
                    <a:lnR w="12700" cap="flat" cmpd="sng" algn="ctr">
                      <a:solidFill>
                        <a:srgbClr val="565557"/>
                      </a:solidFill>
                      <a:prstDash val="solid"/>
                      <a:round/>
                      <a:headEnd type="none" w="med" len="med"/>
                      <a:tailEnd type="none" w="med" len="med"/>
                    </a:lnR>
                    <a:lnT w="12700" cap="flat" cmpd="sng" algn="ctr">
                      <a:solidFill>
                        <a:srgbClr val="565557"/>
                      </a:solidFill>
                      <a:prstDash val="solid"/>
                      <a:round/>
                      <a:headEnd type="none" w="med" len="med"/>
                      <a:tailEnd type="none" w="med" len="med"/>
                    </a:lnT>
                    <a:lnB w="12700" cap="flat" cmpd="sng" algn="ctr">
                      <a:solidFill>
                        <a:srgbClr val="565557"/>
                      </a:solidFill>
                      <a:prstDash val="solid"/>
                      <a:round/>
                      <a:headEnd type="none" w="med" len="med"/>
                      <a:tailEnd type="none" w="med" len="med"/>
                    </a:lnB>
                    <a:noFill/>
                  </a:tcPr>
                </a:tc>
                <a:extLst>
                  <a:ext uri="{0D108BD9-81ED-4DB2-BD59-A6C34878D82A}">
                    <a16:rowId xmlns:a16="http://schemas.microsoft.com/office/drawing/2014/main" val="1353331971"/>
                  </a:ext>
                </a:extLst>
              </a:tr>
            </a:tbl>
          </a:graphicData>
        </a:graphic>
      </p:graphicFrame>
    </p:spTree>
    <p:extLst>
      <p:ext uri="{BB962C8B-B14F-4D97-AF65-F5344CB8AC3E}">
        <p14:creationId xmlns:p14="http://schemas.microsoft.com/office/powerpoint/2010/main" val="1161009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C10C4-2FFC-3424-1883-4D4F64927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9CED9C-830F-71AD-D7D6-55E9CDDB2640}"/>
              </a:ext>
            </a:extLst>
          </p:cNvPr>
          <p:cNvSpPr>
            <a:spLocks noGrp="1"/>
          </p:cNvSpPr>
          <p:nvPr>
            <p:ph type="title"/>
          </p:nvPr>
        </p:nvSpPr>
        <p:spPr/>
        <p:txBody>
          <a:bodyPr/>
          <a:lstStyle/>
          <a:p>
            <a:br>
              <a:rPr lang="en-US">
                <a:solidFill>
                  <a:srgbClr val="000000"/>
                </a:solidFill>
              </a:rPr>
            </a:br>
            <a:br>
              <a:rPr lang="en-US">
                <a:solidFill>
                  <a:srgbClr val="000000"/>
                </a:solidFill>
              </a:rPr>
            </a:br>
            <a:endParaRPr lang="en-US"/>
          </a:p>
        </p:txBody>
      </p:sp>
      <p:sp>
        <p:nvSpPr>
          <p:cNvPr id="5" name="TextBox 4">
            <a:extLst>
              <a:ext uri="{FF2B5EF4-FFF2-40B4-BE49-F238E27FC236}">
                <a16:creationId xmlns:a16="http://schemas.microsoft.com/office/drawing/2014/main" id="{227F1342-5E30-E09E-3EC4-D949409EEFFF}"/>
              </a:ext>
            </a:extLst>
          </p:cNvPr>
          <p:cNvSpPr txBox="1"/>
          <p:nvPr/>
        </p:nvSpPr>
        <p:spPr>
          <a:xfrm>
            <a:off x="948366" y="228600"/>
            <a:ext cx="10295268" cy="1077218"/>
          </a:xfrm>
          <a:prstGeom prst="rect">
            <a:avLst/>
          </a:prstGeom>
          <a:noFill/>
        </p:spPr>
        <p:txBody>
          <a:bodyPr wrap="square">
            <a:spAutoFit/>
          </a:bodyPr>
          <a:lstStyle/>
          <a:p>
            <a:r>
              <a:rPr lang="en-US" sz="3200" b="1"/>
              <a:t>CONSTRUCTION – OTHER FY26/FY27</a:t>
            </a:r>
          </a:p>
          <a:p>
            <a:endParaRPr lang="en-US" sz="3200" b="1"/>
          </a:p>
        </p:txBody>
      </p:sp>
      <p:graphicFrame>
        <p:nvGraphicFramePr>
          <p:cNvPr id="8" name="Object 7">
            <a:extLst>
              <a:ext uri="{FF2B5EF4-FFF2-40B4-BE49-F238E27FC236}">
                <a16:creationId xmlns:a16="http://schemas.microsoft.com/office/drawing/2014/main" id="{8480743C-30DD-C2D4-7B2A-9DA488823D38}"/>
              </a:ext>
            </a:extLst>
          </p:cNvPr>
          <p:cNvGraphicFramePr>
            <a:graphicFrameLocks noChangeAspect="1"/>
          </p:cNvGraphicFramePr>
          <p:nvPr>
            <p:extLst>
              <p:ext uri="{D42A27DB-BD31-4B8C-83A1-F6EECF244321}">
                <p14:modId xmlns:p14="http://schemas.microsoft.com/office/powerpoint/2010/main" val="2018117352"/>
              </p:ext>
            </p:extLst>
          </p:nvPr>
        </p:nvGraphicFramePr>
        <p:xfrm>
          <a:off x="856820" y="1046162"/>
          <a:ext cx="10386814" cy="5416579"/>
        </p:xfrm>
        <a:graphic>
          <a:graphicData uri="http://schemas.openxmlformats.org/presentationml/2006/ole">
            <mc:AlternateContent xmlns:mc="http://schemas.openxmlformats.org/markup-compatibility/2006">
              <mc:Choice xmlns:v="urn:schemas-microsoft-com:vml" Requires="v">
                <p:oleObj name="Worksheet" r:id="rId3" imgW="6789526" imgH="4762508" progId="Excel.Sheet.12">
                  <p:embed/>
                </p:oleObj>
              </mc:Choice>
              <mc:Fallback>
                <p:oleObj name="Worksheet" r:id="rId3" imgW="6789526" imgH="4762508" progId="Excel.Sheet.12">
                  <p:embed/>
                  <p:pic>
                    <p:nvPicPr>
                      <p:cNvPr id="8" name="Object 7">
                        <a:extLst>
                          <a:ext uri="{FF2B5EF4-FFF2-40B4-BE49-F238E27FC236}">
                            <a16:creationId xmlns:a16="http://schemas.microsoft.com/office/drawing/2014/main" id="{8480743C-30DD-C2D4-7B2A-9DA488823D38}"/>
                          </a:ext>
                        </a:extLst>
                      </p:cNvPr>
                      <p:cNvPicPr/>
                      <p:nvPr/>
                    </p:nvPicPr>
                    <p:blipFill>
                      <a:blip r:embed="rId4"/>
                      <a:stretch>
                        <a:fillRect/>
                      </a:stretch>
                    </p:blipFill>
                    <p:spPr>
                      <a:xfrm>
                        <a:off x="856820" y="1046162"/>
                        <a:ext cx="10386814" cy="5416579"/>
                      </a:xfrm>
                      <a:prstGeom prst="rect">
                        <a:avLst/>
                      </a:prstGeom>
                    </p:spPr>
                  </p:pic>
                </p:oleObj>
              </mc:Fallback>
            </mc:AlternateContent>
          </a:graphicData>
        </a:graphic>
      </p:graphicFrame>
    </p:spTree>
    <p:extLst>
      <p:ext uri="{BB962C8B-B14F-4D97-AF65-F5344CB8AC3E}">
        <p14:creationId xmlns:p14="http://schemas.microsoft.com/office/powerpoint/2010/main" val="1237530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24759-F8FA-7680-6520-23D9D47C6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AE9196-6C10-1B11-3FF0-3AEE108949C1}"/>
              </a:ext>
            </a:extLst>
          </p:cNvPr>
          <p:cNvSpPr>
            <a:spLocks noGrp="1"/>
          </p:cNvSpPr>
          <p:nvPr>
            <p:ph type="title"/>
          </p:nvPr>
        </p:nvSpPr>
        <p:spPr/>
        <p:txBody>
          <a:bodyPr/>
          <a:lstStyle/>
          <a:p>
            <a:br>
              <a:rPr lang="en-US">
                <a:solidFill>
                  <a:srgbClr val="000000"/>
                </a:solidFill>
              </a:rPr>
            </a:br>
            <a:br>
              <a:rPr lang="en-US">
                <a:solidFill>
                  <a:srgbClr val="000000"/>
                </a:solidFill>
              </a:rPr>
            </a:br>
            <a:endParaRPr lang="en-US"/>
          </a:p>
        </p:txBody>
      </p:sp>
      <p:sp>
        <p:nvSpPr>
          <p:cNvPr id="5" name="TextBox 4">
            <a:extLst>
              <a:ext uri="{FF2B5EF4-FFF2-40B4-BE49-F238E27FC236}">
                <a16:creationId xmlns:a16="http://schemas.microsoft.com/office/drawing/2014/main" id="{90309FF8-52C2-955F-7EA0-3612C957B012}"/>
              </a:ext>
            </a:extLst>
          </p:cNvPr>
          <p:cNvSpPr txBox="1"/>
          <p:nvPr/>
        </p:nvSpPr>
        <p:spPr>
          <a:xfrm>
            <a:off x="948366" y="228600"/>
            <a:ext cx="10295268" cy="1077218"/>
          </a:xfrm>
          <a:prstGeom prst="rect">
            <a:avLst/>
          </a:prstGeom>
          <a:noFill/>
        </p:spPr>
        <p:txBody>
          <a:bodyPr wrap="square">
            <a:spAutoFit/>
          </a:bodyPr>
          <a:lstStyle/>
          <a:p>
            <a:r>
              <a:rPr lang="en-US" sz="3200" b="1"/>
              <a:t>CONSTRUCTION – OTHER FY28</a:t>
            </a:r>
          </a:p>
          <a:p>
            <a:endParaRPr lang="en-US" sz="3200" b="1"/>
          </a:p>
        </p:txBody>
      </p:sp>
      <p:graphicFrame>
        <p:nvGraphicFramePr>
          <p:cNvPr id="6" name="Object 5">
            <a:extLst>
              <a:ext uri="{FF2B5EF4-FFF2-40B4-BE49-F238E27FC236}">
                <a16:creationId xmlns:a16="http://schemas.microsoft.com/office/drawing/2014/main" id="{234A8FA9-CCF9-AADA-7521-911FE51825CC}"/>
              </a:ext>
            </a:extLst>
          </p:cNvPr>
          <p:cNvGraphicFramePr>
            <a:graphicFrameLocks noChangeAspect="1"/>
          </p:cNvGraphicFramePr>
          <p:nvPr>
            <p:extLst>
              <p:ext uri="{D42A27DB-BD31-4B8C-83A1-F6EECF244321}">
                <p14:modId xmlns:p14="http://schemas.microsoft.com/office/powerpoint/2010/main" val="4190884426"/>
              </p:ext>
            </p:extLst>
          </p:nvPr>
        </p:nvGraphicFramePr>
        <p:xfrm>
          <a:off x="475332" y="2072641"/>
          <a:ext cx="11311782" cy="2692400"/>
        </p:xfrm>
        <a:graphic>
          <a:graphicData uri="http://schemas.openxmlformats.org/presentationml/2006/ole">
            <mc:AlternateContent xmlns:mc="http://schemas.openxmlformats.org/markup-compatibility/2006">
              <mc:Choice xmlns:v="urn:schemas-microsoft-com:vml" Requires="v">
                <p:oleObj name="Worksheet" r:id="rId3" imgW="6789526" imgH="1615645" progId="Excel.Sheet.12">
                  <p:embed/>
                </p:oleObj>
              </mc:Choice>
              <mc:Fallback>
                <p:oleObj name="Worksheet" r:id="rId3" imgW="6789526" imgH="1615645" progId="Excel.Sheet.12">
                  <p:embed/>
                  <p:pic>
                    <p:nvPicPr>
                      <p:cNvPr id="6" name="Object 5">
                        <a:extLst>
                          <a:ext uri="{FF2B5EF4-FFF2-40B4-BE49-F238E27FC236}">
                            <a16:creationId xmlns:a16="http://schemas.microsoft.com/office/drawing/2014/main" id="{234A8FA9-CCF9-AADA-7521-911FE51825CC}"/>
                          </a:ext>
                        </a:extLst>
                      </p:cNvPr>
                      <p:cNvPicPr/>
                      <p:nvPr/>
                    </p:nvPicPr>
                    <p:blipFill>
                      <a:blip r:embed="rId4"/>
                      <a:stretch>
                        <a:fillRect/>
                      </a:stretch>
                    </p:blipFill>
                    <p:spPr>
                      <a:xfrm>
                        <a:off x="475332" y="2072641"/>
                        <a:ext cx="11311782" cy="2692400"/>
                      </a:xfrm>
                      <a:prstGeom prst="rect">
                        <a:avLst/>
                      </a:prstGeom>
                    </p:spPr>
                  </p:pic>
                </p:oleObj>
              </mc:Fallback>
            </mc:AlternateContent>
          </a:graphicData>
        </a:graphic>
      </p:graphicFrame>
    </p:spTree>
    <p:extLst>
      <p:ext uri="{BB962C8B-B14F-4D97-AF65-F5344CB8AC3E}">
        <p14:creationId xmlns:p14="http://schemas.microsoft.com/office/powerpoint/2010/main" val="2227006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solidFill>
                  <a:srgbClr val="000000"/>
                </a:solidFill>
              </a:rPr>
            </a:br>
            <a:br>
              <a:rPr lang="en-US">
                <a:solidFill>
                  <a:srgbClr val="000000"/>
                </a:solidFill>
              </a:rPr>
            </a:br>
            <a:endParaRPr lang="en-US"/>
          </a:p>
        </p:txBody>
      </p:sp>
      <p:sp>
        <p:nvSpPr>
          <p:cNvPr id="5" name="TextBox 4">
            <a:extLst>
              <a:ext uri="{FF2B5EF4-FFF2-40B4-BE49-F238E27FC236}">
                <a16:creationId xmlns:a16="http://schemas.microsoft.com/office/drawing/2014/main" id="{FE054237-5300-441A-B1D6-A2E6B4AB5628}"/>
              </a:ext>
            </a:extLst>
          </p:cNvPr>
          <p:cNvSpPr txBox="1"/>
          <p:nvPr/>
        </p:nvSpPr>
        <p:spPr>
          <a:xfrm>
            <a:off x="948366" y="228600"/>
            <a:ext cx="1029526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21F20"/>
                </a:solidFill>
                <a:effectLst/>
                <a:uLnTx/>
                <a:uFillTx/>
                <a:latin typeface="Arial"/>
                <a:ea typeface="+mn-ea"/>
                <a:cs typeface="+mn-cs"/>
              </a:rPr>
              <a:t>O&amp;M DREDGING</a:t>
            </a:r>
          </a:p>
        </p:txBody>
      </p:sp>
      <p:graphicFrame>
        <p:nvGraphicFramePr>
          <p:cNvPr id="3" name="Table 2">
            <a:extLst>
              <a:ext uri="{FF2B5EF4-FFF2-40B4-BE49-F238E27FC236}">
                <a16:creationId xmlns:a16="http://schemas.microsoft.com/office/drawing/2014/main" id="{C60D60AF-3793-A98F-BF7F-A56FBA7F90B0}"/>
              </a:ext>
            </a:extLst>
          </p:cNvPr>
          <p:cNvGraphicFramePr>
            <a:graphicFrameLocks noGrp="1"/>
          </p:cNvGraphicFramePr>
          <p:nvPr>
            <p:extLst>
              <p:ext uri="{D42A27DB-BD31-4B8C-83A1-F6EECF244321}">
                <p14:modId xmlns:p14="http://schemas.microsoft.com/office/powerpoint/2010/main" val="544633696"/>
              </p:ext>
            </p:extLst>
          </p:nvPr>
        </p:nvGraphicFramePr>
        <p:xfrm>
          <a:off x="1544320" y="1747520"/>
          <a:ext cx="9143998" cy="2753359"/>
        </p:xfrm>
        <a:graphic>
          <a:graphicData uri="http://schemas.openxmlformats.org/drawingml/2006/table">
            <a:tbl>
              <a:tblPr/>
              <a:tblGrid>
                <a:gridCol w="3222885">
                  <a:extLst>
                    <a:ext uri="{9D8B030D-6E8A-4147-A177-3AD203B41FA5}">
                      <a16:colId xmlns:a16="http://schemas.microsoft.com/office/drawing/2014/main" val="4085483268"/>
                    </a:ext>
                  </a:extLst>
                </a:gridCol>
                <a:gridCol w="1199212">
                  <a:extLst>
                    <a:ext uri="{9D8B030D-6E8A-4147-A177-3AD203B41FA5}">
                      <a16:colId xmlns:a16="http://schemas.microsoft.com/office/drawing/2014/main" val="353761933"/>
                    </a:ext>
                  </a:extLst>
                </a:gridCol>
                <a:gridCol w="1199212">
                  <a:extLst>
                    <a:ext uri="{9D8B030D-6E8A-4147-A177-3AD203B41FA5}">
                      <a16:colId xmlns:a16="http://schemas.microsoft.com/office/drawing/2014/main" val="2326245848"/>
                    </a:ext>
                  </a:extLst>
                </a:gridCol>
                <a:gridCol w="3522689">
                  <a:extLst>
                    <a:ext uri="{9D8B030D-6E8A-4147-A177-3AD203B41FA5}">
                      <a16:colId xmlns:a16="http://schemas.microsoft.com/office/drawing/2014/main" val="1078711178"/>
                    </a:ext>
                  </a:extLst>
                </a:gridCol>
              </a:tblGrid>
              <a:tr h="892293">
                <a:tc>
                  <a:txBody>
                    <a:bodyPr/>
                    <a:lstStyle/>
                    <a:p>
                      <a:pPr algn="ctr" rtl="0" fontAlgn="ctr">
                        <a:buNone/>
                      </a:pPr>
                      <a:r>
                        <a:rPr lang="en-US" sz="1400" b="1" i="0" u="none" strike="noStrike">
                          <a:solidFill>
                            <a:srgbClr val="221F20"/>
                          </a:solidFill>
                          <a:effectLst/>
                          <a:latin typeface="Arial Nova"/>
                        </a:rPr>
                        <a:t>Project</a:t>
                      </a:r>
                    </a:p>
                  </a:txBody>
                  <a:tcPr marL="7620" marR="7620" marT="762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ctr">
                        <a:buNone/>
                      </a:pPr>
                      <a:r>
                        <a:rPr lang="en-US" sz="1400" b="1" i="0" u="none" strike="noStrike">
                          <a:solidFill>
                            <a:srgbClr val="221F20"/>
                          </a:solidFill>
                          <a:effectLst/>
                          <a:latin typeface="Arial Nova"/>
                        </a:rPr>
                        <a:t>Set-Aside Category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ctr">
                        <a:buNone/>
                      </a:pPr>
                      <a:r>
                        <a:rPr lang="en-US" sz="1400" b="1" i="0" u="none" strike="noStrike">
                          <a:solidFill>
                            <a:srgbClr val="221F20"/>
                          </a:solidFill>
                          <a:effectLst/>
                          <a:latin typeface="Arial Nova"/>
                        </a:rPr>
                        <a:t>Est. Award Value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ctr">
                        <a:buNone/>
                      </a:pPr>
                      <a:r>
                        <a:rPr lang="en-US" sz="1400" b="1" i="0" u="none" strike="noStrike">
                          <a:solidFill>
                            <a:srgbClr val="221F20"/>
                          </a:solidFill>
                          <a:effectLst/>
                          <a:latin typeface="Arial Nova"/>
                        </a:rPr>
                        <a:t>Projected Advertise Date</a:t>
                      </a:r>
                    </a:p>
                  </a:txBody>
                  <a:tcPr marL="7620" marR="7620" marT="762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912698552"/>
                  </a:ext>
                </a:extLst>
              </a:tr>
              <a:tr h="611857">
                <a:tc>
                  <a:txBody>
                    <a:bodyPr/>
                    <a:lstStyle/>
                    <a:p>
                      <a:pPr algn="l" rtl="0" fontAlgn="b">
                        <a:buNone/>
                      </a:pPr>
                      <a:r>
                        <a:rPr lang="en-US" sz="1400" b="0" i="0" u="none" strike="noStrike">
                          <a:solidFill>
                            <a:srgbClr val="221F20"/>
                          </a:solidFill>
                          <a:effectLst/>
                          <a:latin typeface="Arial Nova"/>
                        </a:rPr>
                        <a:t>Mobile Harbor Unit Price</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Nova"/>
                        </a:rPr>
                        <a:t> UR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Nova"/>
                        </a:rPr>
                        <a:t>$25M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Nova"/>
                        </a:rPr>
                        <a:t>3rd </a:t>
                      </a:r>
                      <a:r>
                        <a:rPr lang="en-US" sz="1400" b="0" i="0" u="none" strike="noStrike" err="1">
                          <a:solidFill>
                            <a:srgbClr val="221F20"/>
                          </a:solidFill>
                          <a:effectLst/>
                          <a:latin typeface="Arial Nova"/>
                        </a:rPr>
                        <a:t>Qtr</a:t>
                      </a:r>
                      <a:r>
                        <a:rPr lang="en-US" sz="1400" b="0" i="0" u="none" strike="noStrike">
                          <a:solidFill>
                            <a:srgbClr val="221F20"/>
                          </a:solidFill>
                          <a:effectLst/>
                          <a:latin typeface="Arial Nova"/>
                        </a:rPr>
                        <a:t>, FY26</a:t>
                      </a:r>
                    </a:p>
                  </a:txBody>
                  <a:tcPr marL="7620" marR="7620" marT="762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2525442"/>
                  </a:ext>
                </a:extLst>
              </a:tr>
              <a:tr h="611857">
                <a:tc>
                  <a:txBody>
                    <a:bodyPr/>
                    <a:lstStyle/>
                    <a:p>
                      <a:pPr algn="l" rtl="0" fontAlgn="b">
                        <a:buNone/>
                      </a:pPr>
                      <a:r>
                        <a:rPr lang="en-US" sz="1400" b="0" i="0" u="none" strike="noStrike">
                          <a:solidFill>
                            <a:srgbClr val="221F20"/>
                          </a:solidFill>
                          <a:effectLst/>
                          <a:latin typeface="Arial Nova"/>
                        </a:rPr>
                        <a:t>Hopper Rental (Gulf Regional IDIQ)</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Nova"/>
                        </a:rPr>
                        <a:t> UR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Nova"/>
                        </a:rPr>
                        <a:t>$49M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Nova"/>
                        </a:rPr>
                        <a:t>4th </a:t>
                      </a:r>
                      <a:r>
                        <a:rPr lang="en-US" sz="1400" b="0" i="0" u="none" strike="noStrike" err="1">
                          <a:solidFill>
                            <a:srgbClr val="221F20"/>
                          </a:solidFill>
                          <a:effectLst/>
                          <a:latin typeface="Arial Nova"/>
                        </a:rPr>
                        <a:t>Qtr</a:t>
                      </a:r>
                      <a:r>
                        <a:rPr lang="en-US" sz="1400" b="0" i="0" u="none" strike="noStrike">
                          <a:solidFill>
                            <a:srgbClr val="221F20"/>
                          </a:solidFill>
                          <a:effectLst/>
                          <a:latin typeface="Arial Nova"/>
                        </a:rPr>
                        <a:t>, FY26*</a:t>
                      </a:r>
                    </a:p>
                  </a:txBody>
                  <a:tcPr marL="7620" marR="7620" marT="762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0830712"/>
                  </a:ext>
                </a:extLst>
              </a:tr>
              <a:tr h="637352">
                <a:tc>
                  <a:txBody>
                    <a:bodyPr/>
                    <a:lstStyle/>
                    <a:p>
                      <a:pPr algn="l" rtl="0" fontAlgn="b">
                        <a:buNone/>
                      </a:pPr>
                      <a:r>
                        <a:rPr lang="en-US" sz="1400" b="0" i="0" u="none" strike="noStrike">
                          <a:solidFill>
                            <a:srgbClr val="221F20"/>
                          </a:solidFill>
                          <a:effectLst/>
                          <a:latin typeface="Arial Nova"/>
                        </a:rPr>
                        <a:t>Pensacola Harbor Unit Price</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Nova"/>
                        </a:rPr>
                        <a:t> UR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Nova"/>
                        </a:rPr>
                        <a:t>$5M-$10M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rtl="0" fontAlgn="ctr">
                        <a:buNone/>
                      </a:pPr>
                      <a:r>
                        <a:rPr lang="en-US" sz="1400" b="0" i="0" u="none" strike="noStrike">
                          <a:solidFill>
                            <a:srgbClr val="221F20"/>
                          </a:solidFill>
                          <a:effectLst/>
                          <a:latin typeface="Arial Nova"/>
                        </a:rPr>
                        <a:t>4th </a:t>
                      </a:r>
                      <a:r>
                        <a:rPr lang="en-US" sz="1400" b="0" i="0" u="none" strike="noStrike" err="1">
                          <a:solidFill>
                            <a:srgbClr val="221F20"/>
                          </a:solidFill>
                          <a:effectLst/>
                          <a:latin typeface="Arial Nova"/>
                        </a:rPr>
                        <a:t>Qtr</a:t>
                      </a:r>
                      <a:r>
                        <a:rPr lang="en-US" sz="1400" b="0" i="0" u="none" strike="noStrike">
                          <a:solidFill>
                            <a:srgbClr val="221F20"/>
                          </a:solidFill>
                          <a:effectLst/>
                          <a:latin typeface="Arial Nova"/>
                        </a:rPr>
                        <a:t> FY26</a:t>
                      </a:r>
                    </a:p>
                  </a:txBody>
                  <a:tcPr marL="7620" marR="7620" marT="762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3688545"/>
                  </a:ext>
                </a:extLst>
              </a:tr>
            </a:tbl>
          </a:graphicData>
        </a:graphic>
      </p:graphicFrame>
    </p:spTree>
    <p:extLst>
      <p:ext uri="{BB962C8B-B14F-4D97-AF65-F5344CB8AC3E}">
        <p14:creationId xmlns:p14="http://schemas.microsoft.com/office/powerpoint/2010/main" val="3970986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90E19072-EC88-FE0B-4FC1-01AF9F66C8F2}"/>
              </a:ext>
            </a:extLst>
          </p:cNvPr>
          <p:cNvSpPr>
            <a:spLocks noGrp="1"/>
          </p:cNvSpPr>
          <p:nvPr>
            <p:ph type="title"/>
          </p:nvPr>
        </p:nvSpPr>
        <p:spPr>
          <a:xfrm>
            <a:off x="1142999" y="390238"/>
            <a:ext cx="9927771" cy="785419"/>
          </a:xfrm>
        </p:spPr>
        <p:txBody>
          <a:bodyPr/>
          <a:lstStyle/>
          <a:p>
            <a:pPr algn="ctr"/>
            <a:r>
              <a:rPr lang="en-US"/>
              <a:t>USACE mobile small business office</a:t>
            </a:r>
            <a:br>
              <a:rPr lang="en-US"/>
            </a:br>
            <a:r>
              <a:rPr lang="en-US"/>
              <a:t>points of contact</a:t>
            </a:r>
          </a:p>
        </p:txBody>
      </p:sp>
      <p:sp>
        <p:nvSpPr>
          <p:cNvPr id="2" name="object 15">
            <a:extLst>
              <a:ext uri="{FF2B5EF4-FFF2-40B4-BE49-F238E27FC236}">
                <a16:creationId xmlns:a16="http://schemas.microsoft.com/office/drawing/2014/main" id="{ABDDCE64-3CD1-1ED4-24CD-336479026947}"/>
              </a:ext>
            </a:extLst>
          </p:cNvPr>
          <p:cNvSpPr txBox="1"/>
          <p:nvPr/>
        </p:nvSpPr>
        <p:spPr>
          <a:xfrm>
            <a:off x="625093" y="1382485"/>
            <a:ext cx="5485984" cy="4326826"/>
          </a:xfrm>
          <a:prstGeom prst="rect">
            <a:avLst/>
          </a:prstGeom>
        </p:spPr>
        <p:txBody>
          <a:bodyPr vert="horz" wrap="square" lIns="0" tIns="12700" rIns="0" bIns="0" rtlCol="0">
            <a:spAutoFit/>
          </a:bodyPr>
          <a:lstStyle/>
          <a:p>
            <a:pPr marL="12700" marR="5080" algn="ctr">
              <a:lnSpc>
                <a:spcPct val="100000"/>
              </a:lnSpc>
              <a:spcBef>
                <a:spcPts val="100"/>
              </a:spcBef>
            </a:pPr>
            <a:endParaRPr lang="en-US" b="1" spc="-5">
              <a:latin typeface="Arial"/>
              <a:cs typeface="Arial"/>
            </a:endParaRPr>
          </a:p>
          <a:p>
            <a:pPr marL="12700" marR="5080" algn="ctr">
              <a:lnSpc>
                <a:spcPct val="100000"/>
              </a:lnSpc>
              <a:spcBef>
                <a:spcPts val="100"/>
              </a:spcBef>
            </a:pPr>
            <a:r>
              <a:rPr lang="en-US" b="1" spc="-5">
                <a:latin typeface="Arial"/>
                <a:cs typeface="Arial"/>
              </a:rPr>
              <a:t>Ms. Sonya D. Rodgers </a:t>
            </a:r>
          </a:p>
          <a:p>
            <a:pPr marL="12700" marR="5080" algn="ctr">
              <a:lnSpc>
                <a:spcPct val="100000"/>
              </a:lnSpc>
              <a:spcBef>
                <a:spcPts val="100"/>
              </a:spcBef>
            </a:pPr>
            <a:r>
              <a:rPr lang="en-US" b="1" spc="-5">
                <a:latin typeface="Arial"/>
                <a:cs typeface="Arial"/>
              </a:rPr>
              <a:t>Chief, Office of Small Business Programs </a:t>
            </a:r>
          </a:p>
          <a:p>
            <a:pPr marL="12700" marR="5080" algn="ctr">
              <a:lnSpc>
                <a:spcPct val="100000"/>
              </a:lnSpc>
              <a:spcBef>
                <a:spcPts val="100"/>
              </a:spcBef>
            </a:pPr>
            <a:r>
              <a:rPr lang="en-US" b="1" spc="-5">
                <a:latin typeface="Arial"/>
                <a:cs typeface="Arial"/>
              </a:rPr>
              <a:t>email: </a:t>
            </a:r>
            <a:r>
              <a:rPr lang="en-US" b="1" spc="-5">
                <a:latin typeface="Arial"/>
                <a:cs typeface="Arial"/>
                <a:hlinkClick r:id="rId3"/>
              </a:rPr>
              <a:t>sonya.d.rodgers@usace.army.mil</a:t>
            </a:r>
            <a:r>
              <a:rPr lang="en-US" b="1" spc="-5">
                <a:latin typeface="Arial"/>
                <a:cs typeface="Arial"/>
              </a:rPr>
              <a:t> </a:t>
            </a:r>
          </a:p>
          <a:p>
            <a:pPr marL="12700" marR="5080" algn="ctr">
              <a:lnSpc>
                <a:spcPct val="100000"/>
              </a:lnSpc>
              <a:spcBef>
                <a:spcPts val="100"/>
              </a:spcBef>
            </a:pPr>
            <a:r>
              <a:rPr lang="en-US" b="1" spc="-5">
                <a:latin typeface="Arial"/>
                <a:cs typeface="Arial"/>
              </a:rPr>
              <a:t>Office: 251-690-3597</a:t>
            </a:r>
          </a:p>
          <a:p>
            <a:pPr marL="12700" marR="5080" algn="ctr">
              <a:lnSpc>
                <a:spcPct val="100000"/>
              </a:lnSpc>
              <a:spcBef>
                <a:spcPts val="100"/>
              </a:spcBef>
            </a:pPr>
            <a:r>
              <a:rPr lang="en-US" b="1" spc="-5">
                <a:latin typeface="Arial"/>
                <a:cs typeface="Arial"/>
              </a:rPr>
              <a:t>Cell: 251-283-8465</a:t>
            </a:r>
          </a:p>
          <a:p>
            <a:pPr marL="12700" marR="5080" algn="ctr">
              <a:lnSpc>
                <a:spcPct val="100000"/>
              </a:lnSpc>
              <a:spcBef>
                <a:spcPts val="100"/>
              </a:spcBef>
            </a:pPr>
            <a:endParaRPr lang="en-US" b="1" spc="-5">
              <a:latin typeface="Arial"/>
              <a:cs typeface="Arial"/>
            </a:endParaRPr>
          </a:p>
          <a:p>
            <a:pPr marL="12700" marR="5080" algn="ctr" fontAlgn="base">
              <a:spcBef>
                <a:spcPts val="100"/>
              </a:spcBef>
              <a:spcAft>
                <a:spcPct val="0"/>
              </a:spcAft>
            </a:pPr>
            <a:endParaRPr lang="en-US" b="1" spc="-5">
              <a:solidFill>
                <a:srgbClr val="000000"/>
              </a:solidFill>
              <a:ea typeface="ＭＳ Ｐゴシック" pitchFamily="34" charset="-128"/>
              <a:cs typeface="Arial"/>
            </a:endParaRPr>
          </a:p>
          <a:p>
            <a:pPr algn="ctr"/>
            <a:r>
              <a:rPr lang="en-US" b="1"/>
              <a:t>U.S. Army Corps of Engineers </a:t>
            </a:r>
          </a:p>
          <a:p>
            <a:pPr algn="ctr"/>
            <a:r>
              <a:rPr lang="en-US" b="1"/>
              <a:t>Mobile District </a:t>
            </a:r>
          </a:p>
          <a:p>
            <a:pPr algn="ctr"/>
            <a:r>
              <a:rPr lang="en-US" b="1"/>
              <a:t>P.O. Box 2288 </a:t>
            </a:r>
          </a:p>
          <a:p>
            <a:pPr algn="ctr"/>
            <a:r>
              <a:rPr lang="en-US" b="1"/>
              <a:t>Mobile, AL 36628-0001</a:t>
            </a:r>
          </a:p>
          <a:p>
            <a:pPr marL="12700" marR="5080" algn="ctr" fontAlgn="base">
              <a:spcBef>
                <a:spcPts val="100"/>
              </a:spcBef>
              <a:spcAft>
                <a:spcPct val="0"/>
              </a:spcAft>
            </a:pPr>
            <a:endParaRPr lang="en-US" sz="2000" b="1" spc="-5">
              <a:solidFill>
                <a:srgbClr val="000000"/>
              </a:solidFill>
              <a:ea typeface="ＭＳ Ｐゴシック" pitchFamily="34" charset="-128"/>
              <a:cs typeface="Arial"/>
            </a:endParaRPr>
          </a:p>
          <a:p>
            <a:pPr marL="12700" marR="5080" algn="ctr" fontAlgn="base">
              <a:spcBef>
                <a:spcPts val="100"/>
              </a:spcBef>
              <a:spcAft>
                <a:spcPct val="0"/>
              </a:spcAft>
            </a:pPr>
            <a:endParaRPr lang="en-US" sz="2000">
              <a:solidFill>
                <a:srgbClr val="000000"/>
              </a:solidFill>
              <a:ea typeface="ＭＳ Ｐゴシック" pitchFamily="34" charset="-128"/>
              <a:cs typeface="Arial"/>
            </a:endParaRPr>
          </a:p>
          <a:p>
            <a:pPr marL="12700" marR="5080" algn="ctr">
              <a:lnSpc>
                <a:spcPct val="100000"/>
              </a:lnSpc>
              <a:spcBef>
                <a:spcPts val="100"/>
              </a:spcBef>
            </a:pPr>
            <a:endParaRPr sz="1600">
              <a:latin typeface="Arial"/>
              <a:cs typeface="Arial"/>
            </a:endParaRPr>
          </a:p>
        </p:txBody>
      </p:sp>
      <p:pic>
        <p:nvPicPr>
          <p:cNvPr id="34" name="Picture 33" descr="Qr code&#10;&#10;Description automatically generated">
            <a:extLst>
              <a:ext uri="{FF2B5EF4-FFF2-40B4-BE49-F238E27FC236}">
                <a16:creationId xmlns:a16="http://schemas.microsoft.com/office/drawing/2014/main" id="{48F64626-7E15-81B4-6237-565A7B9C280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56317" y="1521773"/>
            <a:ext cx="3814453" cy="3814453"/>
          </a:xfrm>
          <a:prstGeom prst="rect">
            <a:avLst/>
          </a:prstGeom>
          <a:ln>
            <a:solidFill>
              <a:schemeClr val="tx1"/>
            </a:solidFill>
          </a:ln>
        </p:spPr>
      </p:pic>
      <p:sp>
        <p:nvSpPr>
          <p:cNvPr id="35" name="object 15">
            <a:extLst>
              <a:ext uri="{FF2B5EF4-FFF2-40B4-BE49-F238E27FC236}">
                <a16:creationId xmlns:a16="http://schemas.microsoft.com/office/drawing/2014/main" id="{3FA53907-6846-6A5F-E890-7D9B2C7AB3D6}"/>
              </a:ext>
            </a:extLst>
          </p:cNvPr>
          <p:cNvSpPr txBox="1"/>
          <p:nvPr/>
        </p:nvSpPr>
        <p:spPr>
          <a:xfrm>
            <a:off x="7256318" y="5669519"/>
            <a:ext cx="3814452" cy="764312"/>
          </a:xfrm>
          <a:prstGeom prst="rect">
            <a:avLst/>
          </a:prstGeom>
          <a:ln>
            <a:solidFill>
              <a:schemeClr val="tx1"/>
            </a:solidFill>
          </a:ln>
        </p:spPr>
        <p:txBody>
          <a:bodyPr vert="horz" wrap="square" lIns="0" tIns="12700" rIns="0" bIns="0" rtlCol="0">
            <a:spAutoFit/>
          </a:bodyPr>
          <a:lstStyle/>
          <a:p>
            <a:pPr marL="12700" marR="5080" algn="ctr">
              <a:lnSpc>
                <a:spcPct val="100000"/>
              </a:lnSpc>
              <a:spcBef>
                <a:spcPts val="100"/>
              </a:spcBef>
            </a:pPr>
            <a:r>
              <a:rPr lang="en-US" sz="2400" b="1" spc="-5">
                <a:solidFill>
                  <a:srgbClr val="FF0000"/>
                </a:solidFill>
                <a:effectLst>
                  <a:outerShdw blurRad="38100" dist="38100" dir="2700000" algn="tl">
                    <a:srgbClr val="000000">
                      <a:alpha val="43137"/>
                    </a:srgbClr>
                  </a:outerShdw>
                </a:effectLst>
                <a:latin typeface="Arial"/>
                <a:cs typeface="Arial"/>
              </a:rPr>
              <a:t>Mobile District</a:t>
            </a:r>
          </a:p>
          <a:p>
            <a:pPr marL="12700" marR="5080" algn="ctr">
              <a:lnSpc>
                <a:spcPct val="100000"/>
              </a:lnSpc>
              <a:spcBef>
                <a:spcPts val="100"/>
              </a:spcBef>
            </a:pPr>
            <a:r>
              <a:rPr lang="en-US" sz="2400" b="1" spc="-5">
                <a:solidFill>
                  <a:srgbClr val="FF0000"/>
                </a:solidFill>
                <a:effectLst>
                  <a:outerShdw blurRad="38100" dist="38100" dir="2700000" algn="tl">
                    <a:srgbClr val="000000">
                      <a:alpha val="43137"/>
                    </a:srgbClr>
                  </a:outerShdw>
                </a:effectLst>
                <a:latin typeface="Arial"/>
                <a:cs typeface="Arial"/>
              </a:rPr>
              <a:t>Small Business Office</a:t>
            </a:r>
            <a:endParaRPr sz="2400">
              <a:solidFill>
                <a:srgbClr val="FF0000"/>
              </a:solidFill>
              <a:effectLst>
                <a:outerShdw blurRad="38100" dist="38100" dir="2700000" algn="tl">
                  <a:srgbClr val="000000">
                    <a:alpha val="43137"/>
                  </a:srgbClr>
                </a:outerShdw>
              </a:effectLst>
              <a:latin typeface="Arial"/>
              <a:cs typeface="Arial"/>
            </a:endParaRPr>
          </a:p>
        </p:txBody>
      </p:sp>
      <p:pic>
        <p:nvPicPr>
          <p:cNvPr id="9" name="Picture 8">
            <a:extLst>
              <a:ext uri="{FF2B5EF4-FFF2-40B4-BE49-F238E27FC236}">
                <a16:creationId xmlns:a16="http://schemas.microsoft.com/office/drawing/2014/main" id="{44884B00-8A5A-93FC-0361-AEDBDCAB74F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384769" y="5915996"/>
            <a:ext cx="660401" cy="62942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8C5FD39-2C54-4381-66CD-DBEF7BC34E5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093359" y="5949909"/>
            <a:ext cx="683260" cy="598512"/>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C63F5AA-63CB-239A-5FBC-EC4290599B2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724397" y="5954879"/>
            <a:ext cx="612183" cy="59053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F56AA49-831B-17A2-B3FE-9F03F11722BF}"/>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4764" y="5857671"/>
            <a:ext cx="856327" cy="757859"/>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A3866EE0-2B60-0FA9-F1FE-88A2AE3338D6}"/>
              </a:ext>
            </a:extLst>
          </p:cNvPr>
          <p:cNvSpPr txBox="1"/>
          <p:nvPr/>
        </p:nvSpPr>
        <p:spPr>
          <a:xfrm>
            <a:off x="4533398" y="6064499"/>
            <a:ext cx="1669864" cy="369332"/>
          </a:xfrm>
          <a:prstGeom prst="rect">
            <a:avLst/>
          </a:prstGeom>
          <a:noFill/>
        </p:spPr>
        <p:txBody>
          <a:bodyPr wrap="square">
            <a:spAutoFit/>
          </a:bodyPr>
          <a:lstStyle/>
          <a:p>
            <a:r>
              <a:rPr lang="en-US"/>
              <a:t>/</a:t>
            </a:r>
            <a:r>
              <a:rPr lang="en-US" b="1"/>
              <a:t>usacemobile</a:t>
            </a:r>
            <a:endParaRPr lang="en-US"/>
          </a:p>
        </p:txBody>
      </p:sp>
    </p:spTree>
    <p:extLst>
      <p:ext uri="{BB962C8B-B14F-4D97-AF65-F5344CB8AC3E}">
        <p14:creationId xmlns:p14="http://schemas.microsoft.com/office/powerpoint/2010/main" val="3096681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5491" y="1028700"/>
            <a:ext cx="11887199" cy="5600700"/>
          </a:xfrm>
          <a:prstGeom prst="rect">
            <a:avLst/>
          </a:prstGeom>
        </p:spPr>
        <p:txBody>
          <a:bodyPr>
            <a:normAutofit fontScale="25000" lnSpcReduction="20000"/>
          </a:bodyPr>
          <a:lstStyle/>
          <a:p>
            <a:r>
              <a:rPr lang="en-US" sz="6400" b="1"/>
              <a:t>Unprecedented times for USACE … </a:t>
            </a:r>
            <a:r>
              <a:rPr lang="en-US" sz="6400" b="1">
                <a:sym typeface="Wingdings" panose="05000000000000000000" pitchFamily="2" charset="2"/>
              </a:rPr>
              <a:t>$</a:t>
            </a:r>
            <a:r>
              <a:rPr lang="en-US" sz="6400" b="1">
                <a:solidFill>
                  <a:schemeClr val="tx1"/>
                </a:solidFill>
                <a:sym typeface="Wingdings" panose="05000000000000000000" pitchFamily="2" charset="2"/>
              </a:rPr>
              <a:t>90B portfolio, workforce sized for $30-35B portfolio</a:t>
            </a:r>
          </a:p>
          <a:p>
            <a:pPr marL="569913" lvl="1" indent="-342900">
              <a:buFont typeface="Wingdings" panose="05000000000000000000" pitchFamily="2" charset="2"/>
              <a:buChar char="§"/>
            </a:pPr>
            <a:r>
              <a:rPr lang="en-US" sz="6400">
                <a:solidFill>
                  <a:schemeClr val="tx1"/>
                </a:solidFill>
                <a:sym typeface="Wingdings" panose="05000000000000000000" pitchFamily="2" charset="2"/>
              </a:rPr>
              <a:t>Strong MILCON &amp; Civil Works appropriations support</a:t>
            </a:r>
          </a:p>
          <a:p>
            <a:pPr marL="569913" lvl="1" indent="-342900">
              <a:buFont typeface="Wingdings" panose="05000000000000000000" pitchFamily="2" charset="2"/>
              <a:buChar char="§"/>
            </a:pPr>
            <a:r>
              <a:rPr lang="en-US" sz="6400">
                <a:solidFill>
                  <a:schemeClr val="tx1"/>
                </a:solidFill>
                <a:sym typeface="Wingdings" panose="05000000000000000000" pitchFamily="2" charset="2"/>
              </a:rPr>
              <a:t>Aging Civil Works Infrastructure – Demopolis, Holt locks &amp; others</a:t>
            </a:r>
          </a:p>
          <a:p>
            <a:pPr marL="569913" lvl="1" indent="-342900">
              <a:buFont typeface="Wingdings" panose="05000000000000000000" pitchFamily="2" charset="2"/>
              <a:buChar char="§"/>
            </a:pPr>
            <a:r>
              <a:rPr lang="en-US" sz="6400">
                <a:solidFill>
                  <a:schemeClr val="tx1"/>
                </a:solidFill>
                <a:sym typeface="Wingdings" panose="05000000000000000000" pitchFamily="2" charset="2"/>
              </a:rPr>
              <a:t>Other Federal agencies seeking USACE expertise</a:t>
            </a:r>
          </a:p>
          <a:p>
            <a:pPr lvl="1" indent="0">
              <a:buNone/>
            </a:pPr>
            <a:endParaRPr lang="en-US" sz="6400">
              <a:solidFill>
                <a:schemeClr val="tx1"/>
              </a:solidFill>
              <a:sym typeface="Wingdings" panose="05000000000000000000" pitchFamily="2" charset="2"/>
            </a:endParaRPr>
          </a:p>
          <a:p>
            <a:pPr marL="569913" lvl="1" indent="-342900">
              <a:buFont typeface="Wingdings" panose="05000000000000000000" pitchFamily="2" charset="2"/>
              <a:buChar char="§"/>
            </a:pPr>
            <a:endParaRPr lang="en-US" sz="6400">
              <a:solidFill>
                <a:schemeClr val="tx1"/>
              </a:solidFill>
              <a:sym typeface="Wingdings" panose="05000000000000000000" pitchFamily="2" charset="2"/>
            </a:endParaRPr>
          </a:p>
          <a:p>
            <a:r>
              <a:rPr lang="en-US" sz="6400" b="1">
                <a:solidFill>
                  <a:schemeClr val="tx1"/>
                </a:solidFill>
                <a:sym typeface="Wingdings" panose="05000000000000000000" pitchFamily="2" charset="2"/>
              </a:rPr>
              <a:t>Industry Feedback/Proposal Observations</a:t>
            </a:r>
          </a:p>
          <a:p>
            <a:pPr marL="569913" lvl="1" indent="-342900">
              <a:buFont typeface="Wingdings" panose="05000000000000000000" pitchFamily="2" charset="2"/>
              <a:buChar char="§"/>
            </a:pPr>
            <a:r>
              <a:rPr lang="en-US" sz="6400">
                <a:solidFill>
                  <a:schemeClr val="tx1"/>
                </a:solidFill>
                <a:sym typeface="Wingdings" panose="05000000000000000000" pitchFamily="2" charset="2"/>
              </a:rPr>
              <a:t>Impact of inflation, labor, material and global supply chains…30% price increase, lead times for key items, willingness to hold pricin</a:t>
            </a:r>
          </a:p>
          <a:p>
            <a:pPr marL="569913" lvl="1" indent="-342900">
              <a:buFont typeface="Wingdings" panose="05000000000000000000" pitchFamily="2" charset="2"/>
              <a:buChar char="§"/>
            </a:pPr>
            <a:r>
              <a:rPr lang="en-US" sz="6400">
                <a:solidFill>
                  <a:schemeClr val="tx1"/>
                </a:solidFill>
                <a:sym typeface="Wingdings" panose="05000000000000000000" pitchFamily="2" charset="2"/>
              </a:rPr>
              <a:t>CMMC – on the horizon</a:t>
            </a:r>
          </a:p>
          <a:p>
            <a:pPr marL="569913" lvl="1" indent="-342900">
              <a:buFont typeface="Wingdings" panose="05000000000000000000" pitchFamily="2" charset="2"/>
              <a:buChar char="§"/>
            </a:pPr>
            <a:endParaRPr lang="en-US" sz="6400">
              <a:solidFill>
                <a:schemeClr val="tx1"/>
              </a:solidFill>
              <a:sym typeface="Wingdings" panose="05000000000000000000" pitchFamily="2" charset="2"/>
            </a:endParaRPr>
          </a:p>
          <a:p>
            <a:r>
              <a:rPr lang="en-US" sz="6400" b="1">
                <a:solidFill>
                  <a:schemeClr val="tx1"/>
                </a:solidFill>
              </a:rPr>
              <a:t>Growth Opportunities &amp; Locations in Mobile District</a:t>
            </a:r>
          </a:p>
          <a:p>
            <a:pPr marL="569913" lvl="1" indent="-342900">
              <a:buFont typeface="Wingdings" panose="05000000000000000000" pitchFamily="2" charset="2"/>
              <a:buChar char="§"/>
            </a:pPr>
            <a:r>
              <a:rPr lang="en-US" sz="6400">
                <a:solidFill>
                  <a:schemeClr val="tx1"/>
                </a:solidFill>
              </a:rPr>
              <a:t>MILCON – MacDill (KC46 &amp; SOCOM), Columbus (T7 Fielding), Redstone (Space &amp; Missile), Eglin, Patrick (Space Port of Future), Anniston Army Depot (Army Organic Industrial Base)</a:t>
            </a:r>
          </a:p>
          <a:p>
            <a:pPr marL="569913" lvl="1" indent="-342900">
              <a:buFont typeface="Wingdings" panose="05000000000000000000" pitchFamily="2" charset="2"/>
              <a:buChar char="§"/>
            </a:pPr>
            <a:r>
              <a:rPr lang="en-US" sz="6400">
                <a:solidFill>
                  <a:schemeClr val="tx1"/>
                </a:solidFill>
              </a:rPr>
              <a:t>Defense Health Agency – new market sectors and locations</a:t>
            </a:r>
          </a:p>
          <a:p>
            <a:pPr marL="569913" lvl="1" indent="-342900">
              <a:buFont typeface="Wingdings" panose="05000000000000000000" pitchFamily="2" charset="2"/>
              <a:buChar char="§"/>
            </a:pPr>
            <a:r>
              <a:rPr lang="en-US" sz="6400">
                <a:solidFill>
                  <a:schemeClr val="tx1"/>
                </a:solidFill>
              </a:rPr>
              <a:t>Environmental – AFFF, PFOS/PFOA, EPA Superfund</a:t>
            </a:r>
          </a:p>
          <a:p>
            <a:pPr marL="569913" lvl="1" indent="-342900">
              <a:buFont typeface="Wingdings" panose="05000000000000000000" pitchFamily="2" charset="2"/>
              <a:buChar char="§"/>
            </a:pPr>
            <a:r>
              <a:rPr lang="en-US" sz="6400">
                <a:solidFill>
                  <a:schemeClr val="tx1"/>
                </a:solidFill>
              </a:rPr>
              <a:t>Civil Works – Coastal Resiliency, Design work for BIL and WRDA authorizations</a:t>
            </a:r>
          </a:p>
          <a:p>
            <a:pPr marL="569913" lvl="1" indent="-342900">
              <a:buFont typeface="Wingdings" panose="05000000000000000000" pitchFamily="2" charset="2"/>
              <a:buChar char="§"/>
            </a:pPr>
            <a:r>
              <a:rPr lang="en-US" sz="6400">
                <a:solidFill>
                  <a:schemeClr val="tx1"/>
                </a:solidFill>
              </a:rPr>
              <a:t>LATAM – Large harbor construction efforts (Peru, Guatemala)</a:t>
            </a:r>
          </a:p>
          <a:p>
            <a:pPr marL="569913" lvl="1" indent="-342900">
              <a:buFont typeface="Wingdings" panose="05000000000000000000" pitchFamily="2" charset="2"/>
              <a:buChar char="§"/>
            </a:pPr>
            <a:r>
              <a:rPr lang="en-US" sz="6400">
                <a:solidFill>
                  <a:schemeClr val="tx1"/>
                </a:solidFill>
              </a:rPr>
              <a:t>Interagency – Veterans Administration, NASA, Homeland Security </a:t>
            </a:r>
          </a:p>
          <a:p>
            <a:pPr marL="569913" lvl="1" indent="-342900">
              <a:buFont typeface="Wingdings" panose="05000000000000000000" pitchFamily="2" charset="2"/>
              <a:buChar char="§"/>
            </a:pPr>
            <a:endParaRPr lang="en-US" sz="6400">
              <a:solidFill>
                <a:schemeClr val="tx1"/>
              </a:solidFill>
            </a:endParaRPr>
          </a:p>
          <a:p>
            <a:r>
              <a:rPr lang="en-US" sz="6400" b="1">
                <a:solidFill>
                  <a:schemeClr val="tx1"/>
                </a:solidFill>
              </a:rPr>
              <a:t>Key Acquisition Needs for FYs 26/27</a:t>
            </a:r>
          </a:p>
          <a:p>
            <a:pPr marL="684213" lvl="1" indent="-457200">
              <a:buFont typeface="Wingdings" panose="05000000000000000000" pitchFamily="2" charset="2"/>
              <a:buChar char="§"/>
            </a:pPr>
            <a:r>
              <a:rPr lang="en-US" sz="6400">
                <a:solidFill>
                  <a:schemeClr val="tx1"/>
                </a:solidFill>
              </a:rPr>
              <a:t>Construction Contracts </a:t>
            </a:r>
          </a:p>
          <a:p>
            <a:pPr marL="684213" lvl="1" indent="-457200">
              <a:buFont typeface="Wingdings" panose="05000000000000000000" pitchFamily="2" charset="2"/>
              <a:buChar char="§"/>
            </a:pPr>
            <a:r>
              <a:rPr lang="en-US" sz="6400">
                <a:solidFill>
                  <a:schemeClr val="tx1"/>
                </a:solidFill>
              </a:rPr>
              <a:t>Replenish AE Capacity</a:t>
            </a:r>
          </a:p>
          <a:p>
            <a:pPr marL="684213" lvl="1" indent="-457200">
              <a:buFont typeface="Wingdings" panose="05000000000000000000" pitchFamily="2" charset="2"/>
              <a:buChar char="§"/>
            </a:pPr>
            <a:r>
              <a:rPr lang="en-US" sz="6400">
                <a:solidFill>
                  <a:schemeClr val="tx1"/>
                </a:solidFill>
              </a:rPr>
              <a:t>Defense Health Agency D-B and O&amp;M </a:t>
            </a:r>
          </a:p>
          <a:p>
            <a:pPr marL="684213" lvl="1" indent="-457200">
              <a:buFont typeface="Wingdings" panose="05000000000000000000" pitchFamily="2" charset="2"/>
              <a:buChar char="§"/>
            </a:pPr>
            <a:r>
              <a:rPr lang="en-US" sz="6400">
                <a:solidFill>
                  <a:schemeClr val="tx1"/>
                </a:solidFill>
              </a:rPr>
              <a:t>Environmental</a:t>
            </a:r>
          </a:p>
          <a:p>
            <a:pPr marL="684213" lvl="1" indent="-457200">
              <a:buFont typeface="Wingdings" panose="05000000000000000000" pitchFamily="2" charset="2"/>
              <a:buChar char="§"/>
            </a:pPr>
            <a:r>
              <a:rPr lang="en-US" sz="6400">
                <a:solidFill>
                  <a:schemeClr val="tx1"/>
                </a:solidFill>
              </a:rPr>
              <a:t>Construction Management Services</a:t>
            </a:r>
          </a:p>
          <a:p>
            <a:pPr marL="684213" lvl="1" indent="-457200">
              <a:buFont typeface="Wingdings" panose="05000000000000000000" pitchFamily="2" charset="2"/>
              <a:buChar char="§"/>
            </a:pPr>
            <a:r>
              <a:rPr lang="en-US" sz="6400">
                <a:solidFill>
                  <a:schemeClr val="tx1"/>
                </a:solidFill>
              </a:rPr>
              <a:t>O&amp;M Personnel (NAV Lock Operators, HYDRO Maintenance Trainees, Rangers)</a:t>
            </a:r>
          </a:p>
          <a:p>
            <a:pPr marL="684213" lvl="1" indent="-457200">
              <a:buFont typeface="Wingdings" panose="05000000000000000000" pitchFamily="2" charset="2"/>
              <a:buChar char="§"/>
            </a:pPr>
            <a:endParaRPr lang="en-US" sz="2900"/>
          </a:p>
        </p:txBody>
      </p:sp>
      <p:sp>
        <p:nvSpPr>
          <p:cNvPr id="2" name="Title 1"/>
          <p:cNvSpPr>
            <a:spLocks noGrp="1"/>
          </p:cNvSpPr>
          <p:nvPr>
            <p:ph type="title"/>
          </p:nvPr>
        </p:nvSpPr>
        <p:spPr/>
        <p:txBody>
          <a:bodyPr>
            <a:normAutofit/>
          </a:bodyPr>
          <a:lstStyle/>
          <a:p>
            <a:r>
              <a:rPr lang="en-US"/>
              <a:t>Program Trends &amp; Observations</a:t>
            </a:r>
          </a:p>
        </p:txBody>
      </p:sp>
      <p:sp>
        <p:nvSpPr>
          <p:cNvPr id="5" name="TextBox 4">
            <a:extLst>
              <a:ext uri="{FF2B5EF4-FFF2-40B4-BE49-F238E27FC236}">
                <a16:creationId xmlns:a16="http://schemas.microsoft.com/office/drawing/2014/main" id="{DAECC768-FC99-491C-8042-D0FDEE46AC0E}"/>
              </a:ext>
            </a:extLst>
          </p:cNvPr>
          <p:cNvSpPr txBox="1"/>
          <p:nvPr/>
        </p:nvSpPr>
        <p:spPr>
          <a:xfrm>
            <a:off x="7766884" y="1500023"/>
            <a:ext cx="4425116" cy="430887"/>
          </a:xfrm>
          <a:prstGeom prst="rect">
            <a:avLst/>
          </a:prstGeom>
          <a:noFill/>
        </p:spPr>
        <p:txBody>
          <a:bodyPr wrap="square" rtlCol="0">
            <a:spAutoFit/>
          </a:bodyPr>
          <a:lstStyle/>
          <a:p>
            <a:pPr algn="ctr"/>
            <a:r>
              <a:rPr lang="en-US" sz="2200" b="1" i="1"/>
              <a:t>Reliance on Industry Partners</a:t>
            </a:r>
          </a:p>
        </p:txBody>
      </p:sp>
      <p:sp>
        <p:nvSpPr>
          <p:cNvPr id="6" name="Arrow: Right 5">
            <a:extLst>
              <a:ext uri="{FF2B5EF4-FFF2-40B4-BE49-F238E27FC236}">
                <a16:creationId xmlns:a16="http://schemas.microsoft.com/office/drawing/2014/main" id="{79E3F9A7-399C-4312-A9A2-C0FD6110815E}"/>
              </a:ext>
            </a:extLst>
          </p:cNvPr>
          <p:cNvSpPr/>
          <p:nvPr/>
        </p:nvSpPr>
        <p:spPr>
          <a:xfrm>
            <a:off x="6834909" y="1484635"/>
            <a:ext cx="1052106" cy="461665"/>
          </a:xfrm>
          <a:prstGeom prst="rightArrow">
            <a:avLst/>
          </a:prstGeom>
          <a:solidFill>
            <a:srgbClr val="DF1F2E">
              <a:alpha val="89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9834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94763D-BD35-9F84-C070-ADFE353BCE96}"/>
              </a:ext>
            </a:extLst>
          </p:cNvPr>
          <p:cNvSpPr>
            <a:spLocks noGrp="1"/>
          </p:cNvSpPr>
          <p:nvPr>
            <p:ph type="title"/>
          </p:nvPr>
        </p:nvSpPr>
        <p:spPr>
          <a:xfrm>
            <a:off x="948366" y="128981"/>
            <a:ext cx="10386814" cy="832920"/>
          </a:xfrm>
        </p:spPr>
        <p:txBody>
          <a:bodyPr/>
          <a:lstStyle/>
          <a:p>
            <a:r>
              <a:rPr lang="en-US"/>
              <a:t>Mobile district boundaries – civil works</a:t>
            </a:r>
          </a:p>
        </p:txBody>
      </p:sp>
      <p:sp>
        <p:nvSpPr>
          <p:cNvPr id="2" name="Date Placeholder 1">
            <a:extLst>
              <a:ext uri="{FF2B5EF4-FFF2-40B4-BE49-F238E27FC236}">
                <a16:creationId xmlns:a16="http://schemas.microsoft.com/office/drawing/2014/main" id="{BD2B2834-D17D-218C-EC7B-20C547801F39}"/>
              </a:ext>
            </a:extLst>
          </p:cNvPr>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221F20">
                    <a:lumMod val="75000"/>
                    <a:lumOff val="25000"/>
                  </a:srgbClr>
                </a:solidFill>
                <a:effectLst/>
                <a:uLnTx/>
                <a:uFillTx/>
                <a:latin typeface="Arial"/>
                <a:ea typeface="+mn-ea"/>
                <a:cs typeface="+mn-cs"/>
              </a:rPr>
              <a:t>CAO: 08/02/2023</a:t>
            </a:r>
          </a:p>
        </p:txBody>
      </p:sp>
      <p:pic>
        <p:nvPicPr>
          <p:cNvPr id="6" name="Picture 5" descr="A bird flying over a bridge&#10;&#10;Description automatically generated with low confidence">
            <a:extLst>
              <a:ext uri="{FF2B5EF4-FFF2-40B4-BE49-F238E27FC236}">
                <a16:creationId xmlns:a16="http://schemas.microsoft.com/office/drawing/2014/main" id="{0C59858C-A2C7-41A3-E05A-94302F1BFD03}"/>
              </a:ext>
            </a:extLst>
          </p:cNvPr>
          <p:cNvPicPr>
            <a:picLocks noGrp="1" noRot="1" noChangeAspect="1" noMove="1" noResize="1" noEditPoints="1" noAdjustHandles="1" noChangeArrowheads="1" noChangeShapeType="1" noCrop="1"/>
          </p:cNvPicPr>
          <p:nvPr/>
        </p:nvPicPr>
        <p:blipFill>
          <a:blip r:embed="rId2">
            <a:alphaModFix amt="20000"/>
          </a:blip>
          <a:stretch>
            <a:fillRect/>
          </a:stretch>
        </p:blipFill>
        <p:spPr>
          <a:xfrm>
            <a:off x="7482348" y="3328949"/>
            <a:ext cx="4635909" cy="3476932"/>
          </a:xfrm>
          <a:prstGeom prst="rect">
            <a:avLst/>
          </a:prstGeom>
        </p:spPr>
      </p:pic>
      <p:sp>
        <p:nvSpPr>
          <p:cNvPr id="3" name="TextBox 2">
            <a:extLst>
              <a:ext uri="{FF2B5EF4-FFF2-40B4-BE49-F238E27FC236}">
                <a16:creationId xmlns:a16="http://schemas.microsoft.com/office/drawing/2014/main" id="{E990DCE8-0A47-889F-41A8-D85360E5A768}"/>
              </a:ext>
            </a:extLst>
          </p:cNvPr>
          <p:cNvSpPr txBox="1"/>
          <p:nvPr/>
        </p:nvSpPr>
        <p:spPr>
          <a:xfrm>
            <a:off x="7957556" y="1900703"/>
            <a:ext cx="4342980" cy="41903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221F20"/>
                </a:solidFill>
                <a:effectLst/>
                <a:uLnTx/>
                <a:uFillTx/>
                <a:latin typeface="Arial"/>
                <a:ea typeface="+mn-ea"/>
                <a:cs typeface="+mn-cs"/>
              </a:rPr>
              <a:t>Coastal/Inland Navigation</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221F20"/>
                </a:solidFill>
                <a:effectLst/>
                <a:uLnTx/>
                <a:uFillTx/>
                <a:latin typeface="Arial"/>
                <a:ea typeface="+mn-ea"/>
                <a:cs typeface="+mn-cs"/>
              </a:rPr>
              <a:t>Recreation</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221F20"/>
                </a:solidFill>
                <a:effectLst/>
                <a:uLnTx/>
                <a:uFillTx/>
                <a:latin typeface="Arial"/>
                <a:ea typeface="+mn-ea"/>
                <a:cs typeface="+mn-cs"/>
              </a:rPr>
              <a:t>Hydropower</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221F20"/>
                </a:solidFill>
                <a:effectLst/>
                <a:uLnTx/>
                <a:uFillTx/>
                <a:latin typeface="Arial"/>
                <a:ea typeface="+mn-ea"/>
                <a:cs typeface="+mn-cs"/>
              </a:rPr>
              <a:t>Dredging</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221F20"/>
                </a:solidFill>
                <a:effectLst/>
                <a:uLnTx/>
                <a:uFillTx/>
                <a:latin typeface="Arial"/>
                <a:ea typeface="+mn-ea"/>
                <a:cs typeface="+mn-cs"/>
              </a:rPr>
              <a:t>Flood Control &amp; Disaster Response</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221F20"/>
                </a:solidFill>
                <a:effectLst/>
                <a:uLnTx/>
                <a:uFillTx/>
                <a:latin typeface="Arial"/>
                <a:ea typeface="+mn-ea"/>
                <a:cs typeface="+mn-cs"/>
              </a:rPr>
              <a:t>Environmental</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221F20"/>
                </a:solidFill>
                <a:effectLst/>
                <a:uLnTx/>
                <a:uFillTx/>
                <a:latin typeface="Arial"/>
                <a:ea typeface="+mn-ea"/>
                <a:cs typeface="+mn-cs"/>
              </a:rPr>
              <a:t>Engineering with Nature</a:t>
            </a:r>
          </a:p>
        </p:txBody>
      </p:sp>
      <p:pic>
        <p:nvPicPr>
          <p:cNvPr id="8" name="Graphic 7">
            <a:extLst>
              <a:ext uri="{FF2B5EF4-FFF2-40B4-BE49-F238E27FC236}">
                <a16:creationId xmlns:a16="http://schemas.microsoft.com/office/drawing/2014/main" id="{898CD102-CDC3-0BCF-967B-C8D1CF1ED8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3812" y="5003948"/>
            <a:ext cx="475208" cy="475208"/>
          </a:xfrm>
          <a:prstGeom prst="rect">
            <a:avLst/>
          </a:prstGeom>
        </p:spPr>
      </p:pic>
      <p:pic>
        <p:nvPicPr>
          <p:cNvPr id="10" name="Graphic 9">
            <a:extLst>
              <a:ext uri="{FF2B5EF4-FFF2-40B4-BE49-F238E27FC236}">
                <a16:creationId xmlns:a16="http://schemas.microsoft.com/office/drawing/2014/main" id="{D1DD4A3C-DE53-A17E-5BCE-A057818A78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73812" y="3784692"/>
            <a:ext cx="475208" cy="475208"/>
          </a:xfrm>
          <a:prstGeom prst="rect">
            <a:avLst/>
          </a:prstGeom>
        </p:spPr>
      </p:pic>
      <p:pic>
        <p:nvPicPr>
          <p:cNvPr id="12" name="Graphic 11">
            <a:extLst>
              <a:ext uri="{FF2B5EF4-FFF2-40B4-BE49-F238E27FC236}">
                <a16:creationId xmlns:a16="http://schemas.microsoft.com/office/drawing/2014/main" id="{BE29A32A-422E-42DE-C6D1-6D46AC0A6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73812" y="1955808"/>
            <a:ext cx="475208" cy="475208"/>
          </a:xfrm>
          <a:prstGeom prst="rect">
            <a:avLst/>
          </a:prstGeom>
        </p:spPr>
      </p:pic>
      <p:pic>
        <p:nvPicPr>
          <p:cNvPr id="14" name="Graphic 13">
            <a:extLst>
              <a:ext uri="{FF2B5EF4-FFF2-40B4-BE49-F238E27FC236}">
                <a16:creationId xmlns:a16="http://schemas.microsoft.com/office/drawing/2014/main" id="{F61817C5-FC38-979C-CC35-1A54782FED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73812" y="2565436"/>
            <a:ext cx="475208" cy="475208"/>
          </a:xfrm>
          <a:prstGeom prst="rect">
            <a:avLst/>
          </a:prstGeom>
        </p:spPr>
      </p:pic>
      <p:pic>
        <p:nvPicPr>
          <p:cNvPr id="16" name="Graphic 15">
            <a:extLst>
              <a:ext uri="{FF2B5EF4-FFF2-40B4-BE49-F238E27FC236}">
                <a16:creationId xmlns:a16="http://schemas.microsoft.com/office/drawing/2014/main" id="{1152D9FA-D958-BEA0-9007-A874A92DEA0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73812" y="4394320"/>
            <a:ext cx="475208" cy="475208"/>
          </a:xfrm>
          <a:prstGeom prst="rect">
            <a:avLst/>
          </a:prstGeom>
        </p:spPr>
      </p:pic>
      <p:pic>
        <p:nvPicPr>
          <p:cNvPr id="18" name="Graphic 17">
            <a:extLst>
              <a:ext uri="{FF2B5EF4-FFF2-40B4-BE49-F238E27FC236}">
                <a16:creationId xmlns:a16="http://schemas.microsoft.com/office/drawing/2014/main" id="{464FA622-AC9F-D8FA-CEC3-4B5D4D3A29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73812" y="5613575"/>
            <a:ext cx="475208" cy="475208"/>
          </a:xfrm>
          <a:prstGeom prst="rect">
            <a:avLst/>
          </a:prstGeom>
        </p:spPr>
      </p:pic>
      <p:pic>
        <p:nvPicPr>
          <p:cNvPr id="20" name="Graphic 19">
            <a:extLst>
              <a:ext uri="{FF2B5EF4-FFF2-40B4-BE49-F238E27FC236}">
                <a16:creationId xmlns:a16="http://schemas.microsoft.com/office/drawing/2014/main" id="{79D021E7-ECA7-F24C-6C18-3256FDA94B6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73812" y="3175064"/>
            <a:ext cx="475208" cy="475208"/>
          </a:xfrm>
          <a:prstGeom prst="rect">
            <a:avLst/>
          </a:prstGeom>
        </p:spPr>
      </p:pic>
      <p:sp>
        <p:nvSpPr>
          <p:cNvPr id="22" name="TextBox 21">
            <a:extLst>
              <a:ext uri="{FF2B5EF4-FFF2-40B4-BE49-F238E27FC236}">
                <a16:creationId xmlns:a16="http://schemas.microsoft.com/office/drawing/2014/main" id="{C899489B-C7E0-393C-4158-D345EE72312A}"/>
              </a:ext>
            </a:extLst>
          </p:cNvPr>
          <p:cNvSpPr txBox="1"/>
          <p:nvPr/>
        </p:nvSpPr>
        <p:spPr>
          <a:xfrm>
            <a:off x="7373812" y="1319852"/>
            <a:ext cx="363078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21F20"/>
                </a:solidFill>
                <a:effectLst/>
                <a:uLnTx/>
                <a:uFillTx/>
                <a:latin typeface="Arial"/>
                <a:ea typeface="+mn-ea"/>
                <a:cs typeface="+mn-cs"/>
              </a:rPr>
              <a:t>Major Missions</a:t>
            </a:r>
          </a:p>
        </p:txBody>
      </p:sp>
      <p:pic>
        <p:nvPicPr>
          <p:cNvPr id="9" name="Picture 8" descr="Map&#10;&#10;Description automatically generated">
            <a:extLst>
              <a:ext uri="{FF2B5EF4-FFF2-40B4-BE49-F238E27FC236}">
                <a16:creationId xmlns:a16="http://schemas.microsoft.com/office/drawing/2014/main" id="{92AD9077-EB05-0B4B-977B-1F3B02F4ED24}"/>
              </a:ext>
            </a:extLst>
          </p:cNvPr>
          <p:cNvPicPr>
            <a:picLocks noChangeAspect="1"/>
          </p:cNvPicPr>
          <p:nvPr/>
        </p:nvPicPr>
        <p:blipFill>
          <a:blip r:embed="rId17"/>
          <a:stretch>
            <a:fillRect/>
          </a:stretch>
        </p:blipFill>
        <p:spPr>
          <a:xfrm>
            <a:off x="63169" y="1323571"/>
            <a:ext cx="7116614" cy="5475436"/>
          </a:xfrm>
          <a:prstGeom prst="rect">
            <a:avLst/>
          </a:prstGeom>
        </p:spPr>
      </p:pic>
    </p:spTree>
    <p:extLst>
      <p:ext uri="{BB962C8B-B14F-4D97-AF65-F5344CB8AC3E}">
        <p14:creationId xmlns:p14="http://schemas.microsoft.com/office/powerpoint/2010/main" val="2010841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45B8531E-0086-9F12-B87C-3F7B3679A466}"/>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57B7EEB1-D39F-4F92-03F5-C1FDF2EC197F}"/>
              </a:ext>
            </a:extLst>
          </p:cNvPr>
          <p:cNvSpPr>
            <a:spLocks noGrp="1"/>
          </p:cNvSpPr>
          <p:nvPr>
            <p:ph type="title"/>
          </p:nvPr>
        </p:nvSpPr>
        <p:spPr/>
        <p:txBody>
          <a:bodyPr/>
          <a:lstStyle/>
          <a:p>
            <a:r>
              <a:rPr lang="en-US"/>
              <a:t>Operations division stats</a:t>
            </a:r>
          </a:p>
        </p:txBody>
      </p:sp>
      <p:sp>
        <p:nvSpPr>
          <p:cNvPr id="4" name="Date Placeholder 3">
            <a:extLst>
              <a:ext uri="{FF2B5EF4-FFF2-40B4-BE49-F238E27FC236}">
                <a16:creationId xmlns:a16="http://schemas.microsoft.com/office/drawing/2014/main" id="{469F2C43-B7DA-0C62-BEA3-79D10F59C475}"/>
              </a:ext>
            </a:extLst>
          </p:cNvPr>
          <p:cNvSpPr>
            <a:spLocks noGrp="1"/>
          </p:cNvSpPr>
          <p:nvPr>
            <p:ph type="dt" sz="half" idx="17"/>
          </p:nvPr>
        </p:nvSpPr>
        <p:spPr>
          <a:xfrm>
            <a:off x="8842515" y="6653150"/>
            <a:ext cx="3081713" cy="137160"/>
          </a:xfrm>
          <a:prstGeom prst="rect">
            <a:avLst/>
          </a:prstGeom>
        </p:spPr>
        <p:txBody>
          <a:bodyPr anchor="ctr"/>
          <a:lstStyle>
            <a:defPPr>
              <a:defRPr lang="en-US"/>
            </a:defPPr>
            <a:lvl1pPr marL="0" algn="r" defTabSz="914400" rtl="0" eaLnBrk="1" latinLnBrk="0" hangingPunct="1">
              <a:defRPr sz="800" i="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CAO: 08/02/2023</a:t>
            </a:r>
          </a:p>
        </p:txBody>
      </p:sp>
    </p:spTree>
    <p:extLst>
      <p:ext uri="{BB962C8B-B14F-4D97-AF65-F5344CB8AC3E}">
        <p14:creationId xmlns:p14="http://schemas.microsoft.com/office/powerpoint/2010/main" val="908527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military uniform, person, group&#10;&#10;Description automatically generated">
            <a:extLst>
              <a:ext uri="{FF2B5EF4-FFF2-40B4-BE49-F238E27FC236}">
                <a16:creationId xmlns:a16="http://schemas.microsoft.com/office/drawing/2014/main" id="{ED5C95D8-0C8C-997F-E8C7-BDA431D2C3F4}"/>
              </a:ext>
            </a:extLst>
          </p:cNvPr>
          <p:cNvPicPr>
            <a:picLocks noGrp="1" noRot="1" noChangeAspect="1" noMove="1" noResize="1" noEditPoints="1" noAdjustHandles="1" noChangeArrowheads="1" noChangeShapeType="1" noCrop="1"/>
          </p:cNvPicPr>
          <p:nvPr/>
        </p:nvPicPr>
        <p:blipFill>
          <a:blip r:embed="rId2">
            <a:alphaModFix amt="20000"/>
          </a:blip>
          <a:stretch>
            <a:fillRect/>
          </a:stretch>
        </p:blipFill>
        <p:spPr>
          <a:xfrm flipH="1">
            <a:off x="39329" y="2626442"/>
            <a:ext cx="5589638" cy="4192229"/>
          </a:xfrm>
          <a:prstGeom prst="rect">
            <a:avLst/>
          </a:prstGeom>
        </p:spPr>
      </p:pic>
      <p:sp>
        <p:nvSpPr>
          <p:cNvPr id="5" name="Title 4">
            <a:extLst>
              <a:ext uri="{FF2B5EF4-FFF2-40B4-BE49-F238E27FC236}">
                <a16:creationId xmlns:a16="http://schemas.microsoft.com/office/drawing/2014/main" id="{C5774293-E10C-6D30-6C99-FA40D5D3144A}"/>
              </a:ext>
            </a:extLst>
          </p:cNvPr>
          <p:cNvSpPr>
            <a:spLocks noGrp="1"/>
          </p:cNvSpPr>
          <p:nvPr>
            <p:ph type="title"/>
          </p:nvPr>
        </p:nvSpPr>
        <p:spPr/>
        <p:txBody>
          <a:bodyPr/>
          <a:lstStyle/>
          <a:p>
            <a:r>
              <a:rPr lang="en-US"/>
              <a:t>Mobile district boundaries – MILITARY</a:t>
            </a:r>
          </a:p>
        </p:txBody>
      </p:sp>
      <p:sp>
        <p:nvSpPr>
          <p:cNvPr id="2" name="TextBox 1">
            <a:extLst>
              <a:ext uri="{FF2B5EF4-FFF2-40B4-BE49-F238E27FC236}">
                <a16:creationId xmlns:a16="http://schemas.microsoft.com/office/drawing/2014/main" id="{707CF2EF-2AA8-09D6-1C37-3146E81B8C2B}"/>
              </a:ext>
            </a:extLst>
          </p:cNvPr>
          <p:cNvSpPr txBox="1"/>
          <p:nvPr/>
        </p:nvSpPr>
        <p:spPr>
          <a:xfrm>
            <a:off x="599386" y="1690062"/>
            <a:ext cx="5181982" cy="3477875"/>
          </a:xfrm>
          <a:prstGeom prst="rect">
            <a:avLst/>
          </a:prstGeom>
          <a:noFill/>
        </p:spPr>
        <p:txBody>
          <a:bodyPr wrap="square" rtlCol="0">
            <a:spAutoFit/>
          </a:bodyPr>
          <a:lstStyle/>
          <a:p>
            <a:pPr marL="344488" indent="-344488">
              <a:spcAft>
                <a:spcPts val="1200"/>
              </a:spcAft>
              <a:buFont typeface="+mj-lt"/>
              <a:buAutoNum type="arabicPeriod"/>
            </a:pPr>
            <a:r>
              <a:rPr lang="en-US" sz="2000"/>
              <a:t>Defense Readiness</a:t>
            </a:r>
          </a:p>
          <a:p>
            <a:pPr marL="628650" lvl="1" indent="-225425">
              <a:spcAft>
                <a:spcPts val="1200"/>
              </a:spcAft>
              <a:buFont typeface="Arial" panose="020B0604020202020204" pitchFamily="34" charset="0"/>
              <a:buChar char="•"/>
            </a:pPr>
            <a:r>
              <a:rPr lang="en-US" sz="2000"/>
              <a:t>Aviation Hangar Facilities</a:t>
            </a:r>
          </a:p>
          <a:p>
            <a:pPr marL="628650" lvl="1" indent="-225425">
              <a:spcAft>
                <a:spcPts val="1200"/>
              </a:spcAft>
              <a:buFont typeface="Arial" panose="020B0604020202020204" pitchFamily="34" charset="0"/>
              <a:buChar char="•"/>
            </a:pPr>
            <a:r>
              <a:rPr lang="en-US" sz="2000"/>
              <a:t>Space Force Base of the Future</a:t>
            </a:r>
          </a:p>
          <a:p>
            <a:pPr marL="344488" indent="-344488">
              <a:spcAft>
                <a:spcPts val="1200"/>
              </a:spcAft>
              <a:buFont typeface="+mj-lt"/>
              <a:buAutoNum type="arabicPeriod"/>
            </a:pPr>
            <a:r>
              <a:rPr lang="en-US" sz="2000"/>
              <a:t>Quality of Life for Soldiers, Airmen, and Guardians</a:t>
            </a:r>
          </a:p>
          <a:p>
            <a:pPr marL="628650" lvl="1" indent="-225425">
              <a:spcAft>
                <a:spcPts val="1200"/>
              </a:spcAft>
              <a:buFont typeface="Arial" panose="020B0604020202020204" pitchFamily="34" charset="0"/>
              <a:buChar char="•"/>
            </a:pPr>
            <a:r>
              <a:rPr lang="en-US" sz="2000"/>
              <a:t>Barracks and Dormitories</a:t>
            </a:r>
          </a:p>
          <a:p>
            <a:pPr marL="628650" lvl="1" indent="-225425">
              <a:spcAft>
                <a:spcPts val="1200"/>
              </a:spcAft>
              <a:buFont typeface="Arial" panose="020B0604020202020204" pitchFamily="34" charset="0"/>
              <a:buChar char="•"/>
            </a:pPr>
            <a:r>
              <a:rPr lang="en-US" sz="2000"/>
              <a:t>Child Development Centers</a:t>
            </a:r>
          </a:p>
          <a:p>
            <a:pPr marL="344488" indent="-344488">
              <a:spcAft>
                <a:spcPts val="1200"/>
              </a:spcAft>
              <a:buFont typeface="+mj-lt"/>
              <a:buAutoNum type="arabicPeriod"/>
            </a:pPr>
            <a:r>
              <a:rPr lang="en-US" sz="2000"/>
              <a:t>Organic Industrial Base (OIB) -Anniston</a:t>
            </a:r>
          </a:p>
        </p:txBody>
      </p:sp>
      <p:sp>
        <p:nvSpPr>
          <p:cNvPr id="6" name="TextBox 5">
            <a:extLst>
              <a:ext uri="{FF2B5EF4-FFF2-40B4-BE49-F238E27FC236}">
                <a16:creationId xmlns:a16="http://schemas.microsoft.com/office/drawing/2014/main" id="{A623BB74-0781-038A-7FFB-2B1A7005AE05}"/>
              </a:ext>
            </a:extLst>
          </p:cNvPr>
          <p:cNvSpPr txBox="1"/>
          <p:nvPr/>
        </p:nvSpPr>
        <p:spPr>
          <a:xfrm>
            <a:off x="599386" y="1165656"/>
            <a:ext cx="3630784" cy="523220"/>
          </a:xfrm>
          <a:prstGeom prst="rect">
            <a:avLst/>
          </a:prstGeom>
          <a:noFill/>
        </p:spPr>
        <p:txBody>
          <a:bodyPr wrap="square">
            <a:spAutoFit/>
          </a:bodyPr>
          <a:lstStyle/>
          <a:p>
            <a:r>
              <a:rPr lang="en-US" sz="2800" b="1"/>
              <a:t>Areas of Support</a:t>
            </a:r>
          </a:p>
        </p:txBody>
      </p:sp>
      <p:pic>
        <p:nvPicPr>
          <p:cNvPr id="4" name="Picture 3">
            <a:extLst>
              <a:ext uri="{FF2B5EF4-FFF2-40B4-BE49-F238E27FC236}">
                <a16:creationId xmlns:a16="http://schemas.microsoft.com/office/drawing/2014/main" id="{6A5CD319-9650-21C4-CFA0-CA5FE43E106D}"/>
              </a:ext>
            </a:extLst>
          </p:cNvPr>
          <p:cNvPicPr>
            <a:picLocks noChangeAspect="1"/>
          </p:cNvPicPr>
          <p:nvPr/>
        </p:nvPicPr>
        <p:blipFill>
          <a:blip r:embed="rId3"/>
          <a:stretch>
            <a:fillRect/>
          </a:stretch>
        </p:blipFill>
        <p:spPr>
          <a:xfrm>
            <a:off x="5628967" y="961901"/>
            <a:ext cx="6072775" cy="5592537"/>
          </a:xfrm>
          <a:prstGeom prst="rect">
            <a:avLst/>
          </a:prstGeom>
        </p:spPr>
      </p:pic>
    </p:spTree>
    <p:extLst>
      <p:ext uri="{BB962C8B-B14F-4D97-AF65-F5344CB8AC3E}">
        <p14:creationId xmlns:p14="http://schemas.microsoft.com/office/powerpoint/2010/main" val="3338486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EAFC55B3-D6E9-8946-38A1-F073E6C46C30}"/>
              </a:ext>
            </a:extLst>
          </p:cNvPr>
          <p:cNvPicPr>
            <a:picLocks noGrp="1" noRot="1" noChangeAspect="1" noMove="1" noResize="1" noEditPoints="1" noAdjustHandles="1" noChangeArrowheads="1" noChangeShapeType="1" noCrop="1"/>
          </p:cNvPicPr>
          <p:nvPr/>
        </p:nvPicPr>
        <p:blipFill>
          <a:blip r:embed="rId2"/>
          <a:stretch>
            <a:fillRect/>
          </a:stretch>
        </p:blipFill>
        <p:spPr>
          <a:xfrm>
            <a:off x="5515897" y="855742"/>
            <a:ext cx="6615648" cy="5964064"/>
          </a:xfrm>
          <a:prstGeom prst="rect">
            <a:avLst/>
          </a:prstGeom>
        </p:spPr>
      </p:pic>
      <p:pic>
        <p:nvPicPr>
          <p:cNvPr id="8" name="Picture 7" descr="A group of men wearing hard hats&#10;&#10;Description automatically generated with low confidence">
            <a:extLst>
              <a:ext uri="{FF2B5EF4-FFF2-40B4-BE49-F238E27FC236}">
                <a16:creationId xmlns:a16="http://schemas.microsoft.com/office/drawing/2014/main" id="{726A3551-1CD0-3AFA-7F45-CFCCE81839D7}"/>
              </a:ext>
            </a:extLst>
          </p:cNvPr>
          <p:cNvPicPr>
            <a:picLocks noGrp="1" noRot="1" noChangeAspect="1" noMove="1" noResize="1" noEditPoints="1" noAdjustHandles="1" noChangeArrowheads="1" noChangeShapeType="1" noCrop="1"/>
          </p:cNvPicPr>
          <p:nvPr/>
        </p:nvPicPr>
        <p:blipFill>
          <a:blip r:embed="rId3">
            <a:alphaModFix amt="25000"/>
          </a:blip>
          <a:stretch>
            <a:fillRect/>
          </a:stretch>
        </p:blipFill>
        <p:spPr>
          <a:xfrm>
            <a:off x="37735" y="2412662"/>
            <a:ext cx="5876192" cy="4407144"/>
          </a:xfrm>
          <a:prstGeom prst="rect">
            <a:avLst/>
          </a:prstGeom>
        </p:spPr>
      </p:pic>
      <p:sp>
        <p:nvSpPr>
          <p:cNvPr id="3" name="Date Placeholder 2">
            <a:extLst>
              <a:ext uri="{FF2B5EF4-FFF2-40B4-BE49-F238E27FC236}">
                <a16:creationId xmlns:a16="http://schemas.microsoft.com/office/drawing/2014/main" id="{D229A756-B40A-B44D-A6FD-103932B549BB}"/>
              </a:ext>
            </a:extLst>
          </p:cNvPr>
          <p:cNvSpPr>
            <a:spLocks noGrp="1"/>
          </p:cNvSpPr>
          <p:nvPr>
            <p:ph type="dt" sz="half" idx="11"/>
          </p:nvPr>
        </p:nvSpPr>
        <p:spPr/>
        <p:txBody>
          <a:bodyPr/>
          <a:lstStyle/>
          <a:p>
            <a:r>
              <a:rPr lang="en-US"/>
              <a:t>CAO: 08/02/2023</a:t>
            </a:r>
          </a:p>
        </p:txBody>
      </p:sp>
      <p:sp>
        <p:nvSpPr>
          <p:cNvPr id="5" name="Title 4">
            <a:extLst>
              <a:ext uri="{FF2B5EF4-FFF2-40B4-BE49-F238E27FC236}">
                <a16:creationId xmlns:a16="http://schemas.microsoft.com/office/drawing/2014/main" id="{21E3CF5B-4884-D38F-8AD7-00FCE69D491E}"/>
              </a:ext>
            </a:extLst>
          </p:cNvPr>
          <p:cNvSpPr>
            <a:spLocks noGrp="1"/>
          </p:cNvSpPr>
          <p:nvPr>
            <p:ph type="title"/>
          </p:nvPr>
        </p:nvSpPr>
        <p:spPr/>
        <p:txBody>
          <a:bodyPr/>
          <a:lstStyle/>
          <a:p>
            <a:r>
              <a:rPr lang="en-US"/>
              <a:t>Mobile district boundaries – Latam</a:t>
            </a:r>
          </a:p>
        </p:txBody>
      </p:sp>
      <p:sp>
        <p:nvSpPr>
          <p:cNvPr id="2" name="TextBox 1">
            <a:extLst>
              <a:ext uri="{FF2B5EF4-FFF2-40B4-BE49-F238E27FC236}">
                <a16:creationId xmlns:a16="http://schemas.microsoft.com/office/drawing/2014/main" id="{1BC5BD42-57DC-3E27-F6D1-0B35913DB6F5}"/>
              </a:ext>
            </a:extLst>
          </p:cNvPr>
          <p:cNvSpPr txBox="1"/>
          <p:nvPr/>
        </p:nvSpPr>
        <p:spPr>
          <a:xfrm>
            <a:off x="599386" y="1690062"/>
            <a:ext cx="5496614" cy="3631763"/>
          </a:xfrm>
          <a:prstGeom prst="rect">
            <a:avLst/>
          </a:prstGeom>
          <a:noFill/>
        </p:spPr>
        <p:txBody>
          <a:bodyPr wrap="square" rtlCol="0">
            <a:spAutoFit/>
          </a:bodyPr>
          <a:lstStyle/>
          <a:p>
            <a:pPr marL="344488" indent="-344488">
              <a:spcAft>
                <a:spcPts val="1200"/>
              </a:spcAft>
              <a:buFont typeface="+mj-lt"/>
              <a:buAutoNum type="arabicPeriod"/>
            </a:pPr>
            <a:r>
              <a:rPr lang="en-US" sz="2000"/>
              <a:t>Foreign Military Sales (FMS)</a:t>
            </a:r>
          </a:p>
          <a:p>
            <a:pPr marL="628650" lvl="1" indent="-225425">
              <a:spcAft>
                <a:spcPts val="1200"/>
              </a:spcAft>
              <a:buFont typeface="Arial" panose="020B0604020202020204" pitchFamily="34" charset="0"/>
              <a:buChar char="•"/>
            </a:pPr>
            <a:r>
              <a:rPr lang="en-US" sz="2000"/>
              <a:t>Peruvian Navy</a:t>
            </a:r>
          </a:p>
          <a:p>
            <a:pPr marL="344488" indent="-344488">
              <a:spcAft>
                <a:spcPts val="1200"/>
              </a:spcAft>
              <a:buFont typeface="+mj-lt"/>
              <a:buAutoNum type="arabicPeriod"/>
            </a:pPr>
            <a:r>
              <a:rPr lang="en-US" sz="2000"/>
              <a:t>Garrison Support</a:t>
            </a:r>
          </a:p>
          <a:p>
            <a:pPr marL="628650" lvl="1" indent="-225425">
              <a:spcAft>
                <a:spcPts val="1200"/>
              </a:spcAft>
              <a:buFont typeface="Arial" panose="020B0604020202020204" pitchFamily="34" charset="0"/>
              <a:buChar char="•"/>
            </a:pPr>
            <a:r>
              <a:rPr lang="en-US" sz="2000"/>
              <a:t>Soto Cano Air Base</a:t>
            </a:r>
          </a:p>
          <a:p>
            <a:pPr marL="344488" indent="-344488">
              <a:spcAft>
                <a:spcPts val="1200"/>
              </a:spcAft>
              <a:buFont typeface="+mj-lt"/>
              <a:buAutoNum type="arabicPeriod"/>
            </a:pPr>
            <a:r>
              <a:rPr lang="en-US" sz="2000"/>
              <a:t>Civil Works/Studies</a:t>
            </a:r>
          </a:p>
          <a:p>
            <a:pPr marL="801688" lvl="1" indent="-344488">
              <a:spcAft>
                <a:spcPts val="1200"/>
              </a:spcAft>
              <a:buFont typeface="Arial" panose="020B0604020202020204" pitchFamily="34" charset="0"/>
              <a:buChar char="•"/>
            </a:pPr>
            <a:r>
              <a:rPr lang="en-US" sz="2000"/>
              <a:t>Panama Canal</a:t>
            </a:r>
          </a:p>
          <a:p>
            <a:pPr marL="801688" lvl="1" indent="-344488">
              <a:spcAft>
                <a:spcPts val="1200"/>
              </a:spcAft>
              <a:buFont typeface="Arial" panose="020B0604020202020204" pitchFamily="34" charset="0"/>
              <a:buChar char="•"/>
            </a:pPr>
            <a:r>
              <a:rPr lang="en-US" sz="2000"/>
              <a:t>Studies</a:t>
            </a:r>
          </a:p>
          <a:p>
            <a:pPr marL="344488" indent="-344488">
              <a:spcAft>
                <a:spcPts val="1200"/>
              </a:spcAft>
              <a:buFont typeface="+mj-lt"/>
              <a:buAutoNum type="arabicPeriod"/>
            </a:pPr>
            <a:r>
              <a:rPr lang="en-US" sz="2000"/>
              <a:t>Strategic Engagement to USSOUTHCOM</a:t>
            </a:r>
          </a:p>
        </p:txBody>
      </p:sp>
      <p:sp>
        <p:nvSpPr>
          <p:cNvPr id="4" name="TextBox 3">
            <a:extLst>
              <a:ext uri="{FF2B5EF4-FFF2-40B4-BE49-F238E27FC236}">
                <a16:creationId xmlns:a16="http://schemas.microsoft.com/office/drawing/2014/main" id="{33CAD641-FE86-BFEA-0266-A889C95B271B}"/>
              </a:ext>
            </a:extLst>
          </p:cNvPr>
          <p:cNvSpPr txBox="1"/>
          <p:nvPr/>
        </p:nvSpPr>
        <p:spPr>
          <a:xfrm>
            <a:off x="599386" y="1165656"/>
            <a:ext cx="3630784" cy="523220"/>
          </a:xfrm>
          <a:prstGeom prst="rect">
            <a:avLst/>
          </a:prstGeom>
          <a:noFill/>
        </p:spPr>
        <p:txBody>
          <a:bodyPr wrap="square">
            <a:spAutoFit/>
          </a:bodyPr>
          <a:lstStyle/>
          <a:p>
            <a:r>
              <a:rPr lang="en-US" sz="2800" b="1"/>
              <a:t>Lines of Effort</a:t>
            </a:r>
          </a:p>
        </p:txBody>
      </p:sp>
    </p:spTree>
    <p:extLst>
      <p:ext uri="{BB962C8B-B14F-4D97-AF65-F5344CB8AC3E}">
        <p14:creationId xmlns:p14="http://schemas.microsoft.com/office/powerpoint/2010/main" val="3686649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094" y="121139"/>
            <a:ext cx="10386814" cy="832920"/>
          </a:xfrm>
        </p:spPr>
        <p:txBody>
          <a:bodyPr/>
          <a:lstStyle/>
          <a:p>
            <a:r>
              <a:rPr lang="en-US" sz="2800"/>
              <a:t>A-E Brooks Acts Opportunities – NAICS 541330 </a:t>
            </a:r>
            <a:br>
              <a:rPr lang="en-US" sz="2800"/>
            </a:br>
            <a:r>
              <a:rPr lang="en-US" sz="2800"/>
              <a:t>(Unless otherwise Noted), Mobile District AOR</a:t>
            </a:r>
          </a:p>
        </p:txBody>
      </p:sp>
      <p:graphicFrame>
        <p:nvGraphicFramePr>
          <p:cNvPr id="10" name="Content Placeholder 9">
            <a:extLst>
              <a:ext uri="{FF2B5EF4-FFF2-40B4-BE49-F238E27FC236}">
                <a16:creationId xmlns:a16="http://schemas.microsoft.com/office/drawing/2014/main" id="{F686CEF5-91F1-C9FA-302E-4F1D1EFD99A7}"/>
              </a:ext>
            </a:extLst>
          </p:cNvPr>
          <p:cNvGraphicFramePr>
            <a:graphicFrameLocks noGrp="1"/>
          </p:cNvGraphicFramePr>
          <p:nvPr>
            <p:ph sz="quarter" idx="10"/>
            <p:extLst>
              <p:ext uri="{D42A27DB-BD31-4B8C-83A1-F6EECF244321}">
                <p14:modId xmlns:p14="http://schemas.microsoft.com/office/powerpoint/2010/main" val="2824994366"/>
              </p:ext>
            </p:extLst>
          </p:nvPr>
        </p:nvGraphicFramePr>
        <p:xfrm>
          <a:off x="629920" y="1259840"/>
          <a:ext cx="10911840" cy="4509402"/>
        </p:xfrm>
        <a:graphic>
          <a:graphicData uri="http://schemas.openxmlformats.org/drawingml/2006/table">
            <a:tbl>
              <a:tblPr/>
              <a:tblGrid>
                <a:gridCol w="3578376">
                  <a:extLst>
                    <a:ext uri="{9D8B030D-6E8A-4147-A177-3AD203B41FA5}">
                      <a16:colId xmlns:a16="http://schemas.microsoft.com/office/drawing/2014/main" val="2035058958"/>
                    </a:ext>
                  </a:extLst>
                </a:gridCol>
                <a:gridCol w="2407673">
                  <a:extLst>
                    <a:ext uri="{9D8B030D-6E8A-4147-A177-3AD203B41FA5}">
                      <a16:colId xmlns:a16="http://schemas.microsoft.com/office/drawing/2014/main" val="1394763960"/>
                    </a:ext>
                  </a:extLst>
                </a:gridCol>
                <a:gridCol w="1700833">
                  <a:extLst>
                    <a:ext uri="{9D8B030D-6E8A-4147-A177-3AD203B41FA5}">
                      <a16:colId xmlns:a16="http://schemas.microsoft.com/office/drawing/2014/main" val="3519819407"/>
                    </a:ext>
                  </a:extLst>
                </a:gridCol>
                <a:gridCol w="3224958">
                  <a:extLst>
                    <a:ext uri="{9D8B030D-6E8A-4147-A177-3AD203B41FA5}">
                      <a16:colId xmlns:a16="http://schemas.microsoft.com/office/drawing/2014/main" val="1312831840"/>
                    </a:ext>
                  </a:extLst>
                </a:gridCol>
              </a:tblGrid>
              <a:tr h="402625">
                <a:tc>
                  <a:txBody>
                    <a:bodyPr/>
                    <a:lstStyle/>
                    <a:p>
                      <a:pPr algn="ctr" rtl="0" fontAlgn="ctr">
                        <a:buNone/>
                      </a:pPr>
                      <a:r>
                        <a:rPr lang="en-US" sz="800" b="1" i="0" u="none" strike="noStrike">
                          <a:solidFill>
                            <a:srgbClr val="221F20"/>
                          </a:solidFill>
                          <a:effectLst/>
                          <a:latin typeface="Arial"/>
                        </a:rPr>
                        <a:t>Projects</a:t>
                      </a:r>
                      <a:endParaRPr lang="en-US" sz="800" b="1" i="0" u="none" strike="noStrike">
                        <a:solidFill>
                          <a:srgbClr val="221F20"/>
                        </a:solidFill>
                        <a:effectLst/>
                        <a:latin typeface="Arial" panose="020B0604020202020204" pitchFamily="34" charset="0"/>
                      </a:endParaRP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BFBFBF"/>
                    </a:solidFill>
                  </a:tcPr>
                </a:tc>
                <a:tc>
                  <a:txBody>
                    <a:bodyPr/>
                    <a:lstStyle/>
                    <a:p>
                      <a:pPr algn="ctr" rtl="0" fontAlgn="ctr">
                        <a:buNone/>
                      </a:pPr>
                      <a:r>
                        <a:rPr lang="en-US" sz="800" b="1" i="0" u="none" strike="noStrike">
                          <a:solidFill>
                            <a:srgbClr val="221F20"/>
                          </a:solidFill>
                          <a:effectLst/>
                          <a:latin typeface="Arial"/>
                        </a:rPr>
                        <a:t>Set-Aside Category</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BFBFBF"/>
                    </a:solidFill>
                  </a:tcPr>
                </a:tc>
                <a:tc>
                  <a:txBody>
                    <a:bodyPr/>
                    <a:lstStyle/>
                    <a:p>
                      <a:pPr algn="ctr" rtl="0" fontAlgn="ctr">
                        <a:buNone/>
                      </a:pPr>
                      <a:r>
                        <a:rPr lang="en-US" sz="800" b="1" i="0" u="none" strike="noStrike">
                          <a:solidFill>
                            <a:srgbClr val="221F20"/>
                          </a:solidFill>
                          <a:effectLst/>
                          <a:latin typeface="Arial"/>
                        </a:rPr>
                        <a:t>Est. Award Value</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BFBFBF"/>
                    </a:solidFill>
                  </a:tcPr>
                </a:tc>
                <a:tc>
                  <a:txBody>
                    <a:bodyPr/>
                    <a:lstStyle/>
                    <a:p>
                      <a:pPr algn="ctr" rtl="0" fontAlgn="ctr">
                        <a:buNone/>
                      </a:pPr>
                      <a:r>
                        <a:rPr lang="en-US" sz="800" b="1" i="0" u="none" strike="noStrike">
                          <a:solidFill>
                            <a:srgbClr val="221F20"/>
                          </a:solidFill>
                          <a:effectLst/>
                          <a:latin typeface="Arial"/>
                        </a:rPr>
                        <a:t>Projected Advertise Date</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BFBFBF"/>
                    </a:solidFill>
                  </a:tcPr>
                </a:tc>
                <a:extLst>
                  <a:ext uri="{0D108BD9-81ED-4DB2-BD59-A6C34878D82A}">
                    <a16:rowId xmlns:a16="http://schemas.microsoft.com/office/drawing/2014/main" val="2447562811"/>
                  </a:ext>
                </a:extLst>
              </a:tr>
              <a:tr h="837462">
                <a:tc>
                  <a:txBody>
                    <a:bodyPr/>
                    <a:lstStyle/>
                    <a:p>
                      <a:pPr algn="l" rtl="0" fontAlgn="ctr">
                        <a:buNone/>
                      </a:pPr>
                      <a:r>
                        <a:rPr lang="en-US" sz="1200" b="0" i="0" u="none" strike="noStrike">
                          <a:solidFill>
                            <a:srgbClr val="000000"/>
                          </a:solidFill>
                          <a:effectLst/>
                          <a:latin typeface="Arial"/>
                        </a:rPr>
                        <a:t>AE Services for Military Design and Construction Program (MILCON Replacement)</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l" rtl="0" fontAlgn="ctr">
                        <a:buNone/>
                      </a:pPr>
                      <a:r>
                        <a:rPr lang="en-US" sz="1200" b="0" i="0" u="none" strike="noStrike">
                          <a:solidFill>
                            <a:srgbClr val="000000"/>
                          </a:solidFill>
                          <a:effectLst/>
                          <a:latin typeface="Arial"/>
                        </a:rPr>
                        <a:t>UR/SB Reserve – Shared</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$499M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br>
                        <a:rPr lang="en-US" sz="1200" b="0" i="0" u="none" strike="noStrike">
                          <a:solidFill>
                            <a:srgbClr val="000000"/>
                          </a:solidFill>
                          <a:effectLst/>
                          <a:latin typeface="Arial"/>
                        </a:rPr>
                      </a:br>
                      <a:r>
                        <a:rPr lang="en-US" sz="1200" b="0" i="0" u="none" strike="noStrike">
                          <a:solidFill>
                            <a:srgbClr val="000000"/>
                          </a:solidFill>
                          <a:effectLst/>
                          <a:latin typeface="Arial"/>
                        </a:rPr>
                        <a:t>3rd </a:t>
                      </a:r>
                      <a:r>
                        <a:rPr lang="en-US" sz="1200" b="0" i="0" u="none" strike="noStrike" err="1">
                          <a:solidFill>
                            <a:srgbClr val="000000"/>
                          </a:solidFill>
                          <a:effectLst/>
                          <a:latin typeface="Arial"/>
                        </a:rPr>
                        <a:t>Qtr</a:t>
                      </a:r>
                      <a:r>
                        <a:rPr lang="en-US" sz="1200" b="0" i="0" u="none" strike="noStrike">
                          <a:solidFill>
                            <a:srgbClr val="000000"/>
                          </a:solidFill>
                          <a:effectLst/>
                          <a:latin typeface="Arial"/>
                        </a:rPr>
                        <a:t>, FY26 * </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691210830"/>
                  </a:ext>
                </a:extLst>
              </a:tr>
              <a:tr h="402625">
                <a:tc>
                  <a:txBody>
                    <a:bodyPr/>
                    <a:lstStyle/>
                    <a:p>
                      <a:pPr algn="l" rtl="0" fontAlgn="ctr">
                        <a:buNone/>
                      </a:pPr>
                      <a:r>
                        <a:rPr lang="en-US" sz="1200" b="0" i="0" u="none" strike="noStrike">
                          <a:solidFill>
                            <a:srgbClr val="000000"/>
                          </a:solidFill>
                          <a:effectLst/>
                          <a:latin typeface="Arial"/>
                        </a:rPr>
                        <a:t>AE Services for Horizontal Design</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l" rtl="0" fontAlgn="ctr">
                        <a:buNone/>
                      </a:pPr>
                      <a:r>
                        <a:rPr lang="en-US" sz="1200" b="0" i="0" u="none" strike="noStrike">
                          <a:solidFill>
                            <a:srgbClr val="000000"/>
                          </a:solidFill>
                          <a:effectLst/>
                          <a:latin typeface="Arial"/>
                        </a:rPr>
                        <a:t>UR/SB Reserve – Shared</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$49M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 2nd/3rd </a:t>
                      </a:r>
                      <a:r>
                        <a:rPr lang="en-US" sz="1200" b="0" i="0" u="none" strike="noStrike" err="1">
                          <a:solidFill>
                            <a:srgbClr val="000000"/>
                          </a:solidFill>
                          <a:effectLst/>
                          <a:latin typeface="Arial"/>
                        </a:rPr>
                        <a:t>Qtr</a:t>
                      </a:r>
                      <a:r>
                        <a:rPr lang="en-US" sz="1200" b="0" i="0" u="none" strike="noStrike">
                          <a:solidFill>
                            <a:srgbClr val="000000"/>
                          </a:solidFill>
                          <a:effectLst/>
                          <a:latin typeface="Arial"/>
                        </a:rPr>
                        <a:t> FY26 *</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2233402340"/>
                  </a:ext>
                </a:extLst>
              </a:tr>
              <a:tr h="563675">
                <a:tc>
                  <a:txBody>
                    <a:bodyPr/>
                    <a:lstStyle/>
                    <a:p>
                      <a:pPr algn="l" rtl="0" fontAlgn="ctr">
                        <a:buNone/>
                      </a:pPr>
                      <a:r>
                        <a:rPr lang="en-US" sz="1200" b="0" i="0" u="none" strike="noStrike">
                          <a:solidFill>
                            <a:srgbClr val="000000"/>
                          </a:solidFill>
                          <a:effectLst/>
                          <a:latin typeface="Arial"/>
                        </a:rPr>
                        <a:t>AE Services for Civil Works Design</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l" rtl="0" fontAlgn="ctr">
                        <a:buNone/>
                      </a:pPr>
                      <a:r>
                        <a:rPr lang="en-US" sz="1200" b="0" i="0" u="none" strike="noStrike">
                          <a:solidFill>
                            <a:srgbClr val="000000"/>
                          </a:solidFill>
                          <a:effectLst/>
                          <a:latin typeface="Arial"/>
                        </a:rPr>
                        <a:t>UR/SB Reserve – Shared</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$49M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br>
                        <a:rPr lang="en-US" sz="1200" b="0" i="0" u="none" strike="noStrike">
                          <a:solidFill>
                            <a:srgbClr val="000000"/>
                          </a:solidFill>
                          <a:effectLst/>
                          <a:latin typeface="Arial"/>
                        </a:rPr>
                      </a:br>
                      <a:r>
                        <a:rPr lang="en-US" sz="1200" b="0" i="0" u="none" strike="noStrike">
                          <a:solidFill>
                            <a:srgbClr val="000000"/>
                          </a:solidFill>
                          <a:effectLst/>
                          <a:latin typeface="Arial"/>
                        </a:rPr>
                        <a:t>3rd </a:t>
                      </a:r>
                      <a:r>
                        <a:rPr lang="en-US" sz="1200" b="0" i="0" u="none" strike="noStrike" err="1">
                          <a:solidFill>
                            <a:srgbClr val="000000"/>
                          </a:solidFill>
                          <a:effectLst/>
                          <a:latin typeface="Arial"/>
                        </a:rPr>
                        <a:t>Qtr</a:t>
                      </a:r>
                      <a:r>
                        <a:rPr lang="en-US" sz="1200" b="0" i="0" u="none" strike="noStrike">
                          <a:solidFill>
                            <a:srgbClr val="000000"/>
                          </a:solidFill>
                          <a:effectLst/>
                          <a:latin typeface="Arial"/>
                        </a:rPr>
                        <a:t>, FY26 *</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2448510615"/>
                  </a:ext>
                </a:extLst>
              </a:tr>
              <a:tr h="402625">
                <a:tc>
                  <a:txBody>
                    <a:bodyPr/>
                    <a:lstStyle/>
                    <a:p>
                      <a:pPr algn="l" rtl="0" fontAlgn="ctr">
                        <a:buNone/>
                      </a:pPr>
                      <a:r>
                        <a:rPr lang="en-US" sz="1200" b="0" i="0" u="none" strike="noStrike">
                          <a:solidFill>
                            <a:srgbClr val="000000"/>
                          </a:solidFill>
                          <a:effectLst/>
                          <a:latin typeface="Arial"/>
                        </a:rPr>
                        <a:t>AE Services for Master Planning</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l" rtl="0" fontAlgn="ctr">
                        <a:buNone/>
                      </a:pPr>
                      <a:r>
                        <a:rPr lang="en-US" sz="1200" b="0" i="0" u="none" strike="noStrike">
                          <a:solidFill>
                            <a:srgbClr val="000000"/>
                          </a:solidFill>
                          <a:effectLst/>
                          <a:latin typeface="Arial"/>
                        </a:rPr>
                        <a:t>SB</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$10M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 1st </a:t>
                      </a:r>
                      <a:r>
                        <a:rPr lang="en-US" sz="1200" b="0" i="0" u="none" strike="noStrike" err="1">
                          <a:solidFill>
                            <a:srgbClr val="000000"/>
                          </a:solidFill>
                          <a:effectLst/>
                          <a:latin typeface="Arial"/>
                        </a:rPr>
                        <a:t>Qtr</a:t>
                      </a:r>
                      <a:r>
                        <a:rPr lang="en-US" sz="1200" b="0" i="0" u="none" strike="noStrike">
                          <a:solidFill>
                            <a:srgbClr val="000000"/>
                          </a:solidFill>
                          <a:effectLst/>
                          <a:latin typeface="Arial"/>
                        </a:rPr>
                        <a:t>, FY27 </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2448483404"/>
                  </a:ext>
                </a:extLst>
              </a:tr>
              <a:tr h="402625">
                <a:tc>
                  <a:txBody>
                    <a:bodyPr/>
                    <a:lstStyle/>
                    <a:p>
                      <a:pPr algn="l" rtl="0" fontAlgn="ctr">
                        <a:buNone/>
                      </a:pPr>
                      <a:r>
                        <a:rPr lang="en-US" sz="1200" b="0" i="0" u="none" strike="noStrike">
                          <a:solidFill>
                            <a:srgbClr val="000000"/>
                          </a:solidFill>
                          <a:effectLst/>
                          <a:latin typeface="Arial"/>
                        </a:rPr>
                        <a:t>AE Services for Survey and Mapping</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l" rtl="0" fontAlgn="ctr">
                        <a:buNone/>
                      </a:pPr>
                      <a:r>
                        <a:rPr lang="en-US" sz="1200" b="0" i="0" u="none" strike="noStrike">
                          <a:solidFill>
                            <a:srgbClr val="000000"/>
                          </a:solidFill>
                          <a:effectLst/>
                          <a:latin typeface="Arial"/>
                        </a:rPr>
                        <a:t>UR/SB Reserve - Shared</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$99M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 1st </a:t>
                      </a:r>
                      <a:r>
                        <a:rPr lang="en-US" sz="1200" b="0" i="0" u="none" strike="noStrike" err="1">
                          <a:solidFill>
                            <a:srgbClr val="000000"/>
                          </a:solidFill>
                          <a:effectLst/>
                          <a:latin typeface="Arial"/>
                        </a:rPr>
                        <a:t>Qtr</a:t>
                      </a:r>
                      <a:r>
                        <a:rPr lang="en-US" sz="1200" b="0" i="0" u="none" strike="noStrike">
                          <a:solidFill>
                            <a:srgbClr val="000000"/>
                          </a:solidFill>
                          <a:effectLst/>
                          <a:latin typeface="Arial"/>
                        </a:rPr>
                        <a:t>, FY27 </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3586556013"/>
                  </a:ext>
                </a:extLst>
              </a:tr>
              <a:tr h="402625">
                <a:tc>
                  <a:txBody>
                    <a:bodyPr/>
                    <a:lstStyle/>
                    <a:p>
                      <a:pPr algn="l" rtl="0" fontAlgn="ctr">
                        <a:buNone/>
                      </a:pPr>
                      <a:r>
                        <a:rPr lang="en-US" sz="1200" b="0" i="0" u="none" strike="noStrike">
                          <a:solidFill>
                            <a:srgbClr val="000000"/>
                          </a:solidFill>
                          <a:effectLst/>
                          <a:latin typeface="Arial"/>
                        </a:rPr>
                        <a:t>AE Services for  IIS(OCONUS) </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l" rtl="0" fontAlgn="ctr">
                        <a:buNone/>
                      </a:pPr>
                      <a:r>
                        <a:rPr lang="en-US" sz="1200" b="0" i="0" u="none" strike="noStrike">
                          <a:solidFill>
                            <a:srgbClr val="000000"/>
                          </a:solidFill>
                          <a:effectLst/>
                          <a:latin typeface="Arial"/>
                        </a:rPr>
                        <a:t>SB</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$49M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4th </a:t>
                      </a:r>
                      <a:r>
                        <a:rPr lang="en-US" sz="1200" b="0" i="0" u="none" strike="noStrike" err="1">
                          <a:solidFill>
                            <a:srgbClr val="000000"/>
                          </a:solidFill>
                          <a:effectLst/>
                          <a:latin typeface="Arial"/>
                        </a:rPr>
                        <a:t>Qtr</a:t>
                      </a:r>
                      <a:r>
                        <a:rPr lang="en-US" sz="1200" b="0" i="0" u="none" strike="noStrike">
                          <a:solidFill>
                            <a:srgbClr val="000000"/>
                          </a:solidFill>
                          <a:effectLst/>
                          <a:latin typeface="Arial"/>
                        </a:rPr>
                        <a:t> FY26/1st </a:t>
                      </a:r>
                      <a:r>
                        <a:rPr lang="en-US" sz="1200" b="0" i="0" u="none" strike="noStrike" err="1">
                          <a:solidFill>
                            <a:srgbClr val="000000"/>
                          </a:solidFill>
                          <a:effectLst/>
                          <a:latin typeface="Arial"/>
                        </a:rPr>
                        <a:t>Qtr</a:t>
                      </a:r>
                      <a:r>
                        <a:rPr lang="en-US" sz="1200" b="0" i="0" u="none" strike="noStrike">
                          <a:solidFill>
                            <a:srgbClr val="000000"/>
                          </a:solidFill>
                          <a:effectLst/>
                          <a:latin typeface="Arial"/>
                        </a:rPr>
                        <a:t> FY27</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4212483749"/>
                  </a:ext>
                </a:extLst>
              </a:tr>
              <a:tr h="547570">
                <a:tc>
                  <a:txBody>
                    <a:bodyPr/>
                    <a:lstStyle/>
                    <a:p>
                      <a:pPr algn="l" rtl="0" fontAlgn="ctr">
                        <a:buNone/>
                      </a:pPr>
                      <a:r>
                        <a:rPr lang="en-US" sz="1200" b="0" i="0" u="none" strike="noStrike">
                          <a:solidFill>
                            <a:srgbClr val="000000"/>
                          </a:solidFill>
                          <a:effectLst/>
                          <a:latin typeface="Arial"/>
                        </a:rPr>
                        <a:t>AE Services for the Water and Wastewater TCX</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l" rtl="0" fontAlgn="ctr">
                        <a:buNone/>
                      </a:pPr>
                      <a:r>
                        <a:rPr lang="en-US" sz="1200" b="0" i="0" u="none" strike="noStrike">
                          <a:solidFill>
                            <a:srgbClr val="000000"/>
                          </a:solidFill>
                          <a:effectLst/>
                          <a:latin typeface="Arial"/>
                        </a:rPr>
                        <a:t>UR</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$49M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000000"/>
                          </a:solidFill>
                          <a:effectLst/>
                          <a:latin typeface="Arial"/>
                        </a:rPr>
                        <a:t>1st </a:t>
                      </a:r>
                      <a:r>
                        <a:rPr lang="en-US" sz="1200" b="0" i="0" u="none" strike="noStrike" err="1">
                          <a:solidFill>
                            <a:srgbClr val="000000"/>
                          </a:solidFill>
                          <a:effectLst/>
                          <a:latin typeface="Arial"/>
                        </a:rPr>
                        <a:t>Qtr</a:t>
                      </a:r>
                      <a:r>
                        <a:rPr lang="en-US" sz="1200" b="0" i="0" u="none" strike="noStrike">
                          <a:solidFill>
                            <a:srgbClr val="000000"/>
                          </a:solidFill>
                          <a:effectLst/>
                          <a:latin typeface="Arial"/>
                        </a:rPr>
                        <a:t>, FY27</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4253337695"/>
                  </a:ext>
                </a:extLst>
              </a:tr>
              <a:tr h="547570">
                <a:tc>
                  <a:txBody>
                    <a:bodyPr/>
                    <a:lstStyle/>
                    <a:p>
                      <a:pPr lvl="0" algn="l">
                        <a:buNone/>
                      </a:pPr>
                      <a:r>
                        <a:rPr lang="en-US" sz="1200" b="0" i="0" u="none" strike="noStrike">
                          <a:solidFill>
                            <a:srgbClr val="000000"/>
                          </a:solidFill>
                          <a:effectLst/>
                          <a:latin typeface="Arial"/>
                        </a:rPr>
                        <a:t>AE Services for BUILDER</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lvl="0" algn="l">
                        <a:buNone/>
                      </a:pPr>
                      <a:r>
                        <a:rPr lang="en-US" sz="1200" b="0" i="0" u="none" strike="noStrike">
                          <a:solidFill>
                            <a:srgbClr val="000000"/>
                          </a:solidFill>
                          <a:effectLst/>
                          <a:latin typeface="Arial"/>
                        </a:rPr>
                        <a:t>UR</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lvl="0" algn="ctr">
                        <a:buNone/>
                      </a:pPr>
                      <a:r>
                        <a:rPr lang="en-US" sz="1200" b="0" i="0" u="none" strike="noStrike">
                          <a:solidFill>
                            <a:srgbClr val="000000"/>
                          </a:solidFill>
                          <a:effectLst/>
                          <a:latin typeface="Arial"/>
                        </a:rPr>
                        <a:t>$249</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lvl="0" algn="ctr">
                        <a:buNone/>
                      </a:pPr>
                      <a:r>
                        <a:rPr lang="en-US" sz="1200" b="0" i="0" u="none" strike="noStrike">
                          <a:solidFill>
                            <a:srgbClr val="000000"/>
                          </a:solidFill>
                          <a:effectLst/>
                          <a:latin typeface="Arial"/>
                        </a:rPr>
                        <a:t>3rd </a:t>
                      </a:r>
                      <a:r>
                        <a:rPr lang="en-US" sz="1200" b="0" i="0" u="none" strike="noStrike" err="1">
                          <a:solidFill>
                            <a:srgbClr val="000000"/>
                          </a:solidFill>
                          <a:effectLst/>
                          <a:latin typeface="Arial"/>
                        </a:rPr>
                        <a:t>Qtr</a:t>
                      </a:r>
                      <a:r>
                        <a:rPr lang="en-US" sz="1200" b="0" i="0" u="none" strike="noStrike">
                          <a:solidFill>
                            <a:srgbClr val="000000"/>
                          </a:solidFill>
                          <a:effectLst/>
                          <a:latin typeface="Arial"/>
                        </a:rPr>
                        <a:t> FY26*</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6419713"/>
                  </a:ext>
                </a:extLst>
              </a:tr>
            </a:tbl>
          </a:graphicData>
        </a:graphic>
      </p:graphicFrame>
    </p:spTree>
    <p:extLst>
      <p:ext uri="{BB962C8B-B14F-4D97-AF65-F5344CB8AC3E}">
        <p14:creationId xmlns:p14="http://schemas.microsoft.com/office/powerpoint/2010/main" val="1234745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solidFill>
                  <a:srgbClr val="000000"/>
                </a:solidFill>
              </a:rPr>
            </a:br>
            <a:br>
              <a:rPr lang="en-US">
                <a:solidFill>
                  <a:srgbClr val="000000"/>
                </a:solidFill>
              </a:rPr>
            </a:br>
            <a:endParaRPr lang="en-US"/>
          </a:p>
        </p:txBody>
      </p:sp>
      <p:sp>
        <p:nvSpPr>
          <p:cNvPr id="5" name="TextBox 4">
            <a:extLst>
              <a:ext uri="{FF2B5EF4-FFF2-40B4-BE49-F238E27FC236}">
                <a16:creationId xmlns:a16="http://schemas.microsoft.com/office/drawing/2014/main" id="{FE054237-5300-441A-B1D6-A2E6B4AB5628}"/>
              </a:ext>
            </a:extLst>
          </p:cNvPr>
          <p:cNvSpPr txBox="1"/>
          <p:nvPr/>
        </p:nvSpPr>
        <p:spPr>
          <a:xfrm>
            <a:off x="1166070" y="228600"/>
            <a:ext cx="10077564" cy="1077218"/>
          </a:xfrm>
          <a:prstGeom prst="rect">
            <a:avLst/>
          </a:prstGeom>
          <a:noFill/>
        </p:spPr>
        <p:txBody>
          <a:bodyPr wrap="square">
            <a:spAutoFit/>
          </a:bodyPr>
          <a:lstStyle/>
          <a:p>
            <a:r>
              <a:rPr lang="en-US" sz="3200" b="1"/>
              <a:t>INTERAGENCY</a:t>
            </a:r>
          </a:p>
          <a:p>
            <a:endParaRPr lang="en-US" sz="3200" b="1"/>
          </a:p>
        </p:txBody>
      </p:sp>
      <p:sp>
        <p:nvSpPr>
          <p:cNvPr id="8" name="TextBox 7">
            <a:extLst>
              <a:ext uri="{FF2B5EF4-FFF2-40B4-BE49-F238E27FC236}">
                <a16:creationId xmlns:a16="http://schemas.microsoft.com/office/drawing/2014/main" id="{5EFD726D-BA75-6B1B-EF1F-7B278EE41BB3}"/>
              </a:ext>
            </a:extLst>
          </p:cNvPr>
          <p:cNvSpPr txBox="1"/>
          <p:nvPr/>
        </p:nvSpPr>
        <p:spPr>
          <a:xfrm>
            <a:off x="1166071" y="2738101"/>
            <a:ext cx="10169109" cy="1077218"/>
          </a:xfrm>
          <a:prstGeom prst="rect">
            <a:avLst/>
          </a:prstGeom>
          <a:noFill/>
        </p:spPr>
        <p:txBody>
          <a:bodyPr wrap="square">
            <a:spAutoFit/>
          </a:bodyPr>
          <a:lstStyle/>
          <a:p>
            <a:r>
              <a:rPr lang="en-US" sz="3200" b="1"/>
              <a:t>ENVIRONMENTAL REMEDIATION</a:t>
            </a:r>
          </a:p>
          <a:p>
            <a:endParaRPr lang="en-US" sz="3200" b="1"/>
          </a:p>
        </p:txBody>
      </p:sp>
      <p:graphicFrame>
        <p:nvGraphicFramePr>
          <p:cNvPr id="9" name="Table 8">
            <a:extLst>
              <a:ext uri="{FF2B5EF4-FFF2-40B4-BE49-F238E27FC236}">
                <a16:creationId xmlns:a16="http://schemas.microsoft.com/office/drawing/2014/main" id="{0F7E9073-3286-4B69-13E3-D5E215C1C490}"/>
              </a:ext>
            </a:extLst>
          </p:cNvPr>
          <p:cNvGraphicFramePr>
            <a:graphicFrameLocks noGrp="1"/>
          </p:cNvGraphicFramePr>
          <p:nvPr>
            <p:extLst>
              <p:ext uri="{D42A27DB-BD31-4B8C-83A1-F6EECF244321}">
                <p14:modId xmlns:p14="http://schemas.microsoft.com/office/powerpoint/2010/main" val="3643960657"/>
              </p:ext>
            </p:extLst>
          </p:nvPr>
        </p:nvGraphicFramePr>
        <p:xfrm>
          <a:off x="401372" y="961900"/>
          <a:ext cx="11160706" cy="1588260"/>
        </p:xfrm>
        <a:graphic>
          <a:graphicData uri="http://schemas.openxmlformats.org/drawingml/2006/table">
            <a:tbl>
              <a:tblPr/>
              <a:tblGrid>
                <a:gridCol w="5209976">
                  <a:extLst>
                    <a:ext uri="{9D8B030D-6E8A-4147-A177-3AD203B41FA5}">
                      <a16:colId xmlns:a16="http://schemas.microsoft.com/office/drawing/2014/main" val="3475284083"/>
                    </a:ext>
                  </a:extLst>
                </a:gridCol>
                <a:gridCol w="1580277">
                  <a:extLst>
                    <a:ext uri="{9D8B030D-6E8A-4147-A177-3AD203B41FA5}">
                      <a16:colId xmlns:a16="http://schemas.microsoft.com/office/drawing/2014/main" val="3293216701"/>
                    </a:ext>
                  </a:extLst>
                </a:gridCol>
                <a:gridCol w="1827195">
                  <a:extLst>
                    <a:ext uri="{9D8B030D-6E8A-4147-A177-3AD203B41FA5}">
                      <a16:colId xmlns:a16="http://schemas.microsoft.com/office/drawing/2014/main" val="3594746965"/>
                    </a:ext>
                  </a:extLst>
                </a:gridCol>
                <a:gridCol w="2543258">
                  <a:extLst>
                    <a:ext uri="{9D8B030D-6E8A-4147-A177-3AD203B41FA5}">
                      <a16:colId xmlns:a16="http://schemas.microsoft.com/office/drawing/2014/main" val="3662148928"/>
                    </a:ext>
                  </a:extLst>
                </a:gridCol>
              </a:tblGrid>
              <a:tr h="503594">
                <a:tc>
                  <a:txBody>
                    <a:bodyPr/>
                    <a:lstStyle/>
                    <a:p>
                      <a:pPr algn="ctr" rtl="0" fontAlgn="ctr">
                        <a:buNone/>
                      </a:pPr>
                      <a:r>
                        <a:rPr lang="en-US" sz="1200" b="1" i="0" u="none" strike="noStrike">
                          <a:solidFill>
                            <a:srgbClr val="221F20"/>
                          </a:solidFill>
                          <a:effectLst/>
                          <a:latin typeface="Arial"/>
                        </a:rPr>
                        <a:t>Project</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200" b="1" i="0" u="none" strike="noStrike">
                          <a:solidFill>
                            <a:srgbClr val="221F20"/>
                          </a:solidFill>
                          <a:effectLst/>
                          <a:latin typeface="Arial"/>
                        </a:rPr>
                        <a:t>Set-Aside Category</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200" b="1" i="0" u="none" strike="noStrike">
                          <a:solidFill>
                            <a:srgbClr val="221F20"/>
                          </a:solidFill>
                          <a:effectLst/>
                          <a:latin typeface="Arial"/>
                        </a:rPr>
                        <a:t>Est. Award Value</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200" b="1" i="0" u="none" strike="noStrike">
                          <a:solidFill>
                            <a:srgbClr val="221F20"/>
                          </a:solidFill>
                          <a:effectLst/>
                          <a:latin typeface="Arial"/>
                        </a:rPr>
                        <a:t>Projected Advertise Date</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extLst>
                  <a:ext uri="{0D108BD9-81ED-4DB2-BD59-A6C34878D82A}">
                    <a16:rowId xmlns:a16="http://schemas.microsoft.com/office/drawing/2014/main" val="3767880710"/>
                  </a:ext>
                </a:extLst>
              </a:tr>
              <a:tr h="242113">
                <a:tc>
                  <a:txBody>
                    <a:bodyPr/>
                    <a:lstStyle/>
                    <a:p>
                      <a:pPr algn="l" rtl="0" fontAlgn="b">
                        <a:buNone/>
                      </a:pPr>
                      <a:r>
                        <a:rPr lang="en-US" sz="1200" b="0" i="0" u="none" strike="noStrike">
                          <a:solidFill>
                            <a:srgbClr val="221F20"/>
                          </a:solidFill>
                          <a:effectLst/>
                          <a:latin typeface="Arial"/>
                        </a:rPr>
                        <a:t> Auburn Lab, USDA</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a:rPr>
                        <a:t> UR</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221F20"/>
                          </a:solidFill>
                          <a:effectLst/>
                          <a:latin typeface="Arial"/>
                        </a:rPr>
                        <a:t>&lt;$100M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221F20"/>
                          </a:solidFill>
                          <a:effectLst/>
                          <a:latin typeface="Arial"/>
                        </a:rPr>
                        <a:t>Awarded</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2528055163"/>
                  </a:ext>
                </a:extLst>
              </a:tr>
              <a:tr h="242113">
                <a:tc>
                  <a:txBody>
                    <a:bodyPr/>
                    <a:lstStyle/>
                    <a:p>
                      <a:pPr algn="l" rtl="0" fontAlgn="b">
                        <a:buNone/>
                      </a:pPr>
                      <a:r>
                        <a:rPr lang="en-US" sz="1200" b="0" i="0" u="none" strike="noStrike">
                          <a:solidFill>
                            <a:srgbClr val="221F20"/>
                          </a:solidFill>
                          <a:effectLst/>
                          <a:latin typeface="Arial"/>
                        </a:rPr>
                        <a:t>COBRA Incinerator </a:t>
                      </a:r>
                      <a:r>
                        <a:rPr lang="en-US" sz="1200" b="0" i="0" u="none" strike="noStrike" err="1">
                          <a:solidFill>
                            <a:srgbClr val="221F20"/>
                          </a:solidFill>
                          <a:effectLst/>
                          <a:latin typeface="Arial"/>
                        </a:rPr>
                        <a:t>Bldg</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a:rPr>
                        <a:t>DHS MATOC</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221F20"/>
                          </a:solidFill>
                          <a:effectLst/>
                          <a:latin typeface="Arial"/>
                        </a:rPr>
                        <a:t>&lt;$10M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221F20"/>
                          </a:solidFill>
                          <a:effectLst/>
                          <a:latin typeface="Arial"/>
                        </a:rPr>
                        <a:t>3rd Qtr, FY26</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319542395"/>
                  </a:ext>
                </a:extLst>
              </a:tr>
              <a:tr h="242113">
                <a:tc>
                  <a:txBody>
                    <a:bodyPr/>
                    <a:lstStyle/>
                    <a:p>
                      <a:pPr algn="l" rtl="0" fontAlgn="b">
                        <a:buNone/>
                      </a:pPr>
                      <a:r>
                        <a:rPr lang="en-US" sz="1200" b="0" i="0" u="none" strike="noStrike">
                          <a:solidFill>
                            <a:srgbClr val="221F20"/>
                          </a:solidFill>
                          <a:effectLst/>
                          <a:latin typeface="Arial"/>
                        </a:rPr>
                        <a:t>Campus Solar Training Canopies</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a:rPr>
                        <a:t>DHS MATOC</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221F20"/>
                          </a:solidFill>
                          <a:effectLst/>
                          <a:latin typeface="Arial"/>
                        </a:rPr>
                        <a:t>&lt;$20M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221F20"/>
                          </a:solidFill>
                          <a:effectLst/>
                          <a:latin typeface="Arial"/>
                        </a:rPr>
                        <a:t>3rd </a:t>
                      </a:r>
                      <a:r>
                        <a:rPr lang="en-US" sz="1200" b="0" i="0" u="none" strike="noStrike" err="1">
                          <a:solidFill>
                            <a:srgbClr val="221F20"/>
                          </a:solidFill>
                          <a:effectLst/>
                          <a:latin typeface="Arial"/>
                        </a:rPr>
                        <a:t>Qtr</a:t>
                      </a:r>
                      <a:r>
                        <a:rPr lang="en-US" sz="1200" b="0" i="0" u="none" strike="noStrike">
                          <a:solidFill>
                            <a:srgbClr val="221F20"/>
                          </a:solidFill>
                          <a:effectLst/>
                          <a:latin typeface="Arial"/>
                        </a:rPr>
                        <a:t>, FY26</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2263863330"/>
                  </a:ext>
                </a:extLst>
              </a:tr>
              <a:tr h="358327">
                <a:tc>
                  <a:txBody>
                    <a:bodyPr/>
                    <a:lstStyle/>
                    <a:p>
                      <a:pPr algn="l" rtl="0" fontAlgn="b">
                        <a:buNone/>
                      </a:pPr>
                      <a:r>
                        <a:rPr lang="en-US" sz="1200" b="0" i="0" u="none" strike="noStrike">
                          <a:solidFill>
                            <a:srgbClr val="221F20"/>
                          </a:solidFill>
                          <a:effectLst/>
                          <a:latin typeface="Arial"/>
                        </a:rPr>
                        <a:t>FEMA Temporary Structures &amp; Equipment</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b">
                        <a:buNone/>
                      </a:pPr>
                      <a:r>
                        <a:rPr lang="en-US" sz="1200" b="0" i="0" u="none" strike="noStrike">
                          <a:solidFill>
                            <a:srgbClr val="221F20"/>
                          </a:solidFill>
                          <a:effectLst/>
                          <a:latin typeface="Arial"/>
                        </a:rPr>
                        <a:t>SB</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221F20"/>
                          </a:solidFill>
                          <a:effectLst/>
                          <a:latin typeface="Arial"/>
                        </a:rPr>
                        <a:t>&lt;$5M "C"</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221F20"/>
                          </a:solidFill>
                          <a:effectLst/>
                          <a:latin typeface="Arial"/>
                        </a:rPr>
                        <a:t>4th </a:t>
                      </a:r>
                      <a:r>
                        <a:rPr lang="en-US" sz="1200" b="0" i="0" u="none" strike="noStrike" err="1">
                          <a:solidFill>
                            <a:srgbClr val="221F20"/>
                          </a:solidFill>
                          <a:effectLst/>
                          <a:latin typeface="Arial"/>
                        </a:rPr>
                        <a:t>Qtr</a:t>
                      </a:r>
                      <a:r>
                        <a:rPr lang="en-US" sz="1200" b="0" i="0" u="none" strike="noStrike">
                          <a:solidFill>
                            <a:srgbClr val="221F20"/>
                          </a:solidFill>
                          <a:effectLst/>
                          <a:latin typeface="Arial"/>
                        </a:rPr>
                        <a:t>, FY26</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3753563401"/>
                  </a:ext>
                </a:extLst>
              </a:tr>
            </a:tbl>
          </a:graphicData>
        </a:graphic>
      </p:graphicFrame>
      <p:graphicFrame>
        <p:nvGraphicFramePr>
          <p:cNvPr id="3" name="Table 2">
            <a:extLst>
              <a:ext uri="{FF2B5EF4-FFF2-40B4-BE49-F238E27FC236}">
                <a16:creationId xmlns:a16="http://schemas.microsoft.com/office/drawing/2014/main" id="{C937FE45-3B05-0B7B-3510-9EDCA579DDFF}"/>
              </a:ext>
            </a:extLst>
          </p:cNvPr>
          <p:cNvGraphicFramePr>
            <a:graphicFrameLocks noGrp="1"/>
          </p:cNvGraphicFramePr>
          <p:nvPr>
            <p:extLst>
              <p:ext uri="{D42A27DB-BD31-4B8C-83A1-F6EECF244321}">
                <p14:modId xmlns:p14="http://schemas.microsoft.com/office/powerpoint/2010/main" val="168666768"/>
              </p:ext>
            </p:extLst>
          </p:nvPr>
        </p:nvGraphicFramePr>
        <p:xfrm>
          <a:off x="401372" y="3634740"/>
          <a:ext cx="11160706" cy="717804"/>
        </p:xfrm>
        <a:graphic>
          <a:graphicData uri="http://schemas.openxmlformats.org/drawingml/2006/table">
            <a:tbl>
              <a:tblPr/>
              <a:tblGrid>
                <a:gridCol w="5209976">
                  <a:extLst>
                    <a:ext uri="{9D8B030D-6E8A-4147-A177-3AD203B41FA5}">
                      <a16:colId xmlns:a16="http://schemas.microsoft.com/office/drawing/2014/main" val="3338186006"/>
                    </a:ext>
                  </a:extLst>
                </a:gridCol>
                <a:gridCol w="1767860">
                  <a:extLst>
                    <a:ext uri="{9D8B030D-6E8A-4147-A177-3AD203B41FA5}">
                      <a16:colId xmlns:a16="http://schemas.microsoft.com/office/drawing/2014/main" val="2487197494"/>
                    </a:ext>
                  </a:extLst>
                </a:gridCol>
                <a:gridCol w="1639612">
                  <a:extLst>
                    <a:ext uri="{9D8B030D-6E8A-4147-A177-3AD203B41FA5}">
                      <a16:colId xmlns:a16="http://schemas.microsoft.com/office/drawing/2014/main" val="302470276"/>
                    </a:ext>
                  </a:extLst>
                </a:gridCol>
                <a:gridCol w="2543258">
                  <a:extLst>
                    <a:ext uri="{9D8B030D-6E8A-4147-A177-3AD203B41FA5}">
                      <a16:colId xmlns:a16="http://schemas.microsoft.com/office/drawing/2014/main" val="197912431"/>
                    </a:ext>
                  </a:extLst>
                </a:gridCol>
              </a:tblGrid>
              <a:tr h="503594">
                <a:tc>
                  <a:txBody>
                    <a:bodyPr/>
                    <a:lstStyle/>
                    <a:p>
                      <a:pPr algn="ctr" rtl="0" fontAlgn="ctr">
                        <a:buNone/>
                      </a:pPr>
                      <a:r>
                        <a:rPr lang="en-US" sz="1200" b="1" i="0" u="none" strike="noStrike">
                          <a:solidFill>
                            <a:srgbClr val="221F20"/>
                          </a:solidFill>
                          <a:effectLst/>
                          <a:latin typeface="Arial"/>
                        </a:rPr>
                        <a:t>Project</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200" b="1" i="0" u="none" strike="noStrike">
                          <a:solidFill>
                            <a:srgbClr val="221F20"/>
                          </a:solidFill>
                          <a:effectLst/>
                          <a:latin typeface="Arial" panose="020B0604020202020204" pitchFamily="34" charset="0"/>
                        </a:rPr>
                        <a:t>Set-Aside Category</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200" b="1" i="0" u="none" strike="noStrike">
                          <a:solidFill>
                            <a:srgbClr val="221F20"/>
                          </a:solidFill>
                          <a:effectLst/>
                          <a:latin typeface="Arial" panose="020B0604020202020204" pitchFamily="34" charset="0"/>
                        </a:rPr>
                        <a:t>Est. Award Value</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200" b="1" i="0" u="none" strike="noStrike">
                          <a:solidFill>
                            <a:srgbClr val="221F20"/>
                          </a:solidFill>
                          <a:effectLst/>
                          <a:latin typeface="Arial" panose="020B0604020202020204" pitchFamily="34" charset="0"/>
                        </a:rPr>
                        <a:t>Projected Advertise Date</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extLst>
                  <a:ext uri="{0D108BD9-81ED-4DB2-BD59-A6C34878D82A}">
                    <a16:rowId xmlns:a16="http://schemas.microsoft.com/office/drawing/2014/main" val="1662897838"/>
                  </a:ext>
                </a:extLst>
              </a:tr>
              <a:tr h="214210">
                <a:tc>
                  <a:txBody>
                    <a:bodyPr/>
                    <a:lstStyle/>
                    <a:p>
                      <a:pPr algn="ctr" rtl="0" fontAlgn="b">
                        <a:buNone/>
                      </a:pPr>
                      <a:r>
                        <a:rPr lang="en-US" sz="1200" b="0" i="0" u="none" strike="noStrike">
                          <a:solidFill>
                            <a:srgbClr val="221F20"/>
                          </a:solidFill>
                          <a:effectLst/>
                          <a:latin typeface="Arial"/>
                        </a:rPr>
                        <a:t> </a:t>
                      </a:r>
                      <a:r>
                        <a:rPr lang="en-US" sz="1200" kern="1200">
                          <a:solidFill>
                            <a:schemeClr val="tx1"/>
                          </a:solidFill>
                          <a:effectLst/>
                          <a:latin typeface="+mn-lt"/>
                          <a:ea typeface="+mn-ea"/>
                          <a:cs typeface="+mn-cs"/>
                        </a:rPr>
                        <a:t>AE Services for Environmental Restoration Program (ER/HTRW/PFAS)</a:t>
                      </a:r>
                      <a:endParaRPr lang="en-US" sz="1200" b="0" i="0" u="none" strike="noStrike">
                        <a:solidFill>
                          <a:srgbClr val="221F20"/>
                        </a:solidFill>
                        <a:effectLst/>
                        <a:latin typeface="Arial" panose="020B0604020202020204" pitchFamily="34" charset="0"/>
                      </a:endParaRP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b">
                        <a:buNone/>
                      </a:pPr>
                      <a:r>
                        <a:rPr lang="en-US" sz="1200" kern="1200">
                          <a:solidFill>
                            <a:schemeClr val="tx1"/>
                          </a:solidFill>
                          <a:effectLst/>
                          <a:latin typeface="+mn-lt"/>
                          <a:ea typeface="+mn-ea"/>
                          <a:cs typeface="+mn-cs"/>
                        </a:rPr>
                        <a:t>UR/SB Reserve - Shared</a:t>
                      </a:r>
                      <a:endParaRPr lang="en-US" sz="1200" b="0" i="0" u="none" strike="noStrike">
                        <a:solidFill>
                          <a:srgbClr val="221F20"/>
                        </a:solidFill>
                        <a:effectLst/>
                        <a:latin typeface="Arial" panose="020B0604020202020204" pitchFamily="34" charset="0"/>
                      </a:endParaRP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kern="1200">
                          <a:solidFill>
                            <a:schemeClr val="tx1"/>
                          </a:solidFill>
                          <a:effectLst/>
                          <a:latin typeface="+mn-lt"/>
                          <a:ea typeface="+mn-ea"/>
                          <a:cs typeface="+mn-cs"/>
                        </a:rPr>
                        <a:t>$249M</a:t>
                      </a:r>
                      <a:endParaRPr lang="en-US" sz="1200" b="0" i="0" u="none" strike="noStrike">
                        <a:solidFill>
                          <a:srgbClr val="221F20"/>
                        </a:solidFill>
                        <a:effectLst/>
                        <a:latin typeface="Arial" panose="020B0604020202020204" pitchFamily="34" charset="0"/>
                      </a:endParaRP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a:txBody>
                    <a:bodyPr/>
                    <a:lstStyle/>
                    <a:p>
                      <a:pPr algn="ctr" rtl="0" fontAlgn="ctr">
                        <a:buNone/>
                      </a:pPr>
                      <a:r>
                        <a:rPr lang="en-US" sz="1200" b="0" i="0" u="none" strike="noStrike">
                          <a:solidFill>
                            <a:srgbClr val="221F20"/>
                          </a:solidFill>
                          <a:effectLst/>
                          <a:latin typeface="Arial"/>
                        </a:rPr>
                        <a:t>3rd Qtr, FY26</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3601822233"/>
                  </a:ext>
                </a:extLst>
              </a:tr>
            </a:tbl>
          </a:graphicData>
        </a:graphic>
      </p:graphicFrame>
    </p:spTree>
    <p:extLst>
      <p:ext uri="{BB962C8B-B14F-4D97-AF65-F5344CB8AC3E}">
        <p14:creationId xmlns:p14="http://schemas.microsoft.com/office/powerpoint/2010/main" val="336935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solidFill>
                  <a:srgbClr val="000000"/>
                </a:solidFill>
              </a:rPr>
            </a:br>
            <a:br>
              <a:rPr lang="en-US">
                <a:solidFill>
                  <a:srgbClr val="000000"/>
                </a:solidFill>
              </a:rPr>
            </a:br>
            <a:endParaRPr lang="en-US"/>
          </a:p>
        </p:txBody>
      </p:sp>
      <p:sp>
        <p:nvSpPr>
          <p:cNvPr id="5" name="TextBox 4">
            <a:extLst>
              <a:ext uri="{FF2B5EF4-FFF2-40B4-BE49-F238E27FC236}">
                <a16:creationId xmlns:a16="http://schemas.microsoft.com/office/drawing/2014/main" id="{FE054237-5300-441A-B1D6-A2E6B4AB5628}"/>
              </a:ext>
            </a:extLst>
          </p:cNvPr>
          <p:cNvSpPr txBox="1"/>
          <p:nvPr/>
        </p:nvSpPr>
        <p:spPr>
          <a:xfrm>
            <a:off x="948366" y="228600"/>
            <a:ext cx="10295268" cy="1077218"/>
          </a:xfrm>
          <a:prstGeom prst="rect">
            <a:avLst/>
          </a:prstGeom>
          <a:noFill/>
        </p:spPr>
        <p:txBody>
          <a:bodyPr wrap="square">
            <a:spAutoFit/>
          </a:bodyPr>
          <a:lstStyle/>
          <a:p>
            <a:r>
              <a:rPr lang="en-US" sz="3200" b="1"/>
              <a:t>CONSTRUCTION – LATAM</a:t>
            </a:r>
          </a:p>
          <a:p>
            <a:endParaRPr lang="en-US" sz="3200" b="1"/>
          </a:p>
        </p:txBody>
      </p:sp>
      <p:graphicFrame>
        <p:nvGraphicFramePr>
          <p:cNvPr id="3" name="Table 2">
            <a:extLst>
              <a:ext uri="{FF2B5EF4-FFF2-40B4-BE49-F238E27FC236}">
                <a16:creationId xmlns:a16="http://schemas.microsoft.com/office/drawing/2014/main" id="{6D0948BF-68B1-4F6C-0EB5-DF3F82F41B19}"/>
              </a:ext>
            </a:extLst>
          </p:cNvPr>
          <p:cNvGraphicFramePr>
            <a:graphicFrameLocks noGrp="1"/>
          </p:cNvGraphicFramePr>
          <p:nvPr>
            <p:extLst>
              <p:ext uri="{D42A27DB-BD31-4B8C-83A1-F6EECF244321}">
                <p14:modId xmlns:p14="http://schemas.microsoft.com/office/powerpoint/2010/main" val="3571108541"/>
              </p:ext>
            </p:extLst>
          </p:nvPr>
        </p:nvGraphicFramePr>
        <p:xfrm>
          <a:off x="609600" y="1305818"/>
          <a:ext cx="11064241" cy="5210441"/>
        </p:xfrm>
        <a:graphic>
          <a:graphicData uri="http://schemas.openxmlformats.org/drawingml/2006/table">
            <a:tbl>
              <a:tblPr/>
              <a:tblGrid>
                <a:gridCol w="4322862">
                  <a:extLst>
                    <a:ext uri="{9D8B030D-6E8A-4147-A177-3AD203B41FA5}">
                      <a16:colId xmlns:a16="http://schemas.microsoft.com/office/drawing/2014/main" val="3422894051"/>
                    </a:ext>
                  </a:extLst>
                </a:gridCol>
                <a:gridCol w="3657733">
                  <a:extLst>
                    <a:ext uri="{9D8B030D-6E8A-4147-A177-3AD203B41FA5}">
                      <a16:colId xmlns:a16="http://schemas.microsoft.com/office/drawing/2014/main" val="3639943879"/>
                    </a:ext>
                  </a:extLst>
                </a:gridCol>
                <a:gridCol w="1388780">
                  <a:extLst>
                    <a:ext uri="{9D8B030D-6E8A-4147-A177-3AD203B41FA5}">
                      <a16:colId xmlns:a16="http://schemas.microsoft.com/office/drawing/2014/main" val="419087091"/>
                    </a:ext>
                  </a:extLst>
                </a:gridCol>
                <a:gridCol w="1694866">
                  <a:extLst>
                    <a:ext uri="{9D8B030D-6E8A-4147-A177-3AD203B41FA5}">
                      <a16:colId xmlns:a16="http://schemas.microsoft.com/office/drawing/2014/main" val="3826276322"/>
                    </a:ext>
                  </a:extLst>
                </a:gridCol>
              </a:tblGrid>
              <a:tr h="672921">
                <a:tc>
                  <a:txBody>
                    <a:bodyPr/>
                    <a:lstStyle/>
                    <a:p>
                      <a:pPr algn="ctr" rtl="0" fontAlgn="ctr">
                        <a:buNone/>
                      </a:pPr>
                      <a:r>
                        <a:rPr lang="en-US" sz="1400" b="1" i="0" u="none" strike="noStrike">
                          <a:solidFill>
                            <a:srgbClr val="000000"/>
                          </a:solidFill>
                          <a:effectLst/>
                          <a:latin typeface="Arial" panose="020B0604020202020204" pitchFamily="34" charset="0"/>
                        </a:rPr>
                        <a:t>Project</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400" b="1" i="0" u="none" strike="noStrike">
                          <a:solidFill>
                            <a:srgbClr val="000000"/>
                          </a:solidFill>
                          <a:effectLst/>
                          <a:latin typeface="Arial" panose="020B0604020202020204" pitchFamily="34" charset="0"/>
                        </a:rPr>
                        <a:t>Set-Aside Category</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400" b="1" i="0" u="none" strike="noStrike">
                          <a:solidFill>
                            <a:srgbClr val="000000"/>
                          </a:solidFill>
                          <a:effectLst/>
                          <a:latin typeface="Arial" panose="020B0604020202020204" pitchFamily="34" charset="0"/>
                        </a:rPr>
                        <a:t>Est. Award Value</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tc>
                  <a:txBody>
                    <a:bodyPr/>
                    <a:lstStyle/>
                    <a:p>
                      <a:pPr algn="ctr" rtl="0" fontAlgn="ctr">
                        <a:buNone/>
                      </a:pPr>
                      <a:r>
                        <a:rPr lang="en-US" sz="1400" b="1" i="0" u="none" strike="noStrike">
                          <a:solidFill>
                            <a:srgbClr val="000000"/>
                          </a:solidFill>
                          <a:effectLst/>
                          <a:latin typeface="Arial" panose="020B0604020202020204" pitchFamily="34" charset="0"/>
                        </a:rPr>
                        <a:t>Projected Advertise Date</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solidFill>
                      <a:srgbClr val="D9D9D9"/>
                    </a:solidFill>
                  </a:tcPr>
                </a:tc>
                <a:extLst>
                  <a:ext uri="{0D108BD9-81ED-4DB2-BD59-A6C34878D82A}">
                    <a16:rowId xmlns:a16="http://schemas.microsoft.com/office/drawing/2014/main" val="1319063847"/>
                  </a:ext>
                </a:extLst>
              </a:tr>
              <a:tr h="410318">
                <a:tc>
                  <a:txBody>
                    <a:bodyPr/>
                    <a:lstStyle/>
                    <a:p>
                      <a:pPr algn="l" rtl="0" fontAlgn="b">
                        <a:buNone/>
                      </a:pPr>
                      <a:r>
                        <a:rPr lang="en-US" sz="1400" b="0" i="0" u="none" strike="noStrike">
                          <a:solidFill>
                            <a:srgbClr val="000000"/>
                          </a:solidFill>
                          <a:effectLst/>
                          <a:latin typeface="Arial" panose="020B0604020202020204" pitchFamily="34" charset="0"/>
                        </a:rPr>
                        <a:t>General Aircraft Hangar</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a:noFill/>
                    </a:lnB>
                    <a:noFill/>
                  </a:tcPr>
                </a:tc>
                <a:tc rowSpan="2">
                  <a:txBody>
                    <a:bodyPr/>
                    <a:lstStyle/>
                    <a:p>
                      <a:pPr algn="ctr" rtl="0" fontAlgn="b">
                        <a:buNone/>
                      </a:pPr>
                      <a:r>
                        <a:rPr lang="en-US" sz="1400" b="0" i="0" u="none" strike="noStrike">
                          <a:solidFill>
                            <a:srgbClr val="000000"/>
                          </a:solidFill>
                          <a:effectLst/>
                          <a:latin typeface="Arial" panose="020B0604020202020204" pitchFamily="34" charset="0"/>
                        </a:rPr>
                        <a:t>UR</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rowSpan="2">
                  <a:txBody>
                    <a:bodyPr/>
                    <a:lstStyle/>
                    <a:p>
                      <a:pPr algn="ctr" rtl="0" fontAlgn="ctr">
                        <a:buNone/>
                      </a:pPr>
                      <a:r>
                        <a:rPr lang="en-US" sz="1400" b="0" i="0" u="none" strike="noStrike">
                          <a:solidFill>
                            <a:srgbClr val="000000"/>
                          </a:solidFill>
                          <a:effectLst/>
                          <a:latin typeface="Arial" panose="020B0604020202020204" pitchFamily="34" charset="0"/>
                        </a:rPr>
                        <a:t>&gt;$10M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rowSpan="2">
                  <a:txBody>
                    <a:bodyPr/>
                    <a:lstStyle/>
                    <a:p>
                      <a:pPr algn="ctr" rtl="0" fontAlgn="ctr">
                        <a:buNone/>
                      </a:pPr>
                      <a:r>
                        <a:rPr lang="en-US" sz="1400" b="0" i="0" u="none" strike="noStrike">
                          <a:solidFill>
                            <a:srgbClr val="000000"/>
                          </a:solidFill>
                          <a:effectLst/>
                          <a:latin typeface="Arial"/>
                        </a:rPr>
                        <a:t>3rd Qtr, FY26</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2653881584"/>
                  </a:ext>
                </a:extLst>
              </a:tr>
              <a:tr h="410318">
                <a:tc>
                  <a:txBody>
                    <a:bodyPr/>
                    <a:lstStyle/>
                    <a:p>
                      <a:pPr algn="l" rtl="0" fontAlgn="b">
                        <a:buNone/>
                      </a:pPr>
                      <a:r>
                        <a:rPr lang="en-US" sz="1400" b="0" i="0" u="none" strike="noStrike">
                          <a:solidFill>
                            <a:srgbClr val="000000"/>
                          </a:solidFill>
                          <a:effectLst/>
                          <a:latin typeface="Arial" panose="020B0604020202020204" pitchFamily="34" charset="0"/>
                        </a:rPr>
                        <a:t>Cooperative Security Location Comalapa, El Salvador</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a:noFill/>
                    </a:lnT>
                    <a:lnB w="12700" cap="flat" cmpd="sng" algn="ctr">
                      <a:solidFill>
                        <a:srgbClr val="2F372F"/>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59907249"/>
                  </a:ext>
                </a:extLst>
              </a:tr>
              <a:tr h="410318">
                <a:tc>
                  <a:txBody>
                    <a:bodyPr/>
                    <a:lstStyle/>
                    <a:p>
                      <a:pPr algn="l" rtl="0" fontAlgn="b">
                        <a:buNone/>
                      </a:pPr>
                      <a:r>
                        <a:rPr lang="en-US" sz="1400" b="0" i="0" u="none" strike="noStrike">
                          <a:solidFill>
                            <a:srgbClr val="000000"/>
                          </a:solidFill>
                          <a:effectLst/>
                          <a:latin typeface="Arial" panose="020B0604020202020204" pitchFamily="34" charset="0"/>
                        </a:rPr>
                        <a:t>Facilities Operation &amp; Maintenance Service Contract</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a:noFill/>
                    </a:lnB>
                    <a:noFill/>
                  </a:tcPr>
                </a:tc>
                <a:tc rowSpan="3">
                  <a:txBody>
                    <a:bodyPr/>
                    <a:lstStyle/>
                    <a:p>
                      <a:pPr algn="ctr" rtl="0" fontAlgn="b">
                        <a:buNone/>
                      </a:pPr>
                      <a:r>
                        <a:rPr lang="en-US" sz="1400" b="0" i="0" u="none" strike="noStrike">
                          <a:solidFill>
                            <a:srgbClr val="000000"/>
                          </a:solidFill>
                          <a:effectLst/>
                          <a:latin typeface="Arial" panose="020B0604020202020204" pitchFamily="34" charset="0"/>
                        </a:rPr>
                        <a:t>UR</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rowSpan="3">
                  <a:txBody>
                    <a:bodyPr/>
                    <a:lstStyle/>
                    <a:p>
                      <a:pPr algn="ctr" rtl="0" fontAlgn="ctr">
                        <a:buNone/>
                      </a:pPr>
                      <a:r>
                        <a:rPr lang="en-US" sz="1400" b="0" i="0" u="none" strike="noStrike">
                          <a:solidFill>
                            <a:srgbClr val="000000"/>
                          </a:solidFill>
                          <a:effectLst/>
                          <a:latin typeface="Arial" panose="020B0604020202020204" pitchFamily="34" charset="0"/>
                        </a:rPr>
                        <a:t>$5M-$10M across 5-year period</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rowSpan="3">
                  <a:txBody>
                    <a:bodyPr/>
                    <a:lstStyle/>
                    <a:p>
                      <a:pPr algn="ctr" rtl="0" fontAlgn="ctr">
                        <a:buNone/>
                      </a:pPr>
                      <a:r>
                        <a:rPr lang="en-US" sz="1400" b="0" i="0" u="none" strike="noStrike">
                          <a:solidFill>
                            <a:srgbClr val="000000"/>
                          </a:solidFill>
                          <a:effectLst/>
                          <a:latin typeface="Arial" panose="020B0604020202020204" pitchFamily="34" charset="0"/>
                        </a:rPr>
                        <a:t>4th Qtr, FY26</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141690935"/>
                  </a:ext>
                </a:extLst>
              </a:tr>
              <a:tr h="410318">
                <a:tc>
                  <a:txBody>
                    <a:bodyPr/>
                    <a:lstStyle/>
                    <a:p>
                      <a:pPr algn="l" rtl="0" fontAlgn="b">
                        <a:buNone/>
                      </a:pPr>
                      <a:r>
                        <a:rPr lang="en-US" sz="1400" b="0" i="0" u="none" strike="noStrike">
                          <a:solidFill>
                            <a:srgbClr val="000000"/>
                          </a:solidFill>
                          <a:effectLst/>
                          <a:latin typeface="Arial" panose="020B0604020202020204" pitchFamily="34" charset="0"/>
                        </a:rPr>
                        <a:t>Naval Medical Research Unit - South</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a:noFill/>
                    </a:lnT>
                    <a:lnB>
                      <a:noFill/>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04596763"/>
                  </a:ext>
                </a:extLst>
              </a:tr>
              <a:tr h="410318">
                <a:tc>
                  <a:txBody>
                    <a:bodyPr/>
                    <a:lstStyle/>
                    <a:p>
                      <a:pPr algn="l" rtl="0" fontAlgn="b">
                        <a:buNone/>
                      </a:pPr>
                      <a:r>
                        <a:rPr lang="en-US" sz="1400" b="0" i="0" u="none" strike="noStrike">
                          <a:solidFill>
                            <a:srgbClr val="000000"/>
                          </a:solidFill>
                          <a:effectLst/>
                          <a:latin typeface="Arial" panose="020B0604020202020204" pitchFamily="34" charset="0"/>
                        </a:rPr>
                        <a:t>Callao, Peru</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a:noFill/>
                    </a:lnT>
                    <a:lnB w="12700" cap="flat" cmpd="sng" algn="ctr">
                      <a:solidFill>
                        <a:srgbClr val="2F372F"/>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97392803"/>
                  </a:ext>
                </a:extLst>
              </a:tr>
              <a:tr h="410318">
                <a:tc>
                  <a:txBody>
                    <a:bodyPr/>
                    <a:lstStyle/>
                    <a:p>
                      <a:pPr algn="l" rtl="0" fontAlgn="b">
                        <a:buNone/>
                      </a:pPr>
                      <a:r>
                        <a:rPr lang="en-US" sz="1400" b="0" i="0" u="none" strike="noStrike">
                          <a:solidFill>
                            <a:srgbClr val="000000"/>
                          </a:solidFill>
                          <a:effectLst/>
                          <a:latin typeface="Arial" panose="020B0604020202020204" pitchFamily="34" charset="0"/>
                        </a:rPr>
                        <a:t>MATOC - Repair and Minor Construction in South America</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a:noFill/>
                    </a:lnB>
                    <a:noFill/>
                  </a:tcPr>
                </a:tc>
                <a:tc rowSpan="2">
                  <a:txBody>
                    <a:bodyPr/>
                    <a:lstStyle/>
                    <a:p>
                      <a:pPr algn="ctr" rtl="0" fontAlgn="b">
                        <a:buNone/>
                      </a:pPr>
                      <a:r>
                        <a:rPr lang="en-US" sz="1400" b="0" i="0" u="none" strike="noStrike">
                          <a:solidFill>
                            <a:srgbClr val="000000"/>
                          </a:solidFill>
                          <a:effectLst/>
                          <a:latin typeface="Arial" panose="020B0604020202020204" pitchFamily="34" charset="0"/>
                        </a:rPr>
                        <a:t>UR</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rowSpan="2">
                  <a:txBody>
                    <a:bodyPr/>
                    <a:lstStyle/>
                    <a:p>
                      <a:pPr algn="ctr" rtl="0" fontAlgn="ctr">
                        <a:buNone/>
                      </a:pPr>
                      <a:r>
                        <a:rPr lang="en-US" sz="1400" b="0" i="0" u="none" strike="noStrike">
                          <a:solidFill>
                            <a:srgbClr val="000000"/>
                          </a:solidFill>
                          <a:effectLst/>
                          <a:latin typeface="Arial" panose="020B0604020202020204" pitchFamily="34" charset="0"/>
                        </a:rPr>
                        <a:t>$150M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rowSpan="2">
                  <a:txBody>
                    <a:bodyPr/>
                    <a:lstStyle/>
                    <a:p>
                      <a:pPr algn="ctr" rtl="0" fontAlgn="ctr">
                        <a:buNone/>
                      </a:pPr>
                      <a:r>
                        <a:rPr lang="en-US" sz="1400" b="0" i="0" u="none" strike="noStrike">
                          <a:solidFill>
                            <a:srgbClr val="000000"/>
                          </a:solidFill>
                          <a:effectLst/>
                          <a:latin typeface="Arial" panose="020B0604020202020204" pitchFamily="34" charset="0"/>
                        </a:rPr>
                        <a:t>1st Qtr, FY27</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3272793901"/>
                  </a:ext>
                </a:extLst>
              </a:tr>
              <a:tr h="410318">
                <a:tc>
                  <a:txBody>
                    <a:bodyPr/>
                    <a:lstStyle/>
                    <a:p>
                      <a:pPr algn="l" rtl="0" fontAlgn="b">
                        <a:buNone/>
                      </a:pPr>
                      <a:r>
                        <a:rPr lang="en-US" sz="1400" b="0" i="0" u="none" strike="noStrike">
                          <a:solidFill>
                            <a:srgbClr val="000000"/>
                          </a:solidFill>
                          <a:effectLst/>
                          <a:latin typeface="Arial" panose="020B0604020202020204" pitchFamily="34" charset="0"/>
                        </a:rPr>
                        <a:t> </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a:noFill/>
                    </a:lnT>
                    <a:lnB w="12700" cap="flat" cmpd="sng" algn="ctr">
                      <a:solidFill>
                        <a:srgbClr val="2F372F"/>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60538267"/>
                  </a:ext>
                </a:extLst>
              </a:tr>
              <a:tr h="410318">
                <a:tc>
                  <a:txBody>
                    <a:bodyPr/>
                    <a:lstStyle/>
                    <a:p>
                      <a:pPr algn="l" rtl="0" fontAlgn="b">
                        <a:buNone/>
                      </a:pPr>
                      <a:r>
                        <a:rPr lang="en-US" sz="1400" b="0" i="0" u="none" strike="noStrike">
                          <a:solidFill>
                            <a:srgbClr val="000000"/>
                          </a:solidFill>
                          <a:effectLst/>
                          <a:latin typeface="Arial" panose="020B0604020202020204" pitchFamily="34" charset="0"/>
                        </a:rPr>
                        <a:t>MATOC - Harbor Construction for the Peruvian Navy</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a:noFill/>
                    </a:lnB>
                    <a:noFill/>
                  </a:tcPr>
                </a:tc>
                <a:tc rowSpan="2">
                  <a:txBody>
                    <a:bodyPr/>
                    <a:lstStyle/>
                    <a:p>
                      <a:pPr algn="ctr" rtl="0" fontAlgn="b">
                        <a:buNone/>
                      </a:pPr>
                      <a:r>
                        <a:rPr lang="en-US" sz="1400" b="0" i="0" u="none" strike="noStrike">
                          <a:solidFill>
                            <a:srgbClr val="000000"/>
                          </a:solidFill>
                          <a:effectLst/>
                          <a:latin typeface="Arial" panose="020B0604020202020204" pitchFamily="34" charset="0"/>
                        </a:rPr>
                        <a:t>Countries having a common border with Peru will not be allowed to construct on a Peruvian Naval Base</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rowSpan="2">
                  <a:txBody>
                    <a:bodyPr/>
                    <a:lstStyle/>
                    <a:p>
                      <a:pPr algn="ctr" rtl="0" fontAlgn="ctr">
                        <a:buNone/>
                      </a:pPr>
                      <a:r>
                        <a:rPr lang="en-US" sz="1400" b="0" i="0" u="none" strike="noStrike">
                          <a:solidFill>
                            <a:srgbClr val="000000"/>
                          </a:solidFill>
                          <a:effectLst/>
                          <a:latin typeface="Arial" panose="020B0604020202020204" pitchFamily="34" charset="0"/>
                        </a:rPr>
                        <a:t>TBD</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rowSpan="2">
                  <a:txBody>
                    <a:bodyPr/>
                    <a:lstStyle/>
                    <a:p>
                      <a:pPr algn="ctr" rtl="0" fontAlgn="ctr">
                        <a:buNone/>
                      </a:pPr>
                      <a:r>
                        <a:rPr lang="en-US" sz="1400" b="0" i="0" u="none" strike="noStrike">
                          <a:solidFill>
                            <a:srgbClr val="000000"/>
                          </a:solidFill>
                          <a:effectLst/>
                          <a:latin typeface="Arial" panose="020B0604020202020204" pitchFamily="34" charset="0"/>
                        </a:rPr>
                        <a:t>3rd Qtr, FY27</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573184594"/>
                  </a:ext>
                </a:extLst>
              </a:tr>
              <a:tr h="410318">
                <a:tc>
                  <a:txBody>
                    <a:bodyPr/>
                    <a:lstStyle/>
                    <a:p>
                      <a:pPr algn="l" rtl="0" fontAlgn="b">
                        <a:buNone/>
                      </a:pPr>
                      <a:r>
                        <a:rPr lang="en-US" sz="1400" b="0" i="0" u="none" strike="noStrike">
                          <a:solidFill>
                            <a:srgbClr val="000000"/>
                          </a:solidFill>
                          <a:effectLst/>
                          <a:latin typeface="Arial" panose="020B0604020202020204" pitchFamily="34" charset="0"/>
                        </a:rPr>
                        <a:t>Callao, Peru</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a:noFill/>
                    </a:lnT>
                    <a:lnB w="12700" cap="flat" cmpd="sng" algn="ctr">
                      <a:solidFill>
                        <a:srgbClr val="2F372F"/>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47051175"/>
                  </a:ext>
                </a:extLst>
              </a:tr>
              <a:tr h="410318">
                <a:tc>
                  <a:txBody>
                    <a:bodyPr/>
                    <a:lstStyle/>
                    <a:p>
                      <a:pPr algn="l" rtl="0" fontAlgn="b">
                        <a:buNone/>
                      </a:pPr>
                      <a:r>
                        <a:rPr lang="en-US" sz="1400" b="0" i="0" u="none" strike="noStrike">
                          <a:solidFill>
                            <a:srgbClr val="000000"/>
                          </a:solidFill>
                          <a:effectLst/>
                          <a:latin typeface="Arial" panose="020B0604020202020204" pitchFamily="34" charset="0"/>
                        </a:rPr>
                        <a:t>Vehicle Maintenance Shop</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a:noFill/>
                    </a:lnB>
                    <a:noFill/>
                  </a:tcPr>
                </a:tc>
                <a:tc rowSpan="2">
                  <a:txBody>
                    <a:bodyPr/>
                    <a:lstStyle/>
                    <a:p>
                      <a:pPr algn="ctr" rtl="0" fontAlgn="b">
                        <a:buNone/>
                      </a:pPr>
                      <a:r>
                        <a:rPr lang="en-US" sz="1400" b="0" i="0" u="none" strike="noStrike">
                          <a:solidFill>
                            <a:srgbClr val="000000"/>
                          </a:solidFill>
                          <a:effectLst/>
                          <a:latin typeface="Arial" panose="020B0604020202020204" pitchFamily="34" charset="0"/>
                        </a:rPr>
                        <a:t>UR</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rowSpan="2">
                  <a:txBody>
                    <a:bodyPr/>
                    <a:lstStyle/>
                    <a:p>
                      <a:pPr algn="ctr" rtl="0" fontAlgn="ctr">
                        <a:buNone/>
                      </a:pPr>
                      <a:r>
                        <a:rPr lang="en-US" sz="1400" b="0" i="0" u="none" strike="noStrike">
                          <a:solidFill>
                            <a:srgbClr val="000000"/>
                          </a:solidFill>
                          <a:effectLst/>
                          <a:latin typeface="Arial" panose="020B0604020202020204" pitchFamily="34" charset="0"/>
                        </a:rPr>
                        <a:t>&gt;$10M</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tc rowSpan="2">
                  <a:txBody>
                    <a:bodyPr/>
                    <a:lstStyle/>
                    <a:p>
                      <a:pPr algn="ctr" rtl="0" fontAlgn="ctr">
                        <a:buNone/>
                      </a:pPr>
                      <a:r>
                        <a:rPr lang="en-US" sz="1400" b="0" i="0" u="none" strike="noStrike">
                          <a:solidFill>
                            <a:srgbClr val="000000"/>
                          </a:solidFill>
                          <a:effectLst/>
                          <a:latin typeface="Arial" panose="020B0604020202020204" pitchFamily="34" charset="0"/>
                        </a:rPr>
                        <a:t>1st Qtr, FY28</a:t>
                      </a:r>
                    </a:p>
                  </a:txBody>
                  <a:tcPr marL="7620" marR="7620" marT="7620" marB="0" anchor="ctr">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w="12700" cap="flat" cmpd="sng" algn="ctr">
                      <a:solidFill>
                        <a:srgbClr val="2F372F"/>
                      </a:solidFill>
                      <a:prstDash val="solid"/>
                      <a:round/>
                      <a:headEnd type="none" w="med" len="med"/>
                      <a:tailEnd type="none" w="med" len="med"/>
                    </a:lnT>
                    <a:lnB w="12700" cap="flat" cmpd="sng" algn="ctr">
                      <a:solidFill>
                        <a:srgbClr val="2F372F"/>
                      </a:solidFill>
                      <a:prstDash val="solid"/>
                      <a:round/>
                      <a:headEnd type="none" w="med" len="med"/>
                      <a:tailEnd type="none" w="med" len="med"/>
                    </a:lnB>
                    <a:noFill/>
                  </a:tcPr>
                </a:tc>
                <a:extLst>
                  <a:ext uri="{0D108BD9-81ED-4DB2-BD59-A6C34878D82A}">
                    <a16:rowId xmlns:a16="http://schemas.microsoft.com/office/drawing/2014/main" val="2815198603"/>
                  </a:ext>
                </a:extLst>
              </a:tr>
              <a:tr h="410318">
                <a:tc>
                  <a:txBody>
                    <a:bodyPr/>
                    <a:lstStyle/>
                    <a:p>
                      <a:pPr algn="l" rtl="0" fontAlgn="b">
                        <a:buNone/>
                      </a:pPr>
                      <a:r>
                        <a:rPr lang="es-ES" sz="1400" b="0" i="0" u="none" strike="noStrike">
                          <a:solidFill>
                            <a:srgbClr val="000000"/>
                          </a:solidFill>
                          <a:effectLst/>
                          <a:latin typeface="Arial" panose="020B0604020202020204" pitchFamily="34" charset="0"/>
                        </a:rPr>
                        <a:t>Soto Cano Air Base, Honduras</a:t>
                      </a:r>
                    </a:p>
                  </a:txBody>
                  <a:tcPr marL="7620" marR="7620" marT="7620" marB="0" anchor="b">
                    <a:lnL w="12700" cap="flat" cmpd="sng" algn="ctr">
                      <a:solidFill>
                        <a:srgbClr val="2F372F"/>
                      </a:solidFill>
                      <a:prstDash val="solid"/>
                      <a:round/>
                      <a:headEnd type="none" w="med" len="med"/>
                      <a:tailEnd type="none" w="med" len="med"/>
                    </a:lnL>
                    <a:lnR w="12700" cap="flat" cmpd="sng" algn="ctr">
                      <a:solidFill>
                        <a:srgbClr val="2F372F"/>
                      </a:solidFill>
                      <a:prstDash val="solid"/>
                      <a:round/>
                      <a:headEnd type="none" w="med" len="med"/>
                      <a:tailEnd type="none" w="med" len="med"/>
                    </a:lnR>
                    <a:lnT>
                      <a:noFill/>
                    </a:lnT>
                    <a:lnB w="12700" cap="flat" cmpd="sng" algn="ctr">
                      <a:solidFill>
                        <a:srgbClr val="2F372F"/>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06895518"/>
                  </a:ext>
                </a:extLst>
              </a:tr>
            </a:tbl>
          </a:graphicData>
        </a:graphic>
      </p:graphicFrame>
    </p:spTree>
    <p:extLst>
      <p:ext uri="{BB962C8B-B14F-4D97-AF65-F5344CB8AC3E}">
        <p14:creationId xmlns:p14="http://schemas.microsoft.com/office/powerpoint/2010/main" val="4169205622"/>
      </p:ext>
    </p:extLst>
  </p:cSld>
  <p:clrMapOvr>
    <a:masterClrMapping/>
  </p:clrMapOvr>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0.xml><?xml version="1.0" encoding="utf-8"?>
<a:theme xmlns:a="http://schemas.openxmlformats.org/drawingml/2006/main" name="NON CUI traditional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3.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8.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9.xml><?xml version="1.0" encoding="utf-8"?>
<a:theme xmlns:a="http://schemas.openxmlformats.org/drawingml/2006/main" name="1_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B53D141E1A5941BE17637C46625E7F" ma:contentTypeVersion="26" ma:contentTypeDescription="Create a new document." ma:contentTypeScope="" ma:versionID="e2dbe0fab97655356b990dfbe8a3a8a7">
  <xsd:schema xmlns:xsd="http://www.w3.org/2001/XMLSchema" xmlns:xs="http://www.w3.org/2001/XMLSchema" xmlns:p="http://schemas.microsoft.com/office/2006/metadata/properties" xmlns:ns2="29afe670-602a-49c5-a0d0-8f32c4f09627" xmlns:ns3="b1659cab-fd6e-4ca1-87a4-dffbdaff7c59" targetNamespace="http://schemas.microsoft.com/office/2006/metadata/properties" ma:root="true" ma:fieldsID="eae9ed86304e24a563b6425c7e247327" ns2:_="" ns3:_="">
    <xsd:import namespace="29afe670-602a-49c5-a0d0-8f32c4f09627"/>
    <xsd:import namespace="b1659cab-fd6e-4ca1-87a4-dffbdaff7c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afe670-602a-49c5-a0d0-8f32c4f096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d8846e1-90b2-43c9-a6fa-8783aad2a45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659cab-fd6e-4ca1-87a4-dffbdaff7c5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baed47-e6f2-499c-b3dd-4d0ff7b44821}" ma:internalName="TaxCatchAll" ma:showField="CatchAllData" ma:web="b1659cab-fd6e-4ca1-87a4-dffbdaff7c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1659cab-fd6e-4ca1-87a4-dffbdaff7c59" xsi:nil="true"/>
    <lcf76f155ced4ddcb4097134ff3c332f xmlns="29afe670-602a-49c5-a0d0-8f32c4f0962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A89050EC-1B07-488E-818E-769225626B91}"/>
</file>

<file path=customXml/itemProps3.xml><?xml version="1.0" encoding="utf-8"?>
<ds:datastoreItem xmlns:ds="http://schemas.openxmlformats.org/officeDocument/2006/customXml" ds:itemID="{0B8C2CD5-50C2-4A7C-996A-3D6312B83669}">
  <ds:schemaRefs>
    <ds:schemaRef ds:uri="e86c0487-b88b-44ab-bc5c-d94d479c6d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c4d76ba-f17c-4c50-b9a7-8f3163d27582}" enabled="0" method="" siteId="{fc4d76ba-f17c-4c50-b9a7-8f3163d27582}"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14</Notes>
  <HiddenSlides>0</HiddenSlides>
  <ScaleCrop>false</ScaleCrop>
  <HeadingPairs>
    <vt:vector size="4" baseType="variant">
      <vt:variant>
        <vt:lpstr>Theme</vt:lpstr>
      </vt:variant>
      <vt:variant>
        <vt:i4>10</vt:i4>
      </vt:variant>
      <vt:variant>
        <vt:lpstr>Slide Titles</vt:lpstr>
      </vt:variant>
      <vt:variant>
        <vt:i4>19</vt:i4>
      </vt:variant>
    </vt:vector>
  </HeadingPairs>
  <TitlesOfParts>
    <vt:vector size="29" baseType="lpstr">
      <vt:lpstr>Content Templates</vt:lpstr>
      <vt:lpstr>Chart Color Templates</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1_Chart Color Templates</vt:lpstr>
      <vt:lpstr>NON CUI traditional template </vt:lpstr>
      <vt:lpstr> UPCOMING OPPORTUNITIES Mobile District </vt:lpstr>
      <vt:lpstr>Program Trends &amp; Observations</vt:lpstr>
      <vt:lpstr>Mobile district boundaries – civil works</vt:lpstr>
      <vt:lpstr>Operations division stats</vt:lpstr>
      <vt:lpstr>Mobile district boundaries – MILITARY</vt:lpstr>
      <vt:lpstr>Mobile district boundaries – Latam</vt:lpstr>
      <vt:lpstr>A-E Brooks Acts Opportunities – NAICS 541330  (Unless otherwise Noted), Mobile District AOR</vt:lpstr>
      <vt:lpstr>  </vt:lpstr>
      <vt:lpstr>  </vt:lpstr>
      <vt:lpstr>  </vt:lpstr>
      <vt:lpstr>Construction – Medical</vt:lpstr>
      <vt:lpstr>  </vt:lpstr>
      <vt:lpstr>MILCON MATOC POOLS</vt:lpstr>
      <vt:lpstr>  </vt:lpstr>
      <vt:lpstr>  </vt:lpstr>
      <vt:lpstr>  </vt:lpstr>
      <vt:lpstr>  </vt:lpstr>
      <vt:lpstr>  </vt:lpstr>
      <vt:lpstr>USACE mobile small business office points of contact</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revision>1</cp:revision>
  <cp:lastPrinted>2024-10-09T18:35:54Z</cp:lastPrinted>
  <dcterms:created xsi:type="dcterms:W3CDTF">2017-02-20T05:10:01Z</dcterms:created>
  <dcterms:modified xsi:type="dcterms:W3CDTF">2026-03-17T13:17:21Z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0x01010086B53D141E1A5941BE17637C46625E7F</vt:lpwstr>
  </property>
</Properties>
</file>