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Metadata/LabelInfo.xml" ContentType="application/vnd.ms-office.classificationlabels+xml"/>
  <Override PartName="/docProps/custom.xml" ContentType="application/vnd.openxmlformats-officedocument.custom-properties+xml"/>
  <Override PartName="/ppt/revisionInfo.xml" ContentType="application/vnd.ms-powerpoint.revisioninfo+xml"/>
  <Override PartName="/docProps/app.xml" ContentType="application/vnd.openxmlformats-officedocument.extended-properties+xml"/>
  <Override PartName="/ppt/diagrams/drawing2.xml" ContentType="application/vnd.ms-office.drawingml.diagramDrawing+xml"/>
  <Override PartName="/ppt/changesInfos/changesInfo1.xml" ContentType="application/vnd.ms-powerpoint.changesinfo+xml"/>
  <Override PartName="/ppt/diagrams/colors3.xml" ContentType="application/vnd.openxmlformats-officedocument.drawingml.diagramColor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layout3.xml" ContentType="application/vnd.openxmlformats-officedocument.drawingml.diagramLayout+xml"/>
  <Override PartName="/ppt/slideLayouts/slideLayout5.xml" ContentType="application/vnd.openxmlformats-officedocument.presentationml.slide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slides/slide5.xml" ContentType="application/vnd.openxmlformats-officedocument.presentationml.slide+xml"/>
  <Override PartName="/ppt/media/image23.JPG" ContentType="image/jpeg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6.xml" ContentType="application/vnd.openxmlformats-officedocument.presentationml.slide+xml"/>
  <Override PartName="/ppt/media/image52.jpg" ContentType="image/pn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05" r:id="rId2"/>
    <p:sldId id="258" r:id="rId3"/>
    <p:sldId id="304" r:id="rId4"/>
    <p:sldId id="264" r:id="rId5"/>
    <p:sldId id="375" r:id="rId6"/>
    <p:sldId id="311" r:id="rId7"/>
    <p:sldId id="266" r:id="rId8"/>
    <p:sldId id="312" r:id="rId9"/>
    <p:sldId id="374" r:id="rId10"/>
    <p:sldId id="313" r:id="rId11"/>
    <p:sldId id="269" r:id="rId1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8E9BC0-AC12-4B36-8FD0-7CE1D0D0A187}" v="1" dt="2026-10-07T13:55:47.09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7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doe, Frank C II CIV USARMY IMCOM PACIFIC (USA)" userId="adb6b578-3ee2-4299-aec7-cf0fa4c032bc" providerId="ADAL" clId="{B5FB521F-D562-4730-B473-54D3800FDAC9}"/>
    <pc:docChg chg="undo custSel modSld">
      <pc:chgData name="Handoe, Frank C II CIV USARMY IMCOM PACIFIC (USA)" userId="adb6b578-3ee2-4299-aec7-cf0fa4c032bc" providerId="ADAL" clId="{B5FB521F-D562-4730-B473-54D3800FDAC9}" dt="2026-10-07T13:56:43.007" v="155" actId="1076"/>
      <pc:docMkLst>
        <pc:docMk/>
      </pc:docMkLst>
      <pc:sldChg chg="addSp delSp modSp mod">
        <pc:chgData name="Handoe, Frank C II CIV USARMY IMCOM PACIFIC (USA)" userId="adb6b578-3ee2-4299-aec7-cf0fa4c032bc" providerId="ADAL" clId="{B5FB521F-D562-4730-B473-54D3800FDAC9}" dt="2026-10-07T13:56:43.007" v="155" actId="1076"/>
        <pc:sldMkLst>
          <pc:docMk/>
          <pc:sldMk cId="0" sldId="269"/>
        </pc:sldMkLst>
        <pc:spChg chg="mod">
          <ac:chgData name="Handoe, Frank C II CIV USARMY IMCOM PACIFIC (USA)" userId="adb6b578-3ee2-4299-aec7-cf0fa4c032bc" providerId="ADAL" clId="{B5FB521F-D562-4730-B473-54D3800FDAC9}" dt="2026-10-07T13:56:43.007" v="155" actId="1076"/>
          <ac:spMkLst>
            <pc:docMk/>
            <pc:sldMk cId="0" sldId="269"/>
            <ac:spMk id="9" creationId="{00000000-0000-0000-0000-000000000000}"/>
          </ac:spMkLst>
        </pc:spChg>
        <pc:picChg chg="mod">
          <ac:chgData name="Handoe, Frank C II CIV USARMY IMCOM PACIFIC (USA)" userId="adb6b578-3ee2-4299-aec7-cf0fa4c032bc" providerId="ADAL" clId="{B5FB521F-D562-4730-B473-54D3800FDAC9}" dt="2026-10-07T13:55:32.793" v="103" actId="1076"/>
          <ac:picMkLst>
            <pc:docMk/>
            <pc:sldMk cId="0" sldId="269"/>
            <ac:picMk id="5" creationId="{779B2CDD-8A9E-A7A5-32FB-61151131A322}"/>
          </ac:picMkLst>
        </pc:picChg>
        <pc:picChg chg="add del mod">
          <ac:chgData name="Handoe, Frank C II CIV USARMY IMCOM PACIFIC (USA)" userId="adb6b578-3ee2-4299-aec7-cf0fa4c032bc" providerId="ADAL" clId="{B5FB521F-D562-4730-B473-54D3800FDAC9}" dt="2026-10-07T13:55:35.288" v="106" actId="931"/>
          <ac:picMkLst>
            <pc:docMk/>
            <pc:sldMk cId="0" sldId="269"/>
            <ac:picMk id="6" creationId="{BC872FAF-6702-7104-D533-7105BF0CA31F}"/>
          </ac:picMkLst>
        </pc:picChg>
        <pc:picChg chg="add del mod">
          <ac:chgData name="Handoe, Frank C II CIV USARMY IMCOM PACIFIC (USA)" userId="adb6b578-3ee2-4299-aec7-cf0fa4c032bc" providerId="ADAL" clId="{B5FB521F-D562-4730-B473-54D3800FDAC9}" dt="2026-10-07T13:55:47.095" v="108" actId="14826"/>
          <ac:picMkLst>
            <pc:docMk/>
            <pc:sldMk cId="0" sldId="269"/>
            <ac:picMk id="23" creationId="{883A651B-E284-EF2C-5FFD-A26159D3D8CF}"/>
          </ac:picMkLst>
        </pc:picChg>
      </pc:sldChg>
      <pc:sldChg chg="modSp mod">
        <pc:chgData name="Handoe, Frank C II CIV USARMY IMCOM PACIFIC (USA)" userId="adb6b578-3ee2-4299-aec7-cf0fa4c032bc" providerId="ADAL" clId="{B5FB521F-D562-4730-B473-54D3800FDAC9}" dt="2026-10-07T13:53:18.507" v="87" actId="20577"/>
        <pc:sldMkLst>
          <pc:docMk/>
          <pc:sldMk cId="4160331370" sldId="305"/>
        </pc:sldMkLst>
        <pc:spChg chg="mod">
          <ac:chgData name="Handoe, Frank C II CIV USARMY IMCOM PACIFIC (USA)" userId="adb6b578-3ee2-4299-aec7-cf0fa4c032bc" providerId="ADAL" clId="{B5FB521F-D562-4730-B473-54D3800FDAC9}" dt="2026-10-07T13:53:04.947" v="67" actId="20577"/>
          <ac:spMkLst>
            <pc:docMk/>
            <pc:sldMk cId="4160331370" sldId="305"/>
            <ac:spMk id="9" creationId="{B74A19EF-1A1C-4D47-1BDA-C43759DCC548}"/>
          </ac:spMkLst>
        </pc:spChg>
        <pc:spChg chg="mod">
          <ac:chgData name="Handoe, Frank C II CIV USARMY IMCOM PACIFIC (USA)" userId="adb6b578-3ee2-4299-aec7-cf0fa4c032bc" providerId="ADAL" clId="{B5FB521F-D562-4730-B473-54D3800FDAC9}" dt="2026-10-07T13:53:18.507" v="87" actId="20577"/>
          <ac:spMkLst>
            <pc:docMk/>
            <pc:sldMk cId="4160331370" sldId="305"/>
            <ac:spMk id="22" creationId="{00000000-0000-0000-0000-000000000000}"/>
          </ac:spMkLst>
        </pc:spChg>
      </pc:sldChg>
      <pc:sldChg chg="modSp mod">
        <pc:chgData name="Handoe, Frank C II CIV USARMY IMCOM PACIFIC (USA)" userId="adb6b578-3ee2-4299-aec7-cf0fa4c032bc" providerId="ADAL" clId="{B5FB521F-D562-4730-B473-54D3800FDAC9}" dt="2026-10-07T13:54:21.816" v="97" actId="20577"/>
        <pc:sldMkLst>
          <pc:docMk/>
          <pc:sldMk cId="2063420167" sldId="374"/>
        </pc:sldMkLst>
        <pc:spChg chg="mod">
          <ac:chgData name="Handoe, Frank C II CIV USARMY IMCOM PACIFIC (USA)" userId="adb6b578-3ee2-4299-aec7-cf0fa4c032bc" providerId="ADAL" clId="{B5FB521F-D562-4730-B473-54D3800FDAC9}" dt="2026-10-07T13:54:21.816" v="97" actId="20577"/>
          <ac:spMkLst>
            <pc:docMk/>
            <pc:sldMk cId="2063420167" sldId="374"/>
            <ac:spMk id="57" creationId="{6842521E-6989-09A9-DCBF-C8A7D3003B51}"/>
          </ac:spMkLst>
        </pc:spChg>
        <pc:spChg chg="mod">
          <ac:chgData name="Handoe, Frank C II CIV USARMY IMCOM PACIFIC (USA)" userId="adb6b578-3ee2-4299-aec7-cf0fa4c032bc" providerId="ADAL" clId="{B5FB521F-D562-4730-B473-54D3800FDAC9}" dt="2026-10-07T13:54:04.290" v="95" actId="20577"/>
          <ac:spMkLst>
            <pc:docMk/>
            <pc:sldMk cId="2063420167" sldId="374"/>
            <ac:spMk id="67" creationId="{8115DAB9-DBE1-EA3A-53B9-5146F7D075E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svg"/><Relationship Id="rId1" Type="http://schemas.openxmlformats.org/officeDocument/2006/relationships/image" Target="../media/image45.g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svg"/><Relationship Id="rId1" Type="http://schemas.openxmlformats.org/officeDocument/2006/relationships/image" Target="../media/image45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#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#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#1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C075F1-F5E4-4EA7-94F9-805BE922B96D}" type="doc">
      <dgm:prSet loTypeId="urn:microsoft.com/office/officeart/2005/8/layout/pList1" loCatId="list" qsTypeId="urn:microsoft.com/office/officeart/2005/8/quickstyle/simple5#1" qsCatId="simple" csTypeId="urn:microsoft.com/office/officeart/2005/8/colors/accent4_1#1" csCatId="accent4" phldr="1"/>
      <dgm:spPr/>
      <dgm:t>
        <a:bodyPr/>
        <a:lstStyle/>
        <a:p>
          <a:endParaRPr lang="en-US"/>
        </a:p>
      </dgm:t>
    </dgm:pt>
    <dgm:pt modelId="{C5164E1F-DAF0-4706-9568-BB5F1D334CF0}">
      <dgm:prSet phldrT="[Text]"/>
      <dgm:spPr/>
      <dgm:t>
        <a:bodyPr/>
        <a:lstStyle/>
        <a:p>
          <a:r>
            <a:rPr lang="en-US">
              <a:latin typeface="Arial Rounded MT Bold" panose="020F0704030504030204" pitchFamily="34" charset="0"/>
            </a:rPr>
            <a:t>7000 SMs Transition From JBLM Annually</a:t>
          </a:r>
        </a:p>
      </dgm:t>
    </dgm:pt>
    <dgm:pt modelId="{96A6B9F5-CEAC-44D2-B0A4-E26A59B95018}" type="parTrans" cxnId="{7BD97CB6-0EA3-4D9B-9656-6E711D252A30}">
      <dgm:prSet/>
      <dgm:spPr/>
      <dgm:t>
        <a:bodyPr/>
        <a:lstStyle/>
        <a:p>
          <a:endParaRPr lang="en-US">
            <a:latin typeface="Arial Rounded MT Bold" panose="020F0704030504030204" pitchFamily="34" charset="0"/>
          </a:endParaRPr>
        </a:p>
      </dgm:t>
    </dgm:pt>
    <dgm:pt modelId="{B3D5DFEE-2753-4340-96B5-1852A638ECCB}" type="sibTrans" cxnId="{7BD97CB6-0EA3-4D9B-9656-6E711D252A30}">
      <dgm:prSet/>
      <dgm:spPr/>
      <dgm:t>
        <a:bodyPr/>
        <a:lstStyle/>
        <a:p>
          <a:endParaRPr lang="en-US">
            <a:latin typeface="Arial Rounded MT Bold" panose="020F0704030504030204" pitchFamily="34" charset="0"/>
          </a:endParaRPr>
        </a:p>
      </dgm:t>
    </dgm:pt>
    <dgm:pt modelId="{E98E680A-893F-4A90-81D2-3F13F68A99D5}">
      <dgm:prSet phldrT="[Text]"/>
      <dgm:spPr/>
      <dgm:t>
        <a:bodyPr/>
        <a:lstStyle/>
        <a:p>
          <a:r>
            <a:rPr lang="en-US">
              <a:latin typeface="Arial Rounded MT Bold" panose="020F0704030504030204" pitchFamily="34" charset="0"/>
            </a:rPr>
            <a:t>TAP supports 10,000 SMs from a 5 State AOR &amp; Pacific Theater</a:t>
          </a:r>
        </a:p>
      </dgm:t>
    </dgm:pt>
    <dgm:pt modelId="{83F6D303-9926-46AE-BD55-2CD4F366964E}" type="parTrans" cxnId="{079B77D8-794C-421D-8F90-158CA3672BEF}">
      <dgm:prSet/>
      <dgm:spPr/>
      <dgm:t>
        <a:bodyPr/>
        <a:lstStyle/>
        <a:p>
          <a:endParaRPr lang="en-US">
            <a:latin typeface="Arial Rounded MT Bold" panose="020F0704030504030204" pitchFamily="34" charset="0"/>
          </a:endParaRPr>
        </a:p>
      </dgm:t>
    </dgm:pt>
    <dgm:pt modelId="{305C4E29-117D-43F1-95C9-C51D7FF43687}" type="sibTrans" cxnId="{079B77D8-794C-421D-8F90-158CA3672BEF}">
      <dgm:prSet/>
      <dgm:spPr/>
      <dgm:t>
        <a:bodyPr/>
        <a:lstStyle/>
        <a:p>
          <a:endParaRPr lang="en-US">
            <a:latin typeface="Arial Rounded MT Bold" panose="020F0704030504030204" pitchFamily="34" charset="0"/>
          </a:endParaRPr>
        </a:p>
      </dgm:t>
    </dgm:pt>
    <dgm:pt modelId="{D976AB27-2A46-465B-809B-07977F8C68B6}">
      <dgm:prSet phldrT="[Text]"/>
      <dgm:spPr/>
      <dgm:t>
        <a:bodyPr/>
        <a:lstStyle/>
        <a:p>
          <a:r>
            <a:rPr lang="en-US">
              <a:latin typeface="Arial Rounded MT Bold" panose="020F0704030504030204" pitchFamily="34" charset="0"/>
            </a:rPr>
            <a:t>WA State Veteran population grows by 6000 annually</a:t>
          </a:r>
        </a:p>
      </dgm:t>
    </dgm:pt>
    <dgm:pt modelId="{404F73DD-17C7-46B6-88CE-20BC065C13EA}" type="parTrans" cxnId="{249C0652-0884-402E-B0AE-16BF5E67EC84}">
      <dgm:prSet/>
      <dgm:spPr/>
      <dgm:t>
        <a:bodyPr/>
        <a:lstStyle/>
        <a:p>
          <a:endParaRPr lang="en-US">
            <a:latin typeface="Arial Rounded MT Bold" panose="020F0704030504030204" pitchFamily="34" charset="0"/>
          </a:endParaRPr>
        </a:p>
      </dgm:t>
    </dgm:pt>
    <dgm:pt modelId="{035BE2F7-7F23-4456-BB72-73535574E6AD}" type="sibTrans" cxnId="{249C0652-0884-402E-B0AE-16BF5E67EC84}">
      <dgm:prSet/>
      <dgm:spPr/>
      <dgm:t>
        <a:bodyPr/>
        <a:lstStyle/>
        <a:p>
          <a:endParaRPr lang="en-US">
            <a:latin typeface="Arial Rounded MT Bold" panose="020F0704030504030204" pitchFamily="34" charset="0"/>
          </a:endParaRPr>
        </a:p>
      </dgm:t>
    </dgm:pt>
    <dgm:pt modelId="{15CCD173-66BF-4872-805E-14303892FA20}" type="pres">
      <dgm:prSet presAssocID="{19C075F1-F5E4-4EA7-94F9-805BE922B96D}" presName="Name0" presStyleCnt="0">
        <dgm:presLayoutVars>
          <dgm:dir/>
          <dgm:resizeHandles val="exact"/>
        </dgm:presLayoutVars>
      </dgm:prSet>
      <dgm:spPr/>
    </dgm:pt>
    <dgm:pt modelId="{1956DFA2-2CB5-4817-8714-049CB8E74DEE}" type="pres">
      <dgm:prSet presAssocID="{C5164E1F-DAF0-4706-9568-BB5F1D334CF0}" presName="compNode" presStyleCnt="0"/>
      <dgm:spPr/>
    </dgm:pt>
    <dgm:pt modelId="{D1DD5492-9B4A-4939-9137-7CC40A9A2CB8}" type="pres">
      <dgm:prSet presAssocID="{C5164E1F-DAF0-4706-9568-BB5F1D334CF0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38FE6EC7-3932-45F9-B479-5F84867BC5D2}" type="pres">
      <dgm:prSet presAssocID="{C5164E1F-DAF0-4706-9568-BB5F1D334CF0}" presName="textRect" presStyleLbl="revTx" presStyleIdx="0" presStyleCnt="3">
        <dgm:presLayoutVars>
          <dgm:bulletEnabled val="1"/>
        </dgm:presLayoutVars>
      </dgm:prSet>
      <dgm:spPr/>
    </dgm:pt>
    <dgm:pt modelId="{0DDBC9F6-C40C-4DBE-8200-82E6C78398DA}" type="pres">
      <dgm:prSet presAssocID="{B3D5DFEE-2753-4340-96B5-1852A638ECCB}" presName="sibTrans" presStyleLbl="sibTrans2D1" presStyleIdx="0" presStyleCnt="0"/>
      <dgm:spPr/>
    </dgm:pt>
    <dgm:pt modelId="{0274E083-122B-4384-AF55-FC5DB1598913}" type="pres">
      <dgm:prSet presAssocID="{E98E680A-893F-4A90-81D2-3F13F68A99D5}" presName="compNode" presStyleCnt="0"/>
      <dgm:spPr/>
    </dgm:pt>
    <dgm:pt modelId="{ADD8FA59-FEAB-442A-8F7D-11C67A677E4A}" type="pres">
      <dgm:prSet presAssocID="{E98E680A-893F-4A90-81D2-3F13F68A99D5}" presName="pict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Group of people with solid fill"/>
        </a:ext>
      </dgm:extLst>
    </dgm:pt>
    <dgm:pt modelId="{8F53AAE4-0E02-4B32-B430-4C3933191489}" type="pres">
      <dgm:prSet presAssocID="{E98E680A-893F-4A90-81D2-3F13F68A99D5}" presName="textRect" presStyleLbl="revTx" presStyleIdx="1" presStyleCnt="3" custScaleX="132386">
        <dgm:presLayoutVars>
          <dgm:bulletEnabled val="1"/>
        </dgm:presLayoutVars>
      </dgm:prSet>
      <dgm:spPr/>
    </dgm:pt>
    <dgm:pt modelId="{ED9F84E6-3A57-4B17-83CF-EDA72ABD116B}" type="pres">
      <dgm:prSet presAssocID="{305C4E29-117D-43F1-95C9-C51D7FF43687}" presName="sibTrans" presStyleLbl="sibTrans2D1" presStyleIdx="0" presStyleCnt="0"/>
      <dgm:spPr/>
    </dgm:pt>
    <dgm:pt modelId="{A15CC6AE-9BDC-4EDC-AD9C-E0184A84DB6F}" type="pres">
      <dgm:prSet presAssocID="{D976AB27-2A46-465B-809B-07977F8C68B6}" presName="compNode" presStyleCnt="0"/>
      <dgm:spPr/>
    </dgm:pt>
    <dgm:pt modelId="{94AD2190-51CC-4BC4-BEC7-F11189140F4A}" type="pres">
      <dgm:prSet presAssocID="{D976AB27-2A46-465B-809B-07977F8C68B6}" presName="pict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Business Growth outline"/>
        </a:ext>
      </dgm:extLst>
    </dgm:pt>
    <dgm:pt modelId="{5839E27E-90D0-49C9-91C1-B82BE460393B}" type="pres">
      <dgm:prSet presAssocID="{D976AB27-2A46-465B-809B-07977F8C68B6}" presName="textRect" presStyleLbl="revTx" presStyleIdx="2" presStyleCnt="3">
        <dgm:presLayoutVars>
          <dgm:bulletEnabled val="1"/>
        </dgm:presLayoutVars>
      </dgm:prSet>
      <dgm:spPr/>
    </dgm:pt>
  </dgm:ptLst>
  <dgm:cxnLst>
    <dgm:cxn modelId="{EA56DB02-0CD0-494D-B68C-035B43678F67}" type="presOf" srcId="{D976AB27-2A46-465B-809B-07977F8C68B6}" destId="{5839E27E-90D0-49C9-91C1-B82BE460393B}" srcOrd="0" destOrd="0" presId="urn:microsoft.com/office/officeart/2005/8/layout/pList1"/>
    <dgm:cxn modelId="{249C0652-0884-402E-B0AE-16BF5E67EC84}" srcId="{19C075F1-F5E4-4EA7-94F9-805BE922B96D}" destId="{D976AB27-2A46-465B-809B-07977F8C68B6}" srcOrd="2" destOrd="0" parTransId="{404F73DD-17C7-46B6-88CE-20BC065C13EA}" sibTransId="{035BE2F7-7F23-4456-BB72-73535574E6AD}"/>
    <dgm:cxn modelId="{BFB4BD81-916B-4798-BF2F-2CB9A2CCF462}" type="presOf" srcId="{B3D5DFEE-2753-4340-96B5-1852A638ECCB}" destId="{0DDBC9F6-C40C-4DBE-8200-82E6C78398DA}" srcOrd="0" destOrd="0" presId="urn:microsoft.com/office/officeart/2005/8/layout/pList1"/>
    <dgm:cxn modelId="{4FD9699D-091A-4D3F-AEFE-B13887942DAE}" type="presOf" srcId="{19C075F1-F5E4-4EA7-94F9-805BE922B96D}" destId="{15CCD173-66BF-4872-805E-14303892FA20}" srcOrd="0" destOrd="0" presId="urn:microsoft.com/office/officeart/2005/8/layout/pList1"/>
    <dgm:cxn modelId="{8C85C79F-A285-4EDE-A83D-7E0E3D784BA6}" type="presOf" srcId="{C5164E1F-DAF0-4706-9568-BB5F1D334CF0}" destId="{38FE6EC7-3932-45F9-B479-5F84867BC5D2}" srcOrd="0" destOrd="0" presId="urn:microsoft.com/office/officeart/2005/8/layout/pList1"/>
    <dgm:cxn modelId="{7BD97CB6-0EA3-4D9B-9656-6E711D252A30}" srcId="{19C075F1-F5E4-4EA7-94F9-805BE922B96D}" destId="{C5164E1F-DAF0-4706-9568-BB5F1D334CF0}" srcOrd="0" destOrd="0" parTransId="{96A6B9F5-CEAC-44D2-B0A4-E26A59B95018}" sibTransId="{B3D5DFEE-2753-4340-96B5-1852A638ECCB}"/>
    <dgm:cxn modelId="{13ADD9B9-D519-4300-AFCB-8800367A71A8}" type="presOf" srcId="{305C4E29-117D-43F1-95C9-C51D7FF43687}" destId="{ED9F84E6-3A57-4B17-83CF-EDA72ABD116B}" srcOrd="0" destOrd="0" presId="urn:microsoft.com/office/officeart/2005/8/layout/pList1"/>
    <dgm:cxn modelId="{DD65DEC3-1913-410C-B21F-D8CCCB92F20B}" type="presOf" srcId="{E98E680A-893F-4A90-81D2-3F13F68A99D5}" destId="{8F53AAE4-0E02-4B32-B430-4C3933191489}" srcOrd="0" destOrd="0" presId="urn:microsoft.com/office/officeart/2005/8/layout/pList1"/>
    <dgm:cxn modelId="{079B77D8-794C-421D-8F90-158CA3672BEF}" srcId="{19C075F1-F5E4-4EA7-94F9-805BE922B96D}" destId="{E98E680A-893F-4A90-81D2-3F13F68A99D5}" srcOrd="1" destOrd="0" parTransId="{83F6D303-9926-46AE-BD55-2CD4F366964E}" sibTransId="{305C4E29-117D-43F1-95C9-C51D7FF43687}"/>
    <dgm:cxn modelId="{65BE4436-A766-47BD-8031-6E5919D8A3B7}" type="presParOf" srcId="{15CCD173-66BF-4872-805E-14303892FA20}" destId="{1956DFA2-2CB5-4817-8714-049CB8E74DEE}" srcOrd="0" destOrd="0" presId="urn:microsoft.com/office/officeart/2005/8/layout/pList1"/>
    <dgm:cxn modelId="{9CE66193-2E59-411F-92EE-F5B0D3735886}" type="presParOf" srcId="{1956DFA2-2CB5-4817-8714-049CB8E74DEE}" destId="{D1DD5492-9B4A-4939-9137-7CC40A9A2CB8}" srcOrd="0" destOrd="0" presId="urn:microsoft.com/office/officeart/2005/8/layout/pList1"/>
    <dgm:cxn modelId="{6D35552E-354E-4F23-9302-D5775302CA6C}" type="presParOf" srcId="{1956DFA2-2CB5-4817-8714-049CB8E74DEE}" destId="{38FE6EC7-3932-45F9-B479-5F84867BC5D2}" srcOrd="1" destOrd="0" presId="urn:microsoft.com/office/officeart/2005/8/layout/pList1"/>
    <dgm:cxn modelId="{F2D9CB31-D426-4C9A-975C-27A96E25A91A}" type="presParOf" srcId="{15CCD173-66BF-4872-805E-14303892FA20}" destId="{0DDBC9F6-C40C-4DBE-8200-82E6C78398DA}" srcOrd="1" destOrd="0" presId="urn:microsoft.com/office/officeart/2005/8/layout/pList1"/>
    <dgm:cxn modelId="{F76E5FBF-1D12-4DDB-A6EF-FA0A043DA82A}" type="presParOf" srcId="{15CCD173-66BF-4872-805E-14303892FA20}" destId="{0274E083-122B-4384-AF55-FC5DB1598913}" srcOrd="2" destOrd="0" presId="urn:microsoft.com/office/officeart/2005/8/layout/pList1"/>
    <dgm:cxn modelId="{AE4E7A67-5597-43A3-BF57-4B82CDC9F766}" type="presParOf" srcId="{0274E083-122B-4384-AF55-FC5DB1598913}" destId="{ADD8FA59-FEAB-442A-8F7D-11C67A677E4A}" srcOrd="0" destOrd="0" presId="urn:microsoft.com/office/officeart/2005/8/layout/pList1"/>
    <dgm:cxn modelId="{75CD83A3-B8D4-41C2-84FF-E7B90D7735EE}" type="presParOf" srcId="{0274E083-122B-4384-AF55-FC5DB1598913}" destId="{8F53AAE4-0E02-4B32-B430-4C3933191489}" srcOrd="1" destOrd="0" presId="urn:microsoft.com/office/officeart/2005/8/layout/pList1"/>
    <dgm:cxn modelId="{7F1881C2-EE7D-408E-9AE8-6250E7F5C579}" type="presParOf" srcId="{15CCD173-66BF-4872-805E-14303892FA20}" destId="{ED9F84E6-3A57-4B17-83CF-EDA72ABD116B}" srcOrd="3" destOrd="0" presId="urn:microsoft.com/office/officeart/2005/8/layout/pList1"/>
    <dgm:cxn modelId="{57F83182-7324-4F90-8634-38AA39978394}" type="presParOf" srcId="{15CCD173-66BF-4872-805E-14303892FA20}" destId="{A15CC6AE-9BDC-4EDC-AD9C-E0184A84DB6F}" srcOrd="4" destOrd="0" presId="urn:microsoft.com/office/officeart/2005/8/layout/pList1"/>
    <dgm:cxn modelId="{51414375-0617-42B2-8231-2AAFFCC32249}" type="presParOf" srcId="{A15CC6AE-9BDC-4EDC-AD9C-E0184A84DB6F}" destId="{94AD2190-51CC-4BC4-BEC7-F11189140F4A}" srcOrd="0" destOrd="0" presId="urn:microsoft.com/office/officeart/2005/8/layout/pList1"/>
    <dgm:cxn modelId="{AD335131-745D-4A2A-AB4D-BC9842882121}" type="presParOf" srcId="{A15CC6AE-9BDC-4EDC-AD9C-E0184A84DB6F}" destId="{5839E27E-90D0-49C9-91C1-B82BE460393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B49A93-60C0-487B-B30B-86E7A6CE46E7}" type="doc">
      <dgm:prSet loTypeId="urn:microsoft.com/office/officeart/2005/8/layout/hList1" loCatId="list" qsTypeId="urn:microsoft.com/office/officeart/2005/8/quickstyle/3d1#1" qsCatId="3D" csTypeId="urn:microsoft.com/office/officeart/2005/8/colors/accent3_1#1" csCatId="accent3" phldr="1"/>
      <dgm:spPr/>
      <dgm:t>
        <a:bodyPr/>
        <a:lstStyle/>
        <a:p>
          <a:endParaRPr lang="en-US"/>
        </a:p>
      </dgm:t>
    </dgm:pt>
    <dgm:pt modelId="{45844960-2D35-41CC-8A45-7B5738A5E160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Hiring Our Heros</a:t>
          </a:r>
        </a:p>
      </dgm:t>
    </dgm:pt>
    <dgm:pt modelId="{FE1018A3-1AFF-4B3E-8CA7-51B0A75BB431}" type="parTrans" cxnId="{88D27DC6-5C59-447C-9BF7-78383357D431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898C0C3B-B7C9-4C66-B383-7EBF7C7CB32E}" type="sibTrans" cxnId="{88D27DC6-5C59-447C-9BF7-78383357D431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E84D8E51-C9B6-40A6-84BB-CF0D02001343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824 Job Seekers</a:t>
          </a:r>
        </a:p>
      </dgm:t>
    </dgm:pt>
    <dgm:pt modelId="{2BE6A51D-5096-45CE-AB05-BE4BE6B07979}" type="parTrans" cxnId="{F31A7905-D316-46AD-886E-4A658C51B01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0BAC6E12-30CB-4726-BFD7-83662D9583D6}" type="sibTrans" cxnId="{F31A7905-D316-46AD-886E-4A658C51B01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6206F948-F553-4C59-A34D-6EDB863C080D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395 Interviews</a:t>
          </a:r>
        </a:p>
      </dgm:t>
    </dgm:pt>
    <dgm:pt modelId="{666BF3BB-A9CF-4653-BCCB-E4FE4E38B80B}" type="parTrans" cxnId="{4B7E3CD9-F468-444A-999F-839698A9F247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04313D2A-BD76-4D52-B476-BEEAE19D8EBF}" type="sibTrans" cxnId="{4B7E3CD9-F468-444A-999F-839698A9F247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E9EACCED-0567-4E8C-83DB-714AEF7FCD85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Sector Events</a:t>
          </a:r>
        </a:p>
      </dgm:t>
    </dgm:pt>
    <dgm:pt modelId="{2F56F54B-BEBB-4DEB-9993-FDCD322CEBEE}" type="parTrans" cxnId="{FC8E2A3F-1AA8-45D2-B6F9-68537004C8E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E8C2B994-5841-46C2-9480-D7E14542ACE7}" type="sibTrans" cxnId="{FC8E2A3F-1AA8-45D2-B6F9-68537004C8E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CA6B2231-0274-4A5A-B003-D51F99575B70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dirty="0">
              <a:latin typeface="Arial Narrow" panose="020B0606020202030204" pitchFamily="34" charset="0"/>
            </a:rPr>
            <a:t>IT</a:t>
          </a:r>
        </a:p>
      </dgm:t>
    </dgm:pt>
    <dgm:pt modelId="{AE05487F-DC24-4EDC-8A10-10311995D5DE}" type="parTrans" cxnId="{8D5729B9-54C5-4E90-AED3-17FE287CE220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B357D5A3-521A-4615-8A35-9B1362BF07F6}" type="sibTrans" cxnId="{8D5729B9-54C5-4E90-AED3-17FE287CE220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7BDEB71C-893E-409B-B81E-6A3C4A3BD098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First Responder</a:t>
          </a:r>
        </a:p>
      </dgm:t>
    </dgm:pt>
    <dgm:pt modelId="{01B242FB-4170-4481-B915-012B4F3E0CA2}" type="parTrans" cxnId="{1B353A5B-40EA-45D2-943B-3C6D41413745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99B064F8-C5AA-4AF1-99F6-C7B745989F20}" type="sibTrans" cxnId="{1B353A5B-40EA-45D2-943B-3C6D41413745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49CC72CD-4C71-4136-98A4-180E5E40DC81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153 Employers</a:t>
          </a:r>
        </a:p>
      </dgm:t>
    </dgm:pt>
    <dgm:pt modelId="{C1356302-5B31-40CD-BD6D-97F4DD4E77BA}" type="parTrans" cxnId="{0DECAD21-97DC-427E-B4D8-FCC04F8E0088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9FA0A5C1-D53D-4965-8257-E7654305D9A9}" type="sibTrans" cxnId="{0DECAD21-97DC-427E-B4D8-FCC04F8E0088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1E507FA4-4846-4195-9BC9-9B7586FF74EA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 b="1" i="1">
              <a:latin typeface="Arial Narrow" panose="020B0606020202030204" pitchFamily="34" charset="0"/>
            </a:rPr>
            <a:t>380 Job Offers</a:t>
          </a:r>
        </a:p>
      </dgm:t>
    </dgm:pt>
    <dgm:pt modelId="{8997C4B3-0222-4F2A-B522-CB310AC42A13}" type="parTrans" cxnId="{4B266631-4206-4016-97C9-CDC177D9D25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64E9097A-DB30-438C-8B9C-1A94A11EF187}" type="sibTrans" cxnId="{4B266631-4206-4016-97C9-CDC177D9D25B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29635775-5626-451F-A9EE-C183C32ADAD2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Federal Employment</a:t>
          </a:r>
        </a:p>
      </dgm:t>
    </dgm:pt>
    <dgm:pt modelId="{44100D2E-B0BE-469B-BE13-85F12A5AD554}" type="parTrans" cxnId="{D08EB851-1DEE-4BF2-A856-B54D99E405D5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2BBA49E8-6474-4456-94FC-F825ABBA41FF}" type="sibTrans" cxnId="{D08EB851-1DEE-4BF2-A856-B54D99E405D5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7427BE1C-23E4-4E2F-8E62-8319ED9FA103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806 Job Seekers</a:t>
          </a:r>
        </a:p>
      </dgm:t>
    </dgm:pt>
    <dgm:pt modelId="{BB2E17BC-D176-4C62-B12B-F8FDEDBDE4AE}" type="parTrans" cxnId="{E30B3C2B-A993-41B4-B193-A3151E49774F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91DF687E-5C47-4D4B-ABB3-49D0ACD2A2CE}" type="sibTrans" cxnId="{E30B3C2B-A993-41B4-B193-A3151E49774F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604D6B22-FC3C-4373-B390-0DDF1DB16ECC}">
      <dgm:prSet phldrT="[Text]" custT="1"/>
      <dgm:spPr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en-US" sz="2000">
              <a:latin typeface="Arial Narrow" panose="020B0606020202030204" pitchFamily="34" charset="0"/>
            </a:rPr>
            <a:t>155 Employers</a:t>
          </a:r>
        </a:p>
      </dgm:t>
    </dgm:pt>
    <dgm:pt modelId="{0A9C8D53-3DF0-4DCD-9098-788BD490CAE4}" type="parTrans" cxnId="{8B171B09-0B96-4572-B807-A4B7150B8C94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3944307A-6467-4260-B467-0A35BD00EA2E}" type="sibTrans" cxnId="{8B171B09-0B96-4572-B807-A4B7150B8C94}">
      <dgm:prSet/>
      <dgm:spPr/>
      <dgm:t>
        <a:bodyPr/>
        <a:lstStyle/>
        <a:p>
          <a:endParaRPr lang="en-US" sz="1800">
            <a:latin typeface="Arial Narrow" panose="020B0606020202030204" pitchFamily="34" charset="0"/>
          </a:endParaRPr>
        </a:p>
      </dgm:t>
    </dgm:pt>
    <dgm:pt modelId="{8D444A2F-1399-4D61-A1F1-67252870C0C5}" type="pres">
      <dgm:prSet presAssocID="{00B49A93-60C0-487B-B30B-86E7A6CE46E7}" presName="Name0" presStyleCnt="0">
        <dgm:presLayoutVars>
          <dgm:dir/>
          <dgm:animLvl val="lvl"/>
          <dgm:resizeHandles val="exact"/>
        </dgm:presLayoutVars>
      </dgm:prSet>
      <dgm:spPr/>
    </dgm:pt>
    <dgm:pt modelId="{5CE67E0E-6EF2-40AE-B5E1-A78EB7C9F1F7}" type="pres">
      <dgm:prSet presAssocID="{45844960-2D35-41CC-8A45-7B5738A5E160}" presName="composite" presStyleCnt="0"/>
      <dgm:spPr/>
    </dgm:pt>
    <dgm:pt modelId="{314584D5-E4D9-42CD-B202-84D652B551AD}" type="pres">
      <dgm:prSet presAssocID="{45844960-2D35-41CC-8A45-7B5738A5E160}" presName="parTx" presStyleLbl="alignNode1" presStyleIdx="0" presStyleCnt="2" custScaleY="80569">
        <dgm:presLayoutVars>
          <dgm:chMax val="0"/>
          <dgm:chPref val="0"/>
          <dgm:bulletEnabled val="1"/>
        </dgm:presLayoutVars>
      </dgm:prSet>
      <dgm:spPr/>
    </dgm:pt>
    <dgm:pt modelId="{6FE1AA83-48D1-4475-8BF8-0F399E42A275}" type="pres">
      <dgm:prSet presAssocID="{45844960-2D35-41CC-8A45-7B5738A5E160}" presName="desTx" presStyleLbl="alignAccFollowNode1" presStyleIdx="0" presStyleCnt="2">
        <dgm:presLayoutVars>
          <dgm:bulletEnabled val="1"/>
        </dgm:presLayoutVars>
      </dgm:prSet>
      <dgm:spPr/>
    </dgm:pt>
    <dgm:pt modelId="{42CAA963-8225-4390-AEB9-9686F28A7D21}" type="pres">
      <dgm:prSet presAssocID="{898C0C3B-B7C9-4C66-B383-7EBF7C7CB32E}" presName="space" presStyleCnt="0"/>
      <dgm:spPr/>
    </dgm:pt>
    <dgm:pt modelId="{7AFF49E0-4169-4EA6-AC69-7ABA28DA3DB2}" type="pres">
      <dgm:prSet presAssocID="{E9EACCED-0567-4E8C-83DB-714AEF7FCD85}" presName="composite" presStyleCnt="0"/>
      <dgm:spPr/>
    </dgm:pt>
    <dgm:pt modelId="{6887615E-9642-4A1F-95A4-4CB43CAA25DF}" type="pres">
      <dgm:prSet presAssocID="{E9EACCED-0567-4E8C-83DB-714AEF7FCD85}" presName="parTx" presStyleLbl="alignNode1" presStyleIdx="1" presStyleCnt="2" custScaleY="80569">
        <dgm:presLayoutVars>
          <dgm:chMax val="0"/>
          <dgm:chPref val="0"/>
          <dgm:bulletEnabled val="1"/>
        </dgm:presLayoutVars>
      </dgm:prSet>
      <dgm:spPr/>
    </dgm:pt>
    <dgm:pt modelId="{3C92B10C-4ACE-436C-9628-8B8EFCE78CC4}" type="pres">
      <dgm:prSet presAssocID="{E9EACCED-0567-4E8C-83DB-714AEF7FCD8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31A7905-D316-46AD-886E-4A658C51B01B}" srcId="{45844960-2D35-41CC-8A45-7B5738A5E160}" destId="{E84D8E51-C9B6-40A6-84BB-CF0D02001343}" srcOrd="0" destOrd="0" parTransId="{2BE6A51D-5096-45CE-AB05-BE4BE6B07979}" sibTransId="{0BAC6E12-30CB-4726-BFD7-83662D9583D6}"/>
    <dgm:cxn modelId="{8B171B09-0B96-4572-B807-A4B7150B8C94}" srcId="{E9EACCED-0567-4E8C-83DB-714AEF7FCD85}" destId="{604D6B22-FC3C-4373-B390-0DDF1DB16ECC}" srcOrd="4" destOrd="0" parTransId="{0A9C8D53-3DF0-4DCD-9098-788BD490CAE4}" sibTransId="{3944307A-6467-4260-B467-0A35BD00EA2E}"/>
    <dgm:cxn modelId="{9DD57414-71A1-4CF5-AA27-583535CA2C31}" type="presOf" srcId="{00B49A93-60C0-487B-B30B-86E7A6CE46E7}" destId="{8D444A2F-1399-4D61-A1F1-67252870C0C5}" srcOrd="0" destOrd="0" presId="urn:microsoft.com/office/officeart/2005/8/layout/hList1"/>
    <dgm:cxn modelId="{E6F3DB14-96AE-49F8-9CC2-42450B63B165}" type="presOf" srcId="{7427BE1C-23E4-4E2F-8E62-8319ED9FA103}" destId="{3C92B10C-4ACE-436C-9628-8B8EFCE78CC4}" srcOrd="0" destOrd="3" presId="urn:microsoft.com/office/officeart/2005/8/layout/hList1"/>
    <dgm:cxn modelId="{0DECAD21-97DC-427E-B4D8-FCC04F8E0088}" srcId="{45844960-2D35-41CC-8A45-7B5738A5E160}" destId="{49CC72CD-4C71-4136-98A4-180E5E40DC81}" srcOrd="1" destOrd="0" parTransId="{C1356302-5B31-40CD-BD6D-97F4DD4E77BA}" sibTransId="{9FA0A5C1-D53D-4965-8257-E7654305D9A9}"/>
    <dgm:cxn modelId="{E30B3C2B-A993-41B4-B193-A3151E49774F}" srcId="{E9EACCED-0567-4E8C-83DB-714AEF7FCD85}" destId="{7427BE1C-23E4-4E2F-8E62-8319ED9FA103}" srcOrd="3" destOrd="0" parTransId="{BB2E17BC-D176-4C62-B12B-F8FDEDBDE4AE}" sibTransId="{91DF687E-5C47-4D4B-ABB3-49D0ACD2A2CE}"/>
    <dgm:cxn modelId="{4B266631-4206-4016-97C9-CDC177D9D25B}" srcId="{45844960-2D35-41CC-8A45-7B5738A5E160}" destId="{1E507FA4-4846-4195-9BC9-9B7586FF74EA}" srcOrd="3" destOrd="0" parTransId="{8997C4B3-0222-4F2A-B522-CB310AC42A13}" sibTransId="{64E9097A-DB30-438C-8B9C-1A94A11EF187}"/>
    <dgm:cxn modelId="{FC8E2A3F-1AA8-45D2-B6F9-68537004C8EB}" srcId="{00B49A93-60C0-487B-B30B-86E7A6CE46E7}" destId="{E9EACCED-0567-4E8C-83DB-714AEF7FCD85}" srcOrd="1" destOrd="0" parTransId="{2F56F54B-BEBB-4DEB-9993-FDCD322CEBEE}" sibTransId="{E8C2B994-5841-46C2-9480-D7E14542ACE7}"/>
    <dgm:cxn modelId="{1B353A5B-40EA-45D2-943B-3C6D41413745}" srcId="{E9EACCED-0567-4E8C-83DB-714AEF7FCD85}" destId="{7BDEB71C-893E-409B-B81E-6A3C4A3BD098}" srcOrd="1" destOrd="0" parTransId="{01B242FB-4170-4481-B915-012B4F3E0CA2}" sibTransId="{99B064F8-C5AA-4AF1-99F6-C7B745989F20}"/>
    <dgm:cxn modelId="{3C49F060-BA28-4270-93AB-1C9CD195B83D}" type="presOf" srcId="{7BDEB71C-893E-409B-B81E-6A3C4A3BD098}" destId="{3C92B10C-4ACE-436C-9628-8B8EFCE78CC4}" srcOrd="0" destOrd="1" presId="urn:microsoft.com/office/officeart/2005/8/layout/hList1"/>
    <dgm:cxn modelId="{5075A86A-A200-4513-ABEB-E7C5F036E1F1}" type="presOf" srcId="{45844960-2D35-41CC-8A45-7B5738A5E160}" destId="{314584D5-E4D9-42CD-B202-84D652B551AD}" srcOrd="0" destOrd="0" presId="urn:microsoft.com/office/officeart/2005/8/layout/hList1"/>
    <dgm:cxn modelId="{D08EB851-1DEE-4BF2-A856-B54D99E405D5}" srcId="{E9EACCED-0567-4E8C-83DB-714AEF7FCD85}" destId="{29635775-5626-451F-A9EE-C183C32ADAD2}" srcOrd="2" destOrd="0" parTransId="{44100D2E-B0BE-469B-BE13-85F12A5AD554}" sibTransId="{2BBA49E8-6474-4456-94FC-F825ABBA41FF}"/>
    <dgm:cxn modelId="{C99D1A73-9725-49B2-A605-B9C097868C52}" type="presOf" srcId="{1E507FA4-4846-4195-9BC9-9B7586FF74EA}" destId="{6FE1AA83-48D1-4475-8BF8-0F399E42A275}" srcOrd="0" destOrd="3" presId="urn:microsoft.com/office/officeart/2005/8/layout/hList1"/>
    <dgm:cxn modelId="{3DC37E73-1C47-4124-B143-B1E9E69D77D0}" type="presOf" srcId="{49CC72CD-4C71-4136-98A4-180E5E40DC81}" destId="{6FE1AA83-48D1-4475-8BF8-0F399E42A275}" srcOrd="0" destOrd="1" presId="urn:microsoft.com/office/officeart/2005/8/layout/hList1"/>
    <dgm:cxn modelId="{C440819E-2746-472F-8AF8-32768C775CAF}" type="presOf" srcId="{E9EACCED-0567-4E8C-83DB-714AEF7FCD85}" destId="{6887615E-9642-4A1F-95A4-4CB43CAA25DF}" srcOrd="0" destOrd="0" presId="urn:microsoft.com/office/officeart/2005/8/layout/hList1"/>
    <dgm:cxn modelId="{8D5729B9-54C5-4E90-AED3-17FE287CE220}" srcId="{E9EACCED-0567-4E8C-83DB-714AEF7FCD85}" destId="{CA6B2231-0274-4A5A-B003-D51F99575B70}" srcOrd="0" destOrd="0" parTransId="{AE05487F-DC24-4EDC-8A10-10311995D5DE}" sibTransId="{B357D5A3-521A-4615-8A35-9B1362BF07F6}"/>
    <dgm:cxn modelId="{07F8F5BB-5F7E-48CA-A917-BF6AFC5E0CFA}" type="presOf" srcId="{6206F948-F553-4C59-A34D-6EDB863C080D}" destId="{6FE1AA83-48D1-4475-8BF8-0F399E42A275}" srcOrd="0" destOrd="2" presId="urn:microsoft.com/office/officeart/2005/8/layout/hList1"/>
    <dgm:cxn modelId="{88D27DC6-5C59-447C-9BF7-78383357D431}" srcId="{00B49A93-60C0-487B-B30B-86E7A6CE46E7}" destId="{45844960-2D35-41CC-8A45-7B5738A5E160}" srcOrd="0" destOrd="0" parTransId="{FE1018A3-1AFF-4B3E-8CA7-51B0A75BB431}" sibTransId="{898C0C3B-B7C9-4C66-B383-7EBF7C7CB32E}"/>
    <dgm:cxn modelId="{4B7E3CD9-F468-444A-999F-839698A9F247}" srcId="{45844960-2D35-41CC-8A45-7B5738A5E160}" destId="{6206F948-F553-4C59-A34D-6EDB863C080D}" srcOrd="2" destOrd="0" parTransId="{666BF3BB-A9CF-4653-BCCB-E4FE4E38B80B}" sibTransId="{04313D2A-BD76-4D52-B476-BEEAE19D8EBF}"/>
    <dgm:cxn modelId="{36B3CDE2-6C1D-45A1-8216-EDFB1D5A60AD}" type="presOf" srcId="{CA6B2231-0274-4A5A-B003-D51F99575B70}" destId="{3C92B10C-4ACE-436C-9628-8B8EFCE78CC4}" srcOrd="0" destOrd="0" presId="urn:microsoft.com/office/officeart/2005/8/layout/hList1"/>
    <dgm:cxn modelId="{813BE0E7-2F46-4E51-81D0-BDCF4EDA1EAD}" type="presOf" srcId="{604D6B22-FC3C-4373-B390-0DDF1DB16ECC}" destId="{3C92B10C-4ACE-436C-9628-8B8EFCE78CC4}" srcOrd="0" destOrd="4" presId="urn:microsoft.com/office/officeart/2005/8/layout/hList1"/>
    <dgm:cxn modelId="{560BFCE8-62BA-4999-A10D-6BB5BD48548D}" type="presOf" srcId="{E84D8E51-C9B6-40A6-84BB-CF0D02001343}" destId="{6FE1AA83-48D1-4475-8BF8-0F399E42A275}" srcOrd="0" destOrd="0" presId="urn:microsoft.com/office/officeart/2005/8/layout/hList1"/>
    <dgm:cxn modelId="{6A5017F0-5C65-41A3-BA37-4718ABB88160}" type="presOf" srcId="{29635775-5626-451F-A9EE-C183C32ADAD2}" destId="{3C92B10C-4ACE-436C-9628-8B8EFCE78CC4}" srcOrd="0" destOrd="2" presId="urn:microsoft.com/office/officeart/2005/8/layout/hList1"/>
    <dgm:cxn modelId="{D858C751-D813-4263-A727-DDADE1674BF7}" type="presParOf" srcId="{8D444A2F-1399-4D61-A1F1-67252870C0C5}" destId="{5CE67E0E-6EF2-40AE-B5E1-A78EB7C9F1F7}" srcOrd="0" destOrd="0" presId="urn:microsoft.com/office/officeart/2005/8/layout/hList1"/>
    <dgm:cxn modelId="{1BDB05AA-07A4-4382-9F8E-9BB97E4C3C78}" type="presParOf" srcId="{5CE67E0E-6EF2-40AE-B5E1-A78EB7C9F1F7}" destId="{314584D5-E4D9-42CD-B202-84D652B551AD}" srcOrd="0" destOrd="0" presId="urn:microsoft.com/office/officeart/2005/8/layout/hList1"/>
    <dgm:cxn modelId="{219248C9-AA8E-4941-B696-81F748704C89}" type="presParOf" srcId="{5CE67E0E-6EF2-40AE-B5E1-A78EB7C9F1F7}" destId="{6FE1AA83-48D1-4475-8BF8-0F399E42A275}" srcOrd="1" destOrd="0" presId="urn:microsoft.com/office/officeart/2005/8/layout/hList1"/>
    <dgm:cxn modelId="{6F6C5348-2C93-4946-8435-D9D4F5B51AB4}" type="presParOf" srcId="{8D444A2F-1399-4D61-A1F1-67252870C0C5}" destId="{42CAA963-8225-4390-AEB9-9686F28A7D21}" srcOrd="1" destOrd="0" presId="urn:microsoft.com/office/officeart/2005/8/layout/hList1"/>
    <dgm:cxn modelId="{DF76AD44-799B-4079-A74E-64D2462F4CC0}" type="presParOf" srcId="{8D444A2F-1399-4D61-A1F1-67252870C0C5}" destId="{7AFF49E0-4169-4EA6-AC69-7ABA28DA3DB2}" srcOrd="2" destOrd="0" presId="urn:microsoft.com/office/officeart/2005/8/layout/hList1"/>
    <dgm:cxn modelId="{57B82E56-0F95-49A2-A570-E5A3EF9ADC35}" type="presParOf" srcId="{7AFF49E0-4169-4EA6-AC69-7ABA28DA3DB2}" destId="{6887615E-9642-4A1F-95A4-4CB43CAA25DF}" srcOrd="0" destOrd="0" presId="urn:microsoft.com/office/officeart/2005/8/layout/hList1"/>
    <dgm:cxn modelId="{996E7008-9617-4A0F-93B6-24D2051FE56E}" type="presParOf" srcId="{7AFF49E0-4169-4EA6-AC69-7ABA28DA3DB2}" destId="{3C92B10C-4ACE-436C-9628-8B8EFCE78CC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180121-DF39-4E43-8A0A-AF6F00832CE3}" type="doc">
      <dgm:prSet loTypeId="urn:microsoft.com/office/officeart/2011/layout/CircleProcess" loCatId="process" qsTypeId="urn:microsoft.com/office/officeart/2005/8/quickstyle/simple3#1" qsCatId="simple" csTypeId="urn:microsoft.com/office/officeart/2005/8/colors/accent4_2#1" csCatId="accent4" phldr="1"/>
      <dgm:spPr/>
      <dgm:t>
        <a:bodyPr/>
        <a:lstStyle/>
        <a:p>
          <a:endParaRPr lang="en-US"/>
        </a:p>
      </dgm:t>
    </dgm:pt>
    <dgm:pt modelId="{CB8C0C59-C7E0-4456-8348-83C013B8A464}">
      <dgm:prSet phldrT="[Text]" custT="1"/>
      <dgm:spPr/>
      <dgm:t>
        <a:bodyPr/>
        <a:lstStyle/>
        <a:p>
          <a:r>
            <a:rPr lang="en-US" sz="1600" b="1">
              <a:latin typeface="Arial Narrow" panose="020B0606020202030204" pitchFamily="34" charset="0"/>
            </a:rPr>
            <a:t>64 Hiring Fairs</a:t>
          </a:r>
        </a:p>
      </dgm:t>
    </dgm:pt>
    <dgm:pt modelId="{C56A430D-BC29-4246-80A9-ADA7AEA09F58}" type="parTrans" cxnId="{7B0E9B43-F48E-49B1-B5F6-0015CFA1C594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49A9770D-43B0-439E-9833-B7C39C4A3231}" type="sibTrans" cxnId="{7B0E9B43-F48E-49B1-B5F6-0015CFA1C594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4D6D10B6-0680-4237-8993-F4777F3A8D0D}">
      <dgm:prSet phldrT="[Text]" custT="1"/>
      <dgm:spPr/>
      <dgm:t>
        <a:bodyPr/>
        <a:lstStyle/>
        <a:p>
          <a:r>
            <a:rPr lang="en-US" sz="1400" b="1">
              <a:latin typeface="Arial Narrow" panose="020B0606020202030204" pitchFamily="34" charset="0"/>
            </a:rPr>
            <a:t>714 Employers</a:t>
          </a:r>
        </a:p>
      </dgm:t>
    </dgm:pt>
    <dgm:pt modelId="{4716813E-1127-4026-A605-52FA12226B27}" type="parTrans" cxnId="{263A5F7B-EAED-4127-B211-F219CEB4E631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0DF94F2B-BBD4-4F0D-9A91-28A4F5E54D3E}" type="sibTrans" cxnId="{263A5F7B-EAED-4127-B211-F219CEB4E631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97269781-ADCE-41FA-A4FE-C27EF97935FB}">
      <dgm:prSet phldrT="[Text]" custT="1"/>
      <dgm:spPr/>
      <dgm:t>
        <a:bodyPr/>
        <a:lstStyle/>
        <a:p>
          <a:r>
            <a:rPr lang="en-US" sz="1600" b="1">
              <a:latin typeface="Arial Narrow" panose="020B0606020202030204" pitchFamily="34" charset="0"/>
            </a:rPr>
            <a:t>7912 Job Seekers</a:t>
          </a:r>
        </a:p>
      </dgm:t>
    </dgm:pt>
    <dgm:pt modelId="{549758E4-4921-40E5-B7B7-D47DFF4DC7A5}" type="parTrans" cxnId="{06FA5121-96C7-485C-910B-DBBDC5BABD5B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D58061A5-93E4-4D2C-A084-9D93FFDC5DB1}" type="sibTrans" cxnId="{06FA5121-96C7-485C-910B-DBBDC5BABD5B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77D4E12F-34E5-490B-8574-69653FEACD72}">
      <dgm:prSet phldrT="[Text]" custT="1"/>
      <dgm:spPr/>
      <dgm:t>
        <a:bodyPr/>
        <a:lstStyle/>
        <a:p>
          <a:r>
            <a:rPr lang="en-US" sz="1500" b="1" dirty="0">
              <a:latin typeface="Arial Narrow" panose="020B0606020202030204" pitchFamily="34" charset="0"/>
            </a:rPr>
            <a:t>1001 Interviews</a:t>
          </a:r>
        </a:p>
      </dgm:t>
    </dgm:pt>
    <dgm:pt modelId="{9CE375C0-1834-4A7C-B006-4DD1AED4FFD3}" type="parTrans" cxnId="{5987B620-6272-4A0B-8DDF-82B5CBD36150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9DDD410F-A37B-4D01-B715-32E099AF6BE5}" type="sibTrans" cxnId="{5987B620-6272-4A0B-8DDF-82B5CBD36150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21C02947-9B93-4D6C-AA18-6DDA7388EF52}">
      <dgm:prSet phldrT="[Text]" custT="1"/>
      <dgm:spPr/>
      <dgm:t>
        <a:bodyPr/>
        <a:lstStyle/>
        <a:p>
          <a:r>
            <a:rPr lang="en-US" sz="1600" b="1" dirty="0">
              <a:latin typeface="Arial Narrow" panose="020B0606020202030204" pitchFamily="34" charset="0"/>
            </a:rPr>
            <a:t>80 Resumes Accepted</a:t>
          </a:r>
        </a:p>
      </dgm:t>
    </dgm:pt>
    <dgm:pt modelId="{5C0EDCBF-77AF-4315-B931-BBC4D925A592}" type="parTrans" cxnId="{17941AE4-956A-44A4-9B9B-90BEC67B836A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335D8485-E8A3-4E0A-964B-38D2247E87DA}" type="sibTrans" cxnId="{17941AE4-956A-44A4-9B9B-90BEC67B836A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2500C27D-EA51-4337-BAAB-C4EE31760052}">
      <dgm:prSet phldrT="[Text]" custT="1"/>
      <dgm:spPr/>
      <dgm:t>
        <a:bodyPr/>
        <a:lstStyle/>
        <a:p>
          <a:r>
            <a:rPr lang="en-US" sz="1600" b="1">
              <a:latin typeface="Arial Narrow" panose="020B0606020202030204" pitchFamily="34" charset="0"/>
            </a:rPr>
            <a:t>1325 Follow-Ups</a:t>
          </a:r>
        </a:p>
      </dgm:t>
    </dgm:pt>
    <dgm:pt modelId="{3DDFC400-D00C-4236-9B0C-9A8597F86617}" type="parTrans" cxnId="{CA4B9C02-EB40-40EA-864C-3720B35393DF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8EC3C33B-01DE-4D2B-9AF2-7B56822C13A2}" type="sibTrans" cxnId="{CA4B9C02-EB40-40EA-864C-3720B35393DF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1A5B0C6A-ACF6-428D-A9C5-1BAE24679BAB}">
      <dgm:prSet phldrT="[Text]" custT="1"/>
      <dgm:spPr/>
      <dgm:t>
        <a:bodyPr/>
        <a:lstStyle/>
        <a:p>
          <a:r>
            <a:rPr lang="en-US" sz="1600" b="1" i="1">
              <a:latin typeface="Arial Narrow" panose="020B0606020202030204" pitchFamily="34" charset="0"/>
            </a:rPr>
            <a:t>372 Job Offers</a:t>
          </a:r>
        </a:p>
      </dgm:t>
    </dgm:pt>
    <dgm:pt modelId="{5AFD7101-0AD0-44DE-9022-15D3EB04D7FD}" type="parTrans" cxnId="{25978B73-82B0-47BA-BC2D-217B822C0285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795CE051-29E5-4A8D-A38B-0AC57831E6BA}" type="sibTrans" cxnId="{25978B73-82B0-47BA-BC2D-217B822C0285}">
      <dgm:prSet/>
      <dgm:spPr/>
      <dgm:t>
        <a:bodyPr/>
        <a:lstStyle/>
        <a:p>
          <a:endParaRPr lang="en-US" sz="1600" b="1">
            <a:latin typeface="Arial Narrow" panose="020B0606020202030204" pitchFamily="34" charset="0"/>
          </a:endParaRPr>
        </a:p>
      </dgm:t>
    </dgm:pt>
    <dgm:pt modelId="{872683E3-6ED1-49B9-B0B5-9B034562BE2B}" type="pres">
      <dgm:prSet presAssocID="{49180121-DF39-4E43-8A0A-AF6F00832CE3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FDFB9FD3-7BA2-4DF5-80ED-B21890B86B29}" type="pres">
      <dgm:prSet presAssocID="{1A5B0C6A-ACF6-428D-A9C5-1BAE24679BAB}" presName="Accent7" presStyleCnt="0"/>
      <dgm:spPr/>
    </dgm:pt>
    <dgm:pt modelId="{9E92F85C-DA46-465D-8CED-7E230B23BE93}" type="pres">
      <dgm:prSet presAssocID="{1A5B0C6A-ACF6-428D-A9C5-1BAE24679BAB}" presName="Accent" presStyleLbl="node1" presStyleIdx="0" presStyleCnt="7"/>
      <dgm:spPr/>
    </dgm:pt>
    <dgm:pt modelId="{56E37303-DD4B-42D1-802D-BA2C178554C3}" type="pres">
      <dgm:prSet presAssocID="{1A5B0C6A-ACF6-428D-A9C5-1BAE24679BAB}" presName="ParentBackground7" presStyleCnt="0"/>
      <dgm:spPr/>
    </dgm:pt>
    <dgm:pt modelId="{6F08BFCF-344F-4BB5-80A1-A047D969C24A}" type="pres">
      <dgm:prSet presAssocID="{1A5B0C6A-ACF6-428D-A9C5-1BAE24679BAB}" presName="ParentBackground" presStyleLbl="fgAcc1" presStyleIdx="0" presStyleCnt="7"/>
      <dgm:spPr/>
    </dgm:pt>
    <dgm:pt modelId="{B4D3673F-31E5-4402-84DF-4FC74D0DD3AE}" type="pres">
      <dgm:prSet presAssocID="{1A5B0C6A-ACF6-428D-A9C5-1BAE24679BAB}" presName="Parent7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DB8FD10F-4D38-476C-9B17-D62B5A25CA15}" type="pres">
      <dgm:prSet presAssocID="{2500C27D-EA51-4337-BAAB-C4EE31760052}" presName="Accent6" presStyleCnt="0"/>
      <dgm:spPr/>
    </dgm:pt>
    <dgm:pt modelId="{F75A4FDB-BC7B-49E7-A73F-F4456AF4A63E}" type="pres">
      <dgm:prSet presAssocID="{2500C27D-EA51-4337-BAAB-C4EE31760052}" presName="Accent" presStyleLbl="node1" presStyleIdx="1" presStyleCnt="7"/>
      <dgm:spPr/>
    </dgm:pt>
    <dgm:pt modelId="{9EE8E5C8-F32E-4A62-9E79-33D6C622647E}" type="pres">
      <dgm:prSet presAssocID="{2500C27D-EA51-4337-BAAB-C4EE31760052}" presName="ParentBackground6" presStyleCnt="0"/>
      <dgm:spPr/>
    </dgm:pt>
    <dgm:pt modelId="{46BFBE60-2F61-4982-89D2-2652EBEB79C7}" type="pres">
      <dgm:prSet presAssocID="{2500C27D-EA51-4337-BAAB-C4EE31760052}" presName="ParentBackground" presStyleLbl="fgAcc1" presStyleIdx="1" presStyleCnt="7"/>
      <dgm:spPr/>
    </dgm:pt>
    <dgm:pt modelId="{B377EB43-203F-4737-AF2D-AC3E132F2B8A}" type="pres">
      <dgm:prSet presAssocID="{2500C27D-EA51-4337-BAAB-C4EE31760052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087217D-BCE9-4C81-87F6-6D8446B3BE60}" type="pres">
      <dgm:prSet presAssocID="{21C02947-9B93-4D6C-AA18-6DDA7388EF52}" presName="Accent5" presStyleCnt="0"/>
      <dgm:spPr/>
    </dgm:pt>
    <dgm:pt modelId="{2759525F-353E-48D9-8ADE-72405FC98180}" type="pres">
      <dgm:prSet presAssocID="{21C02947-9B93-4D6C-AA18-6DDA7388EF52}" presName="Accent" presStyleLbl="node1" presStyleIdx="2" presStyleCnt="7"/>
      <dgm:spPr/>
    </dgm:pt>
    <dgm:pt modelId="{7F0BB8C3-0667-4627-9216-0BAFE2D17426}" type="pres">
      <dgm:prSet presAssocID="{21C02947-9B93-4D6C-AA18-6DDA7388EF52}" presName="ParentBackground5" presStyleCnt="0"/>
      <dgm:spPr/>
    </dgm:pt>
    <dgm:pt modelId="{D13F4160-6501-4237-A166-A6A784B1DE2A}" type="pres">
      <dgm:prSet presAssocID="{21C02947-9B93-4D6C-AA18-6DDA7388EF52}" presName="ParentBackground" presStyleLbl="fgAcc1" presStyleIdx="2" presStyleCnt="7"/>
      <dgm:spPr/>
    </dgm:pt>
    <dgm:pt modelId="{0D7F146C-7E0D-45E6-8BDB-EBDC24380A74}" type="pres">
      <dgm:prSet presAssocID="{21C02947-9B93-4D6C-AA18-6DDA7388EF52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625FB513-CE27-4DE1-8F33-79C7BC494BED}" type="pres">
      <dgm:prSet presAssocID="{77D4E12F-34E5-490B-8574-69653FEACD72}" presName="Accent4" presStyleCnt="0"/>
      <dgm:spPr/>
    </dgm:pt>
    <dgm:pt modelId="{52D27ED9-B135-4C0F-9241-B32DFD45D9C2}" type="pres">
      <dgm:prSet presAssocID="{77D4E12F-34E5-490B-8574-69653FEACD72}" presName="Accent" presStyleLbl="node1" presStyleIdx="3" presStyleCnt="7"/>
      <dgm:spPr/>
    </dgm:pt>
    <dgm:pt modelId="{27598B36-0A57-401B-803D-171426467307}" type="pres">
      <dgm:prSet presAssocID="{77D4E12F-34E5-490B-8574-69653FEACD72}" presName="ParentBackground4" presStyleCnt="0"/>
      <dgm:spPr/>
    </dgm:pt>
    <dgm:pt modelId="{7917116C-291D-4A6E-AAEA-E49C49FCDAC0}" type="pres">
      <dgm:prSet presAssocID="{77D4E12F-34E5-490B-8574-69653FEACD72}" presName="ParentBackground" presStyleLbl="fgAcc1" presStyleIdx="3" presStyleCnt="7"/>
      <dgm:spPr/>
    </dgm:pt>
    <dgm:pt modelId="{21AD288F-1EF3-46B3-985F-A12A666A27FF}" type="pres">
      <dgm:prSet presAssocID="{77D4E12F-34E5-490B-8574-69653FEACD7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90829B5-D313-4312-AC1A-D23EF4350DDF}" type="pres">
      <dgm:prSet presAssocID="{97269781-ADCE-41FA-A4FE-C27EF97935FB}" presName="Accent3" presStyleCnt="0"/>
      <dgm:spPr/>
    </dgm:pt>
    <dgm:pt modelId="{13A4A0DF-BF73-4F42-8CB6-4552369A7AAB}" type="pres">
      <dgm:prSet presAssocID="{97269781-ADCE-41FA-A4FE-C27EF97935FB}" presName="Accent" presStyleLbl="node1" presStyleIdx="4" presStyleCnt="7"/>
      <dgm:spPr/>
    </dgm:pt>
    <dgm:pt modelId="{B678B50E-DD72-431C-8ED3-A1B9DD058694}" type="pres">
      <dgm:prSet presAssocID="{97269781-ADCE-41FA-A4FE-C27EF97935FB}" presName="ParentBackground3" presStyleCnt="0"/>
      <dgm:spPr/>
    </dgm:pt>
    <dgm:pt modelId="{71E4D027-3997-4211-A1B6-AFA2935BFC1E}" type="pres">
      <dgm:prSet presAssocID="{97269781-ADCE-41FA-A4FE-C27EF97935FB}" presName="ParentBackground" presStyleLbl="fgAcc1" presStyleIdx="4" presStyleCnt="7"/>
      <dgm:spPr/>
    </dgm:pt>
    <dgm:pt modelId="{03D29EB9-21FD-46D6-B5A7-18410D7A6163}" type="pres">
      <dgm:prSet presAssocID="{97269781-ADCE-41FA-A4FE-C27EF97935FB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C170703E-B01A-4FC3-9D35-754C6CBA12A8}" type="pres">
      <dgm:prSet presAssocID="{4D6D10B6-0680-4237-8993-F4777F3A8D0D}" presName="Accent2" presStyleCnt="0"/>
      <dgm:spPr/>
    </dgm:pt>
    <dgm:pt modelId="{AC7F853B-889D-45AB-AC64-64A68B5BFD31}" type="pres">
      <dgm:prSet presAssocID="{4D6D10B6-0680-4237-8993-F4777F3A8D0D}" presName="Accent" presStyleLbl="node1" presStyleIdx="5" presStyleCnt="7"/>
      <dgm:spPr/>
    </dgm:pt>
    <dgm:pt modelId="{B682387C-099D-493B-BFCE-205A5939C40A}" type="pres">
      <dgm:prSet presAssocID="{4D6D10B6-0680-4237-8993-F4777F3A8D0D}" presName="ParentBackground2" presStyleCnt="0"/>
      <dgm:spPr/>
    </dgm:pt>
    <dgm:pt modelId="{25B9B9A9-3F9C-4289-9ACE-BC1F37C82887}" type="pres">
      <dgm:prSet presAssocID="{4D6D10B6-0680-4237-8993-F4777F3A8D0D}" presName="ParentBackground" presStyleLbl="fgAcc1" presStyleIdx="5" presStyleCnt="7"/>
      <dgm:spPr/>
    </dgm:pt>
    <dgm:pt modelId="{351E9868-3E71-4861-8E0B-8E9C19693A50}" type="pres">
      <dgm:prSet presAssocID="{4D6D10B6-0680-4237-8993-F4777F3A8D0D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86D75666-953B-471D-860B-A5CA7B548C8E}" type="pres">
      <dgm:prSet presAssocID="{CB8C0C59-C7E0-4456-8348-83C013B8A464}" presName="Accent1" presStyleCnt="0"/>
      <dgm:spPr/>
    </dgm:pt>
    <dgm:pt modelId="{46E612C8-4EE9-4FB2-9C63-58F33C663C7E}" type="pres">
      <dgm:prSet presAssocID="{CB8C0C59-C7E0-4456-8348-83C013B8A464}" presName="Accent" presStyleLbl="node1" presStyleIdx="6" presStyleCnt="7"/>
      <dgm:spPr/>
    </dgm:pt>
    <dgm:pt modelId="{146A5647-2346-4D15-99FB-B2314EF2C477}" type="pres">
      <dgm:prSet presAssocID="{CB8C0C59-C7E0-4456-8348-83C013B8A464}" presName="ParentBackground1" presStyleCnt="0"/>
      <dgm:spPr/>
    </dgm:pt>
    <dgm:pt modelId="{78AA7B84-8D76-40FC-8857-D67637DBBF07}" type="pres">
      <dgm:prSet presAssocID="{CB8C0C59-C7E0-4456-8348-83C013B8A464}" presName="ParentBackground" presStyleLbl="fgAcc1" presStyleIdx="6" presStyleCnt="7"/>
      <dgm:spPr/>
    </dgm:pt>
    <dgm:pt modelId="{E4AD6BC9-1B64-43BB-AE0F-23FF1FA90F29}" type="pres">
      <dgm:prSet presAssocID="{CB8C0C59-C7E0-4456-8348-83C013B8A46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B4252D00-E399-41DB-A18D-E7263CB1504F}" type="presOf" srcId="{2500C27D-EA51-4337-BAAB-C4EE31760052}" destId="{B377EB43-203F-4737-AF2D-AC3E132F2B8A}" srcOrd="1" destOrd="0" presId="urn:microsoft.com/office/officeart/2011/layout/CircleProcess"/>
    <dgm:cxn modelId="{CA4B9C02-EB40-40EA-864C-3720B35393DF}" srcId="{49180121-DF39-4E43-8A0A-AF6F00832CE3}" destId="{2500C27D-EA51-4337-BAAB-C4EE31760052}" srcOrd="5" destOrd="0" parTransId="{3DDFC400-D00C-4236-9B0C-9A8597F86617}" sibTransId="{8EC3C33B-01DE-4D2B-9AF2-7B56822C13A2}"/>
    <dgm:cxn modelId="{EADC1904-B20A-448B-8F0A-3F03916D781D}" type="presOf" srcId="{97269781-ADCE-41FA-A4FE-C27EF97935FB}" destId="{03D29EB9-21FD-46D6-B5A7-18410D7A6163}" srcOrd="1" destOrd="0" presId="urn:microsoft.com/office/officeart/2011/layout/CircleProcess"/>
    <dgm:cxn modelId="{D73B8313-3826-4293-A90F-21D4175246D5}" type="presOf" srcId="{CB8C0C59-C7E0-4456-8348-83C013B8A464}" destId="{E4AD6BC9-1B64-43BB-AE0F-23FF1FA90F29}" srcOrd="1" destOrd="0" presId="urn:microsoft.com/office/officeart/2011/layout/CircleProcess"/>
    <dgm:cxn modelId="{5987B620-6272-4A0B-8DDF-82B5CBD36150}" srcId="{49180121-DF39-4E43-8A0A-AF6F00832CE3}" destId="{77D4E12F-34E5-490B-8574-69653FEACD72}" srcOrd="3" destOrd="0" parTransId="{9CE375C0-1834-4A7C-B006-4DD1AED4FFD3}" sibTransId="{9DDD410F-A37B-4D01-B715-32E099AF6BE5}"/>
    <dgm:cxn modelId="{06FA5121-96C7-485C-910B-DBBDC5BABD5B}" srcId="{49180121-DF39-4E43-8A0A-AF6F00832CE3}" destId="{97269781-ADCE-41FA-A4FE-C27EF97935FB}" srcOrd="2" destOrd="0" parTransId="{549758E4-4921-40E5-B7B7-D47DFF4DC7A5}" sibTransId="{D58061A5-93E4-4D2C-A084-9D93FFDC5DB1}"/>
    <dgm:cxn modelId="{7CFB8C22-62DA-4066-9586-F86711306D3A}" type="presOf" srcId="{4D6D10B6-0680-4237-8993-F4777F3A8D0D}" destId="{351E9868-3E71-4861-8E0B-8E9C19693A50}" srcOrd="1" destOrd="0" presId="urn:microsoft.com/office/officeart/2011/layout/CircleProcess"/>
    <dgm:cxn modelId="{5B4A0A26-A576-40BE-AA3B-EBBF4A55DDF6}" type="presOf" srcId="{21C02947-9B93-4D6C-AA18-6DDA7388EF52}" destId="{D13F4160-6501-4237-A166-A6A784B1DE2A}" srcOrd="0" destOrd="0" presId="urn:microsoft.com/office/officeart/2011/layout/CircleProcess"/>
    <dgm:cxn modelId="{3E1A1238-F9CC-45F5-9B10-582E0AEB4C6E}" type="presOf" srcId="{4D6D10B6-0680-4237-8993-F4777F3A8D0D}" destId="{25B9B9A9-3F9C-4289-9ACE-BC1F37C82887}" srcOrd="0" destOrd="0" presId="urn:microsoft.com/office/officeart/2011/layout/CircleProcess"/>
    <dgm:cxn modelId="{7B0E9B43-F48E-49B1-B5F6-0015CFA1C594}" srcId="{49180121-DF39-4E43-8A0A-AF6F00832CE3}" destId="{CB8C0C59-C7E0-4456-8348-83C013B8A464}" srcOrd="0" destOrd="0" parTransId="{C56A430D-BC29-4246-80A9-ADA7AEA09F58}" sibTransId="{49A9770D-43B0-439E-9833-B7C39C4A3231}"/>
    <dgm:cxn modelId="{775A4947-B5B3-4F9A-8674-B2D388BF214C}" type="presOf" srcId="{1A5B0C6A-ACF6-428D-A9C5-1BAE24679BAB}" destId="{B4D3673F-31E5-4402-84DF-4FC74D0DD3AE}" srcOrd="1" destOrd="0" presId="urn:microsoft.com/office/officeart/2011/layout/CircleProcess"/>
    <dgm:cxn modelId="{9F724870-6E85-47E9-B9F4-BD37D06DEFDC}" type="presOf" srcId="{49180121-DF39-4E43-8A0A-AF6F00832CE3}" destId="{872683E3-6ED1-49B9-B0B5-9B034562BE2B}" srcOrd="0" destOrd="0" presId="urn:microsoft.com/office/officeart/2011/layout/CircleProcess"/>
    <dgm:cxn modelId="{25978B73-82B0-47BA-BC2D-217B822C0285}" srcId="{49180121-DF39-4E43-8A0A-AF6F00832CE3}" destId="{1A5B0C6A-ACF6-428D-A9C5-1BAE24679BAB}" srcOrd="6" destOrd="0" parTransId="{5AFD7101-0AD0-44DE-9022-15D3EB04D7FD}" sibTransId="{795CE051-29E5-4A8D-A38B-0AC57831E6BA}"/>
    <dgm:cxn modelId="{A044D95A-9B74-4178-A73E-F3198888F5E3}" type="presOf" srcId="{77D4E12F-34E5-490B-8574-69653FEACD72}" destId="{7917116C-291D-4A6E-AAEA-E49C49FCDAC0}" srcOrd="0" destOrd="0" presId="urn:microsoft.com/office/officeart/2011/layout/CircleProcess"/>
    <dgm:cxn modelId="{263A5F7B-EAED-4127-B211-F219CEB4E631}" srcId="{49180121-DF39-4E43-8A0A-AF6F00832CE3}" destId="{4D6D10B6-0680-4237-8993-F4777F3A8D0D}" srcOrd="1" destOrd="0" parTransId="{4716813E-1127-4026-A605-52FA12226B27}" sibTransId="{0DF94F2B-BBD4-4F0D-9A91-28A4F5E54D3E}"/>
    <dgm:cxn modelId="{6D1BCC7E-3826-4D77-9DF8-710F661B9460}" type="presOf" srcId="{1A5B0C6A-ACF6-428D-A9C5-1BAE24679BAB}" destId="{6F08BFCF-344F-4BB5-80A1-A047D969C24A}" srcOrd="0" destOrd="0" presId="urn:microsoft.com/office/officeart/2011/layout/CircleProcess"/>
    <dgm:cxn modelId="{3AA0997F-0554-4FF9-9A0C-F41E1B6AF373}" type="presOf" srcId="{21C02947-9B93-4D6C-AA18-6DDA7388EF52}" destId="{0D7F146C-7E0D-45E6-8BDB-EBDC24380A74}" srcOrd="1" destOrd="0" presId="urn:microsoft.com/office/officeart/2011/layout/CircleProcess"/>
    <dgm:cxn modelId="{EFFFBA8C-D03A-4865-889D-76F4EEBEF237}" type="presOf" srcId="{77D4E12F-34E5-490B-8574-69653FEACD72}" destId="{21AD288F-1EF3-46B3-985F-A12A666A27FF}" srcOrd="1" destOrd="0" presId="urn:microsoft.com/office/officeart/2011/layout/CircleProcess"/>
    <dgm:cxn modelId="{8C249896-D6C9-41D3-A88E-B075165C9B1B}" type="presOf" srcId="{CB8C0C59-C7E0-4456-8348-83C013B8A464}" destId="{78AA7B84-8D76-40FC-8857-D67637DBBF07}" srcOrd="0" destOrd="0" presId="urn:microsoft.com/office/officeart/2011/layout/CircleProcess"/>
    <dgm:cxn modelId="{0950AFB5-0C4A-4D73-857C-BA595FDCF8C9}" type="presOf" srcId="{2500C27D-EA51-4337-BAAB-C4EE31760052}" destId="{46BFBE60-2F61-4982-89D2-2652EBEB79C7}" srcOrd="0" destOrd="0" presId="urn:microsoft.com/office/officeart/2011/layout/CircleProcess"/>
    <dgm:cxn modelId="{7B661ED3-38D3-41BF-8B07-C239E8E1EECF}" type="presOf" srcId="{97269781-ADCE-41FA-A4FE-C27EF97935FB}" destId="{71E4D027-3997-4211-A1B6-AFA2935BFC1E}" srcOrd="0" destOrd="0" presId="urn:microsoft.com/office/officeart/2011/layout/CircleProcess"/>
    <dgm:cxn modelId="{17941AE4-956A-44A4-9B9B-90BEC67B836A}" srcId="{49180121-DF39-4E43-8A0A-AF6F00832CE3}" destId="{21C02947-9B93-4D6C-AA18-6DDA7388EF52}" srcOrd="4" destOrd="0" parTransId="{5C0EDCBF-77AF-4315-B931-BBC4D925A592}" sibTransId="{335D8485-E8A3-4E0A-964B-38D2247E87DA}"/>
    <dgm:cxn modelId="{3AE19FC3-9433-4C57-8458-A87BDD290993}" type="presParOf" srcId="{872683E3-6ED1-49B9-B0B5-9B034562BE2B}" destId="{FDFB9FD3-7BA2-4DF5-80ED-B21890B86B29}" srcOrd="0" destOrd="0" presId="urn:microsoft.com/office/officeart/2011/layout/CircleProcess"/>
    <dgm:cxn modelId="{36AA1B67-B786-471C-91C7-41702DCF16BB}" type="presParOf" srcId="{FDFB9FD3-7BA2-4DF5-80ED-B21890B86B29}" destId="{9E92F85C-DA46-465D-8CED-7E230B23BE93}" srcOrd="0" destOrd="0" presId="urn:microsoft.com/office/officeart/2011/layout/CircleProcess"/>
    <dgm:cxn modelId="{9C00567A-CAB9-4178-953A-DC5004418C0C}" type="presParOf" srcId="{872683E3-6ED1-49B9-B0B5-9B034562BE2B}" destId="{56E37303-DD4B-42D1-802D-BA2C178554C3}" srcOrd="1" destOrd="0" presId="urn:microsoft.com/office/officeart/2011/layout/CircleProcess"/>
    <dgm:cxn modelId="{B4C6734B-702E-4744-A7CF-F19C762F47B2}" type="presParOf" srcId="{56E37303-DD4B-42D1-802D-BA2C178554C3}" destId="{6F08BFCF-344F-4BB5-80A1-A047D969C24A}" srcOrd="0" destOrd="0" presId="urn:microsoft.com/office/officeart/2011/layout/CircleProcess"/>
    <dgm:cxn modelId="{384F1687-D07E-4331-AAA2-04FFD919037F}" type="presParOf" srcId="{872683E3-6ED1-49B9-B0B5-9B034562BE2B}" destId="{B4D3673F-31E5-4402-84DF-4FC74D0DD3AE}" srcOrd="2" destOrd="0" presId="urn:microsoft.com/office/officeart/2011/layout/CircleProcess"/>
    <dgm:cxn modelId="{395C1DAC-B8BF-4060-AB30-BB25E8BA50F5}" type="presParOf" srcId="{872683E3-6ED1-49B9-B0B5-9B034562BE2B}" destId="{DB8FD10F-4D38-476C-9B17-D62B5A25CA15}" srcOrd="3" destOrd="0" presId="urn:microsoft.com/office/officeart/2011/layout/CircleProcess"/>
    <dgm:cxn modelId="{D16EAD95-E7DF-4E75-8B1B-CE9D993BDE54}" type="presParOf" srcId="{DB8FD10F-4D38-476C-9B17-D62B5A25CA15}" destId="{F75A4FDB-BC7B-49E7-A73F-F4456AF4A63E}" srcOrd="0" destOrd="0" presId="urn:microsoft.com/office/officeart/2011/layout/CircleProcess"/>
    <dgm:cxn modelId="{A91A6C0D-0588-4855-9096-0F0FEA6F0D9C}" type="presParOf" srcId="{872683E3-6ED1-49B9-B0B5-9B034562BE2B}" destId="{9EE8E5C8-F32E-4A62-9E79-33D6C622647E}" srcOrd="4" destOrd="0" presId="urn:microsoft.com/office/officeart/2011/layout/CircleProcess"/>
    <dgm:cxn modelId="{9C8DF3CA-7D12-463B-825C-8CDB9D0BBFF7}" type="presParOf" srcId="{9EE8E5C8-F32E-4A62-9E79-33D6C622647E}" destId="{46BFBE60-2F61-4982-89D2-2652EBEB79C7}" srcOrd="0" destOrd="0" presId="urn:microsoft.com/office/officeart/2011/layout/CircleProcess"/>
    <dgm:cxn modelId="{2F8B4EF6-D902-46E9-BE29-D634E7EE7601}" type="presParOf" srcId="{872683E3-6ED1-49B9-B0B5-9B034562BE2B}" destId="{B377EB43-203F-4737-AF2D-AC3E132F2B8A}" srcOrd="5" destOrd="0" presId="urn:microsoft.com/office/officeart/2011/layout/CircleProcess"/>
    <dgm:cxn modelId="{D1A276C3-D9CB-4B0A-A3A6-5EFCC7C551A6}" type="presParOf" srcId="{872683E3-6ED1-49B9-B0B5-9B034562BE2B}" destId="{E087217D-BCE9-4C81-87F6-6D8446B3BE60}" srcOrd="6" destOrd="0" presId="urn:microsoft.com/office/officeart/2011/layout/CircleProcess"/>
    <dgm:cxn modelId="{D381E378-28AE-4E47-AC2F-24A64A449128}" type="presParOf" srcId="{E087217D-BCE9-4C81-87F6-6D8446B3BE60}" destId="{2759525F-353E-48D9-8ADE-72405FC98180}" srcOrd="0" destOrd="0" presId="urn:microsoft.com/office/officeart/2011/layout/CircleProcess"/>
    <dgm:cxn modelId="{FFF07A35-B2B6-4322-94C7-9CA95515DE99}" type="presParOf" srcId="{872683E3-6ED1-49B9-B0B5-9B034562BE2B}" destId="{7F0BB8C3-0667-4627-9216-0BAFE2D17426}" srcOrd="7" destOrd="0" presId="urn:microsoft.com/office/officeart/2011/layout/CircleProcess"/>
    <dgm:cxn modelId="{C5C49508-4AF8-49B3-9D68-E6950112DBE6}" type="presParOf" srcId="{7F0BB8C3-0667-4627-9216-0BAFE2D17426}" destId="{D13F4160-6501-4237-A166-A6A784B1DE2A}" srcOrd="0" destOrd="0" presId="urn:microsoft.com/office/officeart/2011/layout/CircleProcess"/>
    <dgm:cxn modelId="{F0FFFFEC-D326-4DF8-B7A9-8C2432586F5F}" type="presParOf" srcId="{872683E3-6ED1-49B9-B0B5-9B034562BE2B}" destId="{0D7F146C-7E0D-45E6-8BDB-EBDC24380A74}" srcOrd="8" destOrd="0" presId="urn:microsoft.com/office/officeart/2011/layout/CircleProcess"/>
    <dgm:cxn modelId="{3AA376F6-4F18-4AE3-ABD9-9A50A33F21BE}" type="presParOf" srcId="{872683E3-6ED1-49B9-B0B5-9B034562BE2B}" destId="{625FB513-CE27-4DE1-8F33-79C7BC494BED}" srcOrd="9" destOrd="0" presId="urn:microsoft.com/office/officeart/2011/layout/CircleProcess"/>
    <dgm:cxn modelId="{69890BDB-6ACE-4F1A-AA19-66D82D640BB8}" type="presParOf" srcId="{625FB513-CE27-4DE1-8F33-79C7BC494BED}" destId="{52D27ED9-B135-4C0F-9241-B32DFD45D9C2}" srcOrd="0" destOrd="0" presId="urn:microsoft.com/office/officeart/2011/layout/CircleProcess"/>
    <dgm:cxn modelId="{4D007DE8-7183-4CA8-98C3-F6398980500C}" type="presParOf" srcId="{872683E3-6ED1-49B9-B0B5-9B034562BE2B}" destId="{27598B36-0A57-401B-803D-171426467307}" srcOrd="10" destOrd="0" presId="urn:microsoft.com/office/officeart/2011/layout/CircleProcess"/>
    <dgm:cxn modelId="{F2A89122-4852-4776-A533-035F853DFDA4}" type="presParOf" srcId="{27598B36-0A57-401B-803D-171426467307}" destId="{7917116C-291D-4A6E-AAEA-E49C49FCDAC0}" srcOrd="0" destOrd="0" presId="urn:microsoft.com/office/officeart/2011/layout/CircleProcess"/>
    <dgm:cxn modelId="{7148227C-A9D8-42CA-A416-F753F93FDD1E}" type="presParOf" srcId="{872683E3-6ED1-49B9-B0B5-9B034562BE2B}" destId="{21AD288F-1EF3-46B3-985F-A12A666A27FF}" srcOrd="11" destOrd="0" presId="urn:microsoft.com/office/officeart/2011/layout/CircleProcess"/>
    <dgm:cxn modelId="{4E8B6906-016D-4B80-B5B9-794E65421DA6}" type="presParOf" srcId="{872683E3-6ED1-49B9-B0B5-9B034562BE2B}" destId="{490829B5-D313-4312-AC1A-D23EF4350DDF}" srcOrd="12" destOrd="0" presId="urn:microsoft.com/office/officeart/2011/layout/CircleProcess"/>
    <dgm:cxn modelId="{7789ACCB-269C-44E7-A75C-40056934B0DC}" type="presParOf" srcId="{490829B5-D313-4312-AC1A-D23EF4350DDF}" destId="{13A4A0DF-BF73-4F42-8CB6-4552369A7AAB}" srcOrd="0" destOrd="0" presId="urn:microsoft.com/office/officeart/2011/layout/CircleProcess"/>
    <dgm:cxn modelId="{E08B4389-6B77-45E0-83E5-A7D4661C0414}" type="presParOf" srcId="{872683E3-6ED1-49B9-B0B5-9B034562BE2B}" destId="{B678B50E-DD72-431C-8ED3-A1B9DD058694}" srcOrd="13" destOrd="0" presId="urn:microsoft.com/office/officeart/2011/layout/CircleProcess"/>
    <dgm:cxn modelId="{43B2C14A-3629-418D-94D4-5D30F23E26EC}" type="presParOf" srcId="{B678B50E-DD72-431C-8ED3-A1B9DD058694}" destId="{71E4D027-3997-4211-A1B6-AFA2935BFC1E}" srcOrd="0" destOrd="0" presId="urn:microsoft.com/office/officeart/2011/layout/CircleProcess"/>
    <dgm:cxn modelId="{BF2EEFB2-321A-434C-8DED-1F2934F481A6}" type="presParOf" srcId="{872683E3-6ED1-49B9-B0B5-9B034562BE2B}" destId="{03D29EB9-21FD-46D6-B5A7-18410D7A6163}" srcOrd="14" destOrd="0" presId="urn:microsoft.com/office/officeart/2011/layout/CircleProcess"/>
    <dgm:cxn modelId="{9833B995-05D5-48EE-A99C-9B096A9E0FA0}" type="presParOf" srcId="{872683E3-6ED1-49B9-B0B5-9B034562BE2B}" destId="{C170703E-B01A-4FC3-9D35-754C6CBA12A8}" srcOrd="15" destOrd="0" presId="urn:microsoft.com/office/officeart/2011/layout/CircleProcess"/>
    <dgm:cxn modelId="{7E089B87-C1EA-4E5F-9D9A-AB22F35BF622}" type="presParOf" srcId="{C170703E-B01A-4FC3-9D35-754C6CBA12A8}" destId="{AC7F853B-889D-45AB-AC64-64A68B5BFD31}" srcOrd="0" destOrd="0" presId="urn:microsoft.com/office/officeart/2011/layout/CircleProcess"/>
    <dgm:cxn modelId="{05B0894A-B8D2-4CE5-90F7-AEA08E34124B}" type="presParOf" srcId="{872683E3-6ED1-49B9-B0B5-9B034562BE2B}" destId="{B682387C-099D-493B-BFCE-205A5939C40A}" srcOrd="16" destOrd="0" presId="urn:microsoft.com/office/officeart/2011/layout/CircleProcess"/>
    <dgm:cxn modelId="{7E9F5769-36F2-4F87-B646-F1E86DAD7EDB}" type="presParOf" srcId="{B682387C-099D-493B-BFCE-205A5939C40A}" destId="{25B9B9A9-3F9C-4289-9ACE-BC1F37C82887}" srcOrd="0" destOrd="0" presId="urn:microsoft.com/office/officeart/2011/layout/CircleProcess"/>
    <dgm:cxn modelId="{A3956839-D7EF-4841-9C58-0BA4640CB73D}" type="presParOf" srcId="{872683E3-6ED1-49B9-B0B5-9B034562BE2B}" destId="{351E9868-3E71-4861-8E0B-8E9C19693A50}" srcOrd="17" destOrd="0" presId="urn:microsoft.com/office/officeart/2011/layout/CircleProcess"/>
    <dgm:cxn modelId="{9CA14AEA-E511-4F26-87A9-868AAE775C11}" type="presParOf" srcId="{872683E3-6ED1-49B9-B0B5-9B034562BE2B}" destId="{86D75666-953B-471D-860B-A5CA7B548C8E}" srcOrd="18" destOrd="0" presId="urn:microsoft.com/office/officeart/2011/layout/CircleProcess"/>
    <dgm:cxn modelId="{FF5E103F-7F97-4BBD-B095-06A41CAA222D}" type="presParOf" srcId="{86D75666-953B-471D-860B-A5CA7B548C8E}" destId="{46E612C8-4EE9-4FB2-9C63-58F33C663C7E}" srcOrd="0" destOrd="0" presId="urn:microsoft.com/office/officeart/2011/layout/CircleProcess"/>
    <dgm:cxn modelId="{77BA59D3-96E6-4D1B-BD66-B40E52DCC1AA}" type="presParOf" srcId="{872683E3-6ED1-49B9-B0B5-9B034562BE2B}" destId="{146A5647-2346-4D15-99FB-B2314EF2C477}" srcOrd="19" destOrd="0" presId="urn:microsoft.com/office/officeart/2011/layout/CircleProcess"/>
    <dgm:cxn modelId="{98DE774D-E0CF-451E-8232-1F8F902FFF84}" type="presParOf" srcId="{146A5647-2346-4D15-99FB-B2314EF2C477}" destId="{78AA7B84-8D76-40FC-8857-D67637DBBF07}" srcOrd="0" destOrd="0" presId="urn:microsoft.com/office/officeart/2011/layout/CircleProcess"/>
    <dgm:cxn modelId="{95907A72-7E57-4BAE-86B5-14CF386C4487}" type="presParOf" srcId="{872683E3-6ED1-49B9-B0B5-9B034562BE2B}" destId="{E4AD6BC9-1B64-43BB-AE0F-23FF1FA90F29}" srcOrd="20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45B733-3AA2-4A92-9168-72AA5FF24F32}" type="doc">
      <dgm:prSet loTypeId="urn:microsoft.com/office/officeart/2005/8/layout/radial4" loCatId="relationship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55126C2-F993-497E-9E9D-71E3EFF4533A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JBLM TAP</a:t>
          </a:r>
        </a:p>
      </dgm:t>
    </dgm:pt>
    <dgm:pt modelId="{990E360B-D339-4A47-88BC-393139DAFBD5}" type="parTrans" cxnId="{369E1B5F-D8C8-4989-9D65-8E2CA27F2BAB}">
      <dgm:prSet/>
      <dgm:spPr/>
      <dgm:t>
        <a:bodyPr/>
        <a:lstStyle/>
        <a:p>
          <a:endParaRPr lang="en-US"/>
        </a:p>
      </dgm:t>
    </dgm:pt>
    <dgm:pt modelId="{15465AA6-1702-43F9-ADD1-9573AA6CA12E}" type="sibTrans" cxnId="{369E1B5F-D8C8-4989-9D65-8E2CA27F2BAB}">
      <dgm:prSet/>
      <dgm:spPr/>
      <dgm:t>
        <a:bodyPr/>
        <a:lstStyle/>
        <a:p>
          <a:endParaRPr lang="en-US"/>
        </a:p>
      </dgm:t>
    </dgm:pt>
    <dgm:pt modelId="{B7519987-603B-4EFB-8799-5593C24ED832}">
      <dgm:prSet phldrT="[Text]"/>
      <dgm:spPr>
        <a:solidFill>
          <a:srgbClr val="339933"/>
        </a:solidFill>
      </dgm:spPr>
      <dgm:t>
        <a:bodyPr/>
        <a:lstStyle/>
        <a:p>
          <a:r>
            <a:rPr lang="en-US"/>
            <a:t>CSP</a:t>
          </a:r>
        </a:p>
      </dgm:t>
    </dgm:pt>
    <dgm:pt modelId="{E5189712-A7B2-4C32-8477-7A3927FD4176}" type="parTrans" cxnId="{F98F9681-5E02-48BA-8573-B3965BB27928}">
      <dgm:prSet/>
      <dgm:spPr>
        <a:solidFill>
          <a:srgbClr val="339966"/>
        </a:solidFill>
      </dgm:spPr>
      <dgm:t>
        <a:bodyPr/>
        <a:lstStyle/>
        <a:p>
          <a:endParaRPr lang="en-US"/>
        </a:p>
      </dgm:t>
    </dgm:pt>
    <dgm:pt modelId="{7940685E-AE6D-4A6C-9A17-82ED57DDC7BF}" type="sibTrans" cxnId="{F98F9681-5E02-48BA-8573-B3965BB27928}">
      <dgm:prSet/>
      <dgm:spPr/>
      <dgm:t>
        <a:bodyPr/>
        <a:lstStyle/>
        <a:p>
          <a:endParaRPr lang="en-US"/>
        </a:p>
      </dgm:t>
    </dgm:pt>
    <dgm:pt modelId="{8C3C05DE-0061-482D-B25B-7041750EBBCB}">
      <dgm:prSet phldrT="[Text]"/>
      <dgm:spPr>
        <a:solidFill>
          <a:srgbClr val="336699"/>
        </a:solidFill>
      </dgm:spPr>
      <dgm:t>
        <a:bodyPr/>
        <a:lstStyle/>
        <a:p>
          <a:r>
            <a:rPr lang="en-US"/>
            <a:t>VOW</a:t>
          </a:r>
        </a:p>
      </dgm:t>
    </dgm:pt>
    <dgm:pt modelId="{86641C9E-C890-4559-ABE3-8F5B002F9D2A}" type="parTrans" cxnId="{A00E868C-8EAB-496A-9339-C2ACD78B9638}">
      <dgm:prSet/>
      <dgm:spPr>
        <a:solidFill>
          <a:srgbClr val="336699"/>
        </a:solidFill>
      </dgm:spPr>
      <dgm:t>
        <a:bodyPr/>
        <a:lstStyle/>
        <a:p>
          <a:endParaRPr lang="en-US"/>
        </a:p>
      </dgm:t>
    </dgm:pt>
    <dgm:pt modelId="{30953B90-99E9-4377-87F0-4BEF21645E62}" type="sibTrans" cxnId="{A00E868C-8EAB-496A-9339-C2ACD78B9638}">
      <dgm:prSet/>
      <dgm:spPr/>
      <dgm:t>
        <a:bodyPr/>
        <a:lstStyle/>
        <a:p>
          <a:endParaRPr lang="en-US"/>
        </a:p>
      </dgm:t>
    </dgm:pt>
    <dgm:pt modelId="{582D8847-3F42-47DC-ACD2-12369D3A3AAC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dirty="0"/>
            <a:t>Partners</a:t>
          </a:r>
        </a:p>
      </dgm:t>
    </dgm:pt>
    <dgm:pt modelId="{196B9452-6F58-4A32-83F3-B76D452C0DFE}" type="parTrans" cxnId="{ECE8D703-8B83-4466-A045-D57E730F2A9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A71A81CD-118A-4197-937E-5A6B128431B3}" type="sibTrans" cxnId="{ECE8D703-8B83-4466-A045-D57E730F2A9A}">
      <dgm:prSet/>
      <dgm:spPr/>
      <dgm:t>
        <a:bodyPr/>
        <a:lstStyle/>
        <a:p>
          <a:endParaRPr lang="en-US"/>
        </a:p>
      </dgm:t>
    </dgm:pt>
    <dgm:pt modelId="{05400F98-6D9D-47E2-8F87-62CABE3B4C1D}" type="pres">
      <dgm:prSet presAssocID="{4B45B733-3AA2-4A92-9168-72AA5FF24F3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AB14939-99B2-4161-ACF4-814992438F08}" type="pres">
      <dgm:prSet presAssocID="{055126C2-F993-497E-9E9D-71E3EFF4533A}" presName="centerShape" presStyleLbl="node0" presStyleIdx="0" presStyleCnt="1"/>
      <dgm:spPr/>
    </dgm:pt>
    <dgm:pt modelId="{4A62B88F-A31F-4E4A-A1EB-51ECD4BF1BF1}" type="pres">
      <dgm:prSet presAssocID="{E5189712-A7B2-4C32-8477-7A3927FD4176}" presName="parTrans" presStyleLbl="bgSibTrans2D1" presStyleIdx="0" presStyleCnt="3"/>
      <dgm:spPr/>
    </dgm:pt>
    <dgm:pt modelId="{B94D3984-542C-4FA6-ABED-640289CB4C9B}" type="pres">
      <dgm:prSet presAssocID="{B7519987-603B-4EFB-8799-5593C24ED832}" presName="node" presStyleLbl="node1" presStyleIdx="0" presStyleCnt="3">
        <dgm:presLayoutVars>
          <dgm:bulletEnabled val="1"/>
        </dgm:presLayoutVars>
      </dgm:prSet>
      <dgm:spPr/>
    </dgm:pt>
    <dgm:pt modelId="{0B3DBAE4-58AA-4C93-ABDA-AD0E2FA954E8}" type="pres">
      <dgm:prSet presAssocID="{86641C9E-C890-4559-ABE3-8F5B002F9D2A}" presName="parTrans" presStyleLbl="bgSibTrans2D1" presStyleIdx="1" presStyleCnt="3"/>
      <dgm:spPr/>
    </dgm:pt>
    <dgm:pt modelId="{D580E929-AB17-4298-BCB3-E02BE6D30F37}" type="pres">
      <dgm:prSet presAssocID="{8C3C05DE-0061-482D-B25B-7041750EBBCB}" presName="node" presStyleLbl="node1" presStyleIdx="1" presStyleCnt="3">
        <dgm:presLayoutVars>
          <dgm:bulletEnabled val="1"/>
        </dgm:presLayoutVars>
      </dgm:prSet>
      <dgm:spPr/>
    </dgm:pt>
    <dgm:pt modelId="{4E419CE0-1677-4BA5-AAB9-67A127E13A46}" type="pres">
      <dgm:prSet presAssocID="{196B9452-6F58-4A32-83F3-B76D452C0DFE}" presName="parTrans" presStyleLbl="bgSibTrans2D1" presStyleIdx="2" presStyleCnt="3"/>
      <dgm:spPr/>
    </dgm:pt>
    <dgm:pt modelId="{8113E553-57F9-42A9-9348-A1AFDC691AEE}" type="pres">
      <dgm:prSet presAssocID="{582D8847-3F42-47DC-ACD2-12369D3A3AAC}" presName="node" presStyleLbl="node1" presStyleIdx="2" presStyleCnt="3">
        <dgm:presLayoutVars>
          <dgm:bulletEnabled val="1"/>
        </dgm:presLayoutVars>
      </dgm:prSet>
      <dgm:spPr/>
    </dgm:pt>
  </dgm:ptLst>
  <dgm:cxnLst>
    <dgm:cxn modelId="{ECE8D703-8B83-4466-A045-D57E730F2A9A}" srcId="{055126C2-F993-497E-9E9D-71E3EFF4533A}" destId="{582D8847-3F42-47DC-ACD2-12369D3A3AAC}" srcOrd="2" destOrd="0" parTransId="{196B9452-6F58-4A32-83F3-B76D452C0DFE}" sibTransId="{A71A81CD-118A-4197-937E-5A6B128431B3}"/>
    <dgm:cxn modelId="{EBBA5F0A-9824-4C81-A032-340FF0E7AD1B}" type="presOf" srcId="{4B45B733-3AA2-4A92-9168-72AA5FF24F32}" destId="{05400F98-6D9D-47E2-8F87-62CABE3B4C1D}" srcOrd="0" destOrd="0" presId="urn:microsoft.com/office/officeart/2005/8/layout/radial4"/>
    <dgm:cxn modelId="{E153C41A-E6B0-4E28-8DAF-B0B994E876A0}" type="presOf" srcId="{E5189712-A7B2-4C32-8477-7A3927FD4176}" destId="{4A62B88F-A31F-4E4A-A1EB-51ECD4BF1BF1}" srcOrd="0" destOrd="0" presId="urn:microsoft.com/office/officeart/2005/8/layout/radial4"/>
    <dgm:cxn modelId="{4F2E9333-21D1-475C-B155-CDB4B354128F}" type="presOf" srcId="{8C3C05DE-0061-482D-B25B-7041750EBBCB}" destId="{D580E929-AB17-4298-BCB3-E02BE6D30F37}" srcOrd="0" destOrd="0" presId="urn:microsoft.com/office/officeart/2005/8/layout/radial4"/>
    <dgm:cxn modelId="{369E1B5F-D8C8-4989-9D65-8E2CA27F2BAB}" srcId="{4B45B733-3AA2-4A92-9168-72AA5FF24F32}" destId="{055126C2-F993-497E-9E9D-71E3EFF4533A}" srcOrd="0" destOrd="0" parTransId="{990E360B-D339-4A47-88BC-393139DAFBD5}" sibTransId="{15465AA6-1702-43F9-ADD1-9573AA6CA12E}"/>
    <dgm:cxn modelId="{67BE9D45-0E71-42EF-83D2-26510F48415A}" type="presOf" srcId="{86641C9E-C890-4559-ABE3-8F5B002F9D2A}" destId="{0B3DBAE4-58AA-4C93-ABDA-AD0E2FA954E8}" srcOrd="0" destOrd="0" presId="urn:microsoft.com/office/officeart/2005/8/layout/radial4"/>
    <dgm:cxn modelId="{43E85E48-6D24-4741-B317-2210D119B040}" type="presOf" srcId="{196B9452-6F58-4A32-83F3-B76D452C0DFE}" destId="{4E419CE0-1677-4BA5-AAB9-67A127E13A46}" srcOrd="0" destOrd="0" presId="urn:microsoft.com/office/officeart/2005/8/layout/radial4"/>
    <dgm:cxn modelId="{02C6E97C-5784-449C-BD50-FC611A44F120}" type="presOf" srcId="{055126C2-F993-497E-9E9D-71E3EFF4533A}" destId="{8AB14939-99B2-4161-ACF4-814992438F08}" srcOrd="0" destOrd="0" presId="urn:microsoft.com/office/officeart/2005/8/layout/radial4"/>
    <dgm:cxn modelId="{F98F9681-5E02-48BA-8573-B3965BB27928}" srcId="{055126C2-F993-497E-9E9D-71E3EFF4533A}" destId="{B7519987-603B-4EFB-8799-5593C24ED832}" srcOrd="0" destOrd="0" parTransId="{E5189712-A7B2-4C32-8477-7A3927FD4176}" sibTransId="{7940685E-AE6D-4A6C-9A17-82ED57DDC7BF}"/>
    <dgm:cxn modelId="{A00E868C-8EAB-496A-9339-C2ACD78B9638}" srcId="{055126C2-F993-497E-9E9D-71E3EFF4533A}" destId="{8C3C05DE-0061-482D-B25B-7041750EBBCB}" srcOrd="1" destOrd="0" parTransId="{86641C9E-C890-4559-ABE3-8F5B002F9D2A}" sibTransId="{30953B90-99E9-4377-87F0-4BEF21645E62}"/>
    <dgm:cxn modelId="{B8ADAAAD-B33B-495B-BD67-59C2DCF30AA3}" type="presOf" srcId="{B7519987-603B-4EFB-8799-5593C24ED832}" destId="{B94D3984-542C-4FA6-ABED-640289CB4C9B}" srcOrd="0" destOrd="0" presId="urn:microsoft.com/office/officeart/2005/8/layout/radial4"/>
    <dgm:cxn modelId="{E135E0B6-ED65-400E-B9D9-E68A751761FB}" type="presOf" srcId="{582D8847-3F42-47DC-ACD2-12369D3A3AAC}" destId="{8113E553-57F9-42A9-9348-A1AFDC691AEE}" srcOrd="0" destOrd="0" presId="urn:microsoft.com/office/officeart/2005/8/layout/radial4"/>
    <dgm:cxn modelId="{A08DCA68-1FA0-4BE0-A863-591F74DFE411}" type="presParOf" srcId="{05400F98-6D9D-47E2-8F87-62CABE3B4C1D}" destId="{8AB14939-99B2-4161-ACF4-814992438F08}" srcOrd="0" destOrd="0" presId="urn:microsoft.com/office/officeart/2005/8/layout/radial4"/>
    <dgm:cxn modelId="{EAFEED85-13E8-43C0-9BFF-21FCD9F0D1B7}" type="presParOf" srcId="{05400F98-6D9D-47E2-8F87-62CABE3B4C1D}" destId="{4A62B88F-A31F-4E4A-A1EB-51ECD4BF1BF1}" srcOrd="1" destOrd="0" presId="urn:microsoft.com/office/officeart/2005/8/layout/radial4"/>
    <dgm:cxn modelId="{CB14FF60-853D-4B22-854E-C044DA0FA3A5}" type="presParOf" srcId="{05400F98-6D9D-47E2-8F87-62CABE3B4C1D}" destId="{B94D3984-542C-4FA6-ABED-640289CB4C9B}" srcOrd="2" destOrd="0" presId="urn:microsoft.com/office/officeart/2005/8/layout/radial4"/>
    <dgm:cxn modelId="{C6EBA4CA-809F-41FB-9773-FAA9EF9D428D}" type="presParOf" srcId="{05400F98-6D9D-47E2-8F87-62CABE3B4C1D}" destId="{0B3DBAE4-58AA-4C93-ABDA-AD0E2FA954E8}" srcOrd="3" destOrd="0" presId="urn:microsoft.com/office/officeart/2005/8/layout/radial4"/>
    <dgm:cxn modelId="{4A5EC9E5-0E44-4166-A50C-09A67D48189B}" type="presParOf" srcId="{05400F98-6D9D-47E2-8F87-62CABE3B4C1D}" destId="{D580E929-AB17-4298-BCB3-E02BE6D30F37}" srcOrd="4" destOrd="0" presId="urn:microsoft.com/office/officeart/2005/8/layout/radial4"/>
    <dgm:cxn modelId="{69B122B0-E5B5-4808-9378-01AFB4E63754}" type="presParOf" srcId="{05400F98-6D9D-47E2-8F87-62CABE3B4C1D}" destId="{4E419CE0-1677-4BA5-AAB9-67A127E13A46}" srcOrd="5" destOrd="0" presId="urn:microsoft.com/office/officeart/2005/8/layout/radial4"/>
    <dgm:cxn modelId="{250BB272-31FE-43C4-A995-7FF5F2D602FB}" type="presParOf" srcId="{05400F98-6D9D-47E2-8F87-62CABE3B4C1D}" destId="{8113E553-57F9-42A9-9348-A1AFDC691AE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DD5492-9B4A-4939-9137-7CC40A9A2CB8}">
      <dsp:nvSpPr>
        <dsp:cNvPr id="0" name=""/>
        <dsp:cNvSpPr/>
      </dsp:nvSpPr>
      <dsp:spPr>
        <a:xfrm>
          <a:off x="1972" y="699301"/>
          <a:ext cx="1581603" cy="1089725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FE6EC7-3932-45F9-B479-5F84867BC5D2}">
      <dsp:nvSpPr>
        <dsp:cNvPr id="0" name=""/>
        <dsp:cNvSpPr/>
      </dsp:nvSpPr>
      <dsp:spPr>
        <a:xfrm>
          <a:off x="1972" y="1789027"/>
          <a:ext cx="1581603" cy="586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 Rounded MT Bold" panose="020F0704030504030204" pitchFamily="34" charset="0"/>
            </a:rPr>
            <a:t>7000 SMs Transition From JBLM Annually</a:t>
          </a:r>
        </a:p>
      </dsp:txBody>
      <dsp:txXfrm>
        <a:off x="1972" y="1789027"/>
        <a:ext cx="1581603" cy="586775"/>
      </dsp:txXfrm>
    </dsp:sp>
    <dsp:sp modelId="{ADD8FA59-FEAB-442A-8F7D-11C67A677E4A}">
      <dsp:nvSpPr>
        <dsp:cNvPr id="0" name=""/>
        <dsp:cNvSpPr/>
      </dsp:nvSpPr>
      <dsp:spPr>
        <a:xfrm>
          <a:off x="1997912" y="699301"/>
          <a:ext cx="1581603" cy="1089725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53AAE4-0E02-4B32-B430-4C3933191489}">
      <dsp:nvSpPr>
        <dsp:cNvPr id="0" name=""/>
        <dsp:cNvSpPr/>
      </dsp:nvSpPr>
      <dsp:spPr>
        <a:xfrm>
          <a:off x="1741802" y="1789027"/>
          <a:ext cx="2093822" cy="586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 Rounded MT Bold" panose="020F0704030504030204" pitchFamily="34" charset="0"/>
            </a:rPr>
            <a:t>TAP supports 10,000 SMs from a 5 State AOR &amp; Pacific Theater</a:t>
          </a:r>
        </a:p>
      </dsp:txBody>
      <dsp:txXfrm>
        <a:off x="1741802" y="1789027"/>
        <a:ext cx="2093822" cy="586775"/>
      </dsp:txXfrm>
    </dsp:sp>
    <dsp:sp modelId="{94AD2190-51CC-4BC4-BEC7-F11189140F4A}">
      <dsp:nvSpPr>
        <dsp:cNvPr id="0" name=""/>
        <dsp:cNvSpPr/>
      </dsp:nvSpPr>
      <dsp:spPr>
        <a:xfrm>
          <a:off x="3993851" y="699301"/>
          <a:ext cx="1581603" cy="1089725"/>
        </a:xfrm>
        <a:prstGeom prst="round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39E27E-90D0-49C9-91C1-B82BE460393B}">
      <dsp:nvSpPr>
        <dsp:cNvPr id="0" name=""/>
        <dsp:cNvSpPr/>
      </dsp:nvSpPr>
      <dsp:spPr>
        <a:xfrm>
          <a:off x="3993851" y="1789027"/>
          <a:ext cx="1581603" cy="586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Arial Rounded MT Bold" panose="020F0704030504030204" pitchFamily="34" charset="0"/>
            </a:rPr>
            <a:t>WA State Veteran population grows by 6000 annually</a:t>
          </a:r>
        </a:p>
      </dsp:txBody>
      <dsp:txXfrm>
        <a:off x="3993851" y="1789027"/>
        <a:ext cx="1581603" cy="5867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4584D5-E4D9-42CD-B202-84D652B551AD}">
      <dsp:nvSpPr>
        <dsp:cNvPr id="0" name=""/>
        <dsp:cNvSpPr/>
      </dsp:nvSpPr>
      <dsp:spPr>
        <a:xfrm>
          <a:off x="23" y="67804"/>
          <a:ext cx="2278386" cy="55689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rial Narrow" panose="020B0606020202030204" pitchFamily="34" charset="0"/>
            </a:rPr>
            <a:t>Hiring Our Heros</a:t>
          </a:r>
        </a:p>
      </dsp:txBody>
      <dsp:txXfrm>
        <a:off x="23" y="67804"/>
        <a:ext cx="2278386" cy="556892"/>
      </dsp:txXfrm>
    </dsp:sp>
    <dsp:sp modelId="{6FE1AA83-48D1-4475-8BF8-0F399E42A275}">
      <dsp:nvSpPr>
        <dsp:cNvPr id="0" name=""/>
        <dsp:cNvSpPr/>
      </dsp:nvSpPr>
      <dsp:spPr>
        <a:xfrm>
          <a:off x="23" y="557543"/>
          <a:ext cx="2278386" cy="201950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alpha val="9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824 Job Seekers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153 Employers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395 Interviews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1" kern="1200">
              <a:latin typeface="Arial Narrow" panose="020B0606020202030204" pitchFamily="34" charset="0"/>
            </a:rPr>
            <a:t>380 Job Offers</a:t>
          </a:r>
        </a:p>
      </dsp:txBody>
      <dsp:txXfrm>
        <a:off x="23" y="557543"/>
        <a:ext cx="2278386" cy="2019505"/>
      </dsp:txXfrm>
    </dsp:sp>
    <dsp:sp modelId="{6887615E-9642-4A1F-95A4-4CB43CAA25DF}">
      <dsp:nvSpPr>
        <dsp:cNvPr id="0" name=""/>
        <dsp:cNvSpPr/>
      </dsp:nvSpPr>
      <dsp:spPr>
        <a:xfrm>
          <a:off x="2597384" y="67804"/>
          <a:ext cx="2278386" cy="55689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tx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rial Narrow" panose="020B0606020202030204" pitchFamily="34" charset="0"/>
            </a:rPr>
            <a:t>Sector Events</a:t>
          </a:r>
        </a:p>
      </dsp:txBody>
      <dsp:txXfrm>
        <a:off x="2597384" y="67804"/>
        <a:ext cx="2278386" cy="556892"/>
      </dsp:txXfrm>
    </dsp:sp>
    <dsp:sp modelId="{3C92B10C-4ACE-436C-9628-8B8EFCE78CC4}">
      <dsp:nvSpPr>
        <dsp:cNvPr id="0" name=""/>
        <dsp:cNvSpPr/>
      </dsp:nvSpPr>
      <dsp:spPr>
        <a:xfrm>
          <a:off x="2597384" y="557543"/>
          <a:ext cx="2278386" cy="2019505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alpha val="9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 Narrow" panose="020B0606020202030204" pitchFamily="34" charset="0"/>
            </a:rPr>
            <a:t>IT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First Responder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Federal Employment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806 Job Seekers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latin typeface="Arial Narrow" panose="020B0606020202030204" pitchFamily="34" charset="0"/>
            </a:rPr>
            <a:t>155 Employers</a:t>
          </a:r>
        </a:p>
      </dsp:txBody>
      <dsp:txXfrm>
        <a:off x="2597384" y="557543"/>
        <a:ext cx="2278386" cy="20195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2F85C-DA46-465D-8CED-7E230B23BE93}">
      <dsp:nvSpPr>
        <dsp:cNvPr id="0" name=""/>
        <dsp:cNvSpPr/>
      </dsp:nvSpPr>
      <dsp:spPr>
        <a:xfrm>
          <a:off x="7909124" y="1627453"/>
          <a:ext cx="1222354" cy="122198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F08BFCF-344F-4BB5-80A1-A047D969C24A}">
      <dsp:nvSpPr>
        <dsp:cNvPr id="0" name=""/>
        <dsp:cNvSpPr/>
      </dsp:nvSpPr>
      <dsp:spPr>
        <a:xfrm>
          <a:off x="7950651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>
              <a:latin typeface="Arial Narrow" panose="020B0606020202030204" pitchFamily="34" charset="0"/>
            </a:rPr>
            <a:t>372 Job Offers</a:t>
          </a:r>
        </a:p>
      </dsp:txBody>
      <dsp:txXfrm>
        <a:off x="8113150" y="1831152"/>
        <a:ext cx="814301" cy="814582"/>
      </dsp:txXfrm>
    </dsp:sp>
    <dsp:sp modelId="{F75A4FDB-BC7B-49E7-A73F-F4456AF4A63E}">
      <dsp:nvSpPr>
        <dsp:cNvPr id="0" name=""/>
        <dsp:cNvSpPr/>
      </dsp:nvSpPr>
      <dsp:spPr>
        <a:xfrm rot="2700000">
          <a:off x="6646753" y="1627315"/>
          <a:ext cx="1222040" cy="122204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6BFBE60-2F61-4982-89D2-2652EBEB79C7}">
      <dsp:nvSpPr>
        <dsp:cNvPr id="0" name=""/>
        <dsp:cNvSpPr/>
      </dsp:nvSpPr>
      <dsp:spPr>
        <a:xfrm>
          <a:off x="6687672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 Narrow" panose="020B0606020202030204" pitchFamily="34" charset="0"/>
            </a:rPr>
            <a:t>1325 Follow-Ups</a:t>
          </a:r>
        </a:p>
      </dsp:txBody>
      <dsp:txXfrm>
        <a:off x="6850171" y="1831152"/>
        <a:ext cx="814301" cy="814582"/>
      </dsp:txXfrm>
    </dsp:sp>
    <dsp:sp modelId="{2759525F-353E-48D9-8ADE-72405FC98180}">
      <dsp:nvSpPr>
        <dsp:cNvPr id="0" name=""/>
        <dsp:cNvSpPr/>
      </dsp:nvSpPr>
      <dsp:spPr>
        <a:xfrm rot="2700000">
          <a:off x="5384676" y="1627315"/>
          <a:ext cx="1222040" cy="122204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13F4160-6501-4237-A166-A6A784B1DE2A}">
      <dsp:nvSpPr>
        <dsp:cNvPr id="0" name=""/>
        <dsp:cNvSpPr/>
      </dsp:nvSpPr>
      <dsp:spPr>
        <a:xfrm>
          <a:off x="5424692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 Narrow" panose="020B0606020202030204" pitchFamily="34" charset="0"/>
            </a:rPr>
            <a:t>80 Resumes Accepted</a:t>
          </a:r>
        </a:p>
      </dsp:txBody>
      <dsp:txXfrm>
        <a:off x="5588094" y="1831152"/>
        <a:ext cx="814301" cy="814582"/>
      </dsp:txXfrm>
    </dsp:sp>
    <dsp:sp modelId="{52D27ED9-B135-4C0F-9241-B32DFD45D9C2}">
      <dsp:nvSpPr>
        <dsp:cNvPr id="0" name=""/>
        <dsp:cNvSpPr/>
      </dsp:nvSpPr>
      <dsp:spPr>
        <a:xfrm rot="2700000">
          <a:off x="4121696" y="1627315"/>
          <a:ext cx="1222040" cy="122204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17116C-291D-4A6E-AAEA-E49C49FCDAC0}">
      <dsp:nvSpPr>
        <dsp:cNvPr id="0" name=""/>
        <dsp:cNvSpPr/>
      </dsp:nvSpPr>
      <dsp:spPr>
        <a:xfrm>
          <a:off x="4162615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Arial Narrow" panose="020B0606020202030204" pitchFamily="34" charset="0"/>
            </a:rPr>
            <a:t>1001 Interviews</a:t>
          </a:r>
        </a:p>
      </dsp:txBody>
      <dsp:txXfrm>
        <a:off x="4325115" y="1831152"/>
        <a:ext cx="814301" cy="814582"/>
      </dsp:txXfrm>
    </dsp:sp>
    <dsp:sp modelId="{13A4A0DF-BF73-4F42-8CB6-4552369A7AAB}">
      <dsp:nvSpPr>
        <dsp:cNvPr id="0" name=""/>
        <dsp:cNvSpPr/>
      </dsp:nvSpPr>
      <dsp:spPr>
        <a:xfrm rot="2700000">
          <a:off x="2858717" y="1627315"/>
          <a:ext cx="1222040" cy="122204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E4D027-3997-4211-A1B6-AFA2935BFC1E}">
      <dsp:nvSpPr>
        <dsp:cNvPr id="0" name=""/>
        <dsp:cNvSpPr/>
      </dsp:nvSpPr>
      <dsp:spPr>
        <a:xfrm>
          <a:off x="2899636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 Narrow" panose="020B0606020202030204" pitchFamily="34" charset="0"/>
            </a:rPr>
            <a:t>7912 Job Seekers</a:t>
          </a:r>
        </a:p>
      </dsp:txBody>
      <dsp:txXfrm>
        <a:off x="3062135" y="1831152"/>
        <a:ext cx="814301" cy="814582"/>
      </dsp:txXfrm>
    </dsp:sp>
    <dsp:sp modelId="{AC7F853B-889D-45AB-AC64-64A68B5BFD31}">
      <dsp:nvSpPr>
        <dsp:cNvPr id="0" name=""/>
        <dsp:cNvSpPr/>
      </dsp:nvSpPr>
      <dsp:spPr>
        <a:xfrm rot="2700000">
          <a:off x="1596640" y="1627315"/>
          <a:ext cx="1222040" cy="122204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5B9B9A9-3F9C-4289-9ACE-BC1F37C82887}">
      <dsp:nvSpPr>
        <dsp:cNvPr id="0" name=""/>
        <dsp:cNvSpPr/>
      </dsp:nvSpPr>
      <dsp:spPr>
        <a:xfrm>
          <a:off x="1636656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Arial Narrow" panose="020B0606020202030204" pitchFamily="34" charset="0"/>
            </a:rPr>
            <a:t>714 Employers</a:t>
          </a:r>
        </a:p>
      </dsp:txBody>
      <dsp:txXfrm>
        <a:off x="1800058" y="1831152"/>
        <a:ext cx="814301" cy="814582"/>
      </dsp:txXfrm>
    </dsp:sp>
    <dsp:sp modelId="{46E612C8-4EE9-4FB2-9C63-58F33C663C7E}">
      <dsp:nvSpPr>
        <dsp:cNvPr id="0" name=""/>
        <dsp:cNvSpPr/>
      </dsp:nvSpPr>
      <dsp:spPr>
        <a:xfrm rot="2700000">
          <a:off x="333661" y="1627315"/>
          <a:ext cx="1222040" cy="1222040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8AA7B84-8D76-40FC-8857-D67637DBBF07}">
      <dsp:nvSpPr>
        <dsp:cNvPr id="0" name=""/>
        <dsp:cNvSpPr/>
      </dsp:nvSpPr>
      <dsp:spPr>
        <a:xfrm>
          <a:off x="374580" y="1668192"/>
          <a:ext cx="1140202" cy="114050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 Narrow" panose="020B0606020202030204" pitchFamily="34" charset="0"/>
            </a:rPr>
            <a:t>64 Hiring Fairs</a:t>
          </a:r>
        </a:p>
      </dsp:txBody>
      <dsp:txXfrm>
        <a:off x="537079" y="1831152"/>
        <a:ext cx="814301" cy="8145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14939-99B2-4161-ACF4-814992438F08}">
      <dsp:nvSpPr>
        <dsp:cNvPr id="0" name=""/>
        <dsp:cNvSpPr/>
      </dsp:nvSpPr>
      <dsp:spPr>
        <a:xfrm>
          <a:off x="1551229" y="1773828"/>
          <a:ext cx="1430813" cy="1430813"/>
        </a:xfrm>
        <a:prstGeom prst="ellipse">
          <a:avLst/>
        </a:prstGeom>
        <a:solidFill>
          <a:srgbClr val="00206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JBLM TAP</a:t>
          </a:r>
        </a:p>
      </dsp:txBody>
      <dsp:txXfrm>
        <a:off x="1760767" y="1983366"/>
        <a:ext cx="1011737" cy="1011737"/>
      </dsp:txXfrm>
    </dsp:sp>
    <dsp:sp modelId="{4A62B88F-A31F-4E4A-A1EB-51ECD4BF1BF1}">
      <dsp:nvSpPr>
        <dsp:cNvPr id="0" name=""/>
        <dsp:cNvSpPr/>
      </dsp:nvSpPr>
      <dsp:spPr>
        <a:xfrm rot="12900000">
          <a:off x="575834" y="1505491"/>
          <a:ext cx="1154110" cy="407781"/>
        </a:xfrm>
        <a:prstGeom prst="leftArrow">
          <a:avLst>
            <a:gd name="adj1" fmla="val 60000"/>
            <a:gd name="adj2" fmla="val 50000"/>
          </a:avLst>
        </a:prstGeom>
        <a:solidFill>
          <a:srgbClr val="33996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D3984-542C-4FA6-ABED-640289CB4C9B}">
      <dsp:nvSpPr>
        <dsp:cNvPr id="0" name=""/>
        <dsp:cNvSpPr/>
      </dsp:nvSpPr>
      <dsp:spPr>
        <a:xfrm>
          <a:off x="557" y="834687"/>
          <a:ext cx="1359273" cy="1087418"/>
        </a:xfrm>
        <a:prstGeom prst="roundRect">
          <a:avLst>
            <a:gd name="adj" fmla="val 10000"/>
          </a:avLst>
        </a:prstGeom>
        <a:solidFill>
          <a:srgbClr val="3399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CSP</a:t>
          </a:r>
        </a:p>
      </dsp:txBody>
      <dsp:txXfrm>
        <a:off x="32406" y="866536"/>
        <a:ext cx="1295575" cy="1023720"/>
      </dsp:txXfrm>
    </dsp:sp>
    <dsp:sp modelId="{0B3DBAE4-58AA-4C93-ABDA-AD0E2FA954E8}">
      <dsp:nvSpPr>
        <dsp:cNvPr id="0" name=""/>
        <dsp:cNvSpPr/>
      </dsp:nvSpPr>
      <dsp:spPr>
        <a:xfrm rot="16200000">
          <a:off x="1689580" y="925711"/>
          <a:ext cx="1154110" cy="407781"/>
        </a:xfrm>
        <a:prstGeom prst="leftArrow">
          <a:avLst>
            <a:gd name="adj1" fmla="val 60000"/>
            <a:gd name="adj2" fmla="val 50000"/>
          </a:avLst>
        </a:prstGeom>
        <a:solidFill>
          <a:srgbClr val="336699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0E929-AB17-4298-BCB3-E02BE6D30F37}">
      <dsp:nvSpPr>
        <dsp:cNvPr id="0" name=""/>
        <dsp:cNvSpPr/>
      </dsp:nvSpPr>
      <dsp:spPr>
        <a:xfrm>
          <a:off x="1586999" y="8838"/>
          <a:ext cx="1359273" cy="1087418"/>
        </a:xfrm>
        <a:prstGeom prst="roundRect">
          <a:avLst>
            <a:gd name="adj" fmla="val 10000"/>
          </a:avLst>
        </a:prstGeom>
        <a:solidFill>
          <a:srgbClr val="33669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VOW</a:t>
          </a:r>
        </a:p>
      </dsp:txBody>
      <dsp:txXfrm>
        <a:off x="1618848" y="40687"/>
        <a:ext cx="1295575" cy="1023720"/>
      </dsp:txXfrm>
    </dsp:sp>
    <dsp:sp modelId="{4E419CE0-1677-4BA5-AAB9-67A127E13A46}">
      <dsp:nvSpPr>
        <dsp:cNvPr id="0" name=""/>
        <dsp:cNvSpPr/>
      </dsp:nvSpPr>
      <dsp:spPr>
        <a:xfrm rot="19500000">
          <a:off x="2803326" y="1505491"/>
          <a:ext cx="1154110" cy="407781"/>
        </a:xfrm>
        <a:prstGeom prst="leftArrow">
          <a:avLst>
            <a:gd name="adj1" fmla="val 60000"/>
            <a:gd name="adj2" fmla="val 5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13E553-57F9-42A9-9348-A1AFDC691AEE}">
      <dsp:nvSpPr>
        <dsp:cNvPr id="0" name=""/>
        <dsp:cNvSpPr/>
      </dsp:nvSpPr>
      <dsp:spPr>
        <a:xfrm>
          <a:off x="3173441" y="834687"/>
          <a:ext cx="1359273" cy="108741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Partners</a:t>
          </a:r>
        </a:p>
      </dsp:txBody>
      <dsp:txXfrm>
        <a:off x="3205290" y="866536"/>
        <a:ext cx="1295575" cy="1023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7D5D-9B69-4B21-951A-B003876FECB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D4DB4-6500-4019-B3F9-BFC594235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85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05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7D4DB4-6500-4019-B3F9-BFC59423518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2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09700"/>
            <a:ext cx="18288000" cy="9377680"/>
          </a:xfrm>
          <a:custGeom>
            <a:avLst/>
            <a:gdLst/>
            <a:ahLst/>
            <a:cxnLst/>
            <a:rect l="l" t="t" r="r" b="b"/>
            <a:pathLst>
              <a:path w="18288000" h="9377680">
                <a:moveTo>
                  <a:pt x="0" y="9377299"/>
                </a:moveTo>
                <a:lnTo>
                  <a:pt x="18287998" y="9377299"/>
                </a:lnTo>
                <a:lnTo>
                  <a:pt x="18287998" y="0"/>
                </a:lnTo>
                <a:lnTo>
                  <a:pt x="0" y="0"/>
                </a:lnTo>
                <a:lnTo>
                  <a:pt x="0" y="937729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1"/>
            <a:ext cx="18288000" cy="995044"/>
          </a:xfrm>
          <a:custGeom>
            <a:avLst/>
            <a:gdLst/>
            <a:ahLst/>
            <a:cxnLst/>
            <a:rect l="l" t="t" r="r" b="b"/>
            <a:pathLst>
              <a:path w="18288000" h="995044">
                <a:moveTo>
                  <a:pt x="18288000" y="0"/>
                </a:moveTo>
                <a:lnTo>
                  <a:pt x="0" y="0"/>
                </a:lnTo>
                <a:lnTo>
                  <a:pt x="0" y="909688"/>
                </a:lnTo>
                <a:lnTo>
                  <a:pt x="17200614" y="909688"/>
                </a:lnTo>
                <a:lnTo>
                  <a:pt x="17200614" y="995032"/>
                </a:lnTo>
                <a:lnTo>
                  <a:pt x="18287988" y="995032"/>
                </a:lnTo>
                <a:lnTo>
                  <a:pt x="18287988" y="909688"/>
                </a:lnTo>
                <a:lnTo>
                  <a:pt x="18288000" y="0"/>
                </a:lnTo>
                <a:close/>
              </a:path>
            </a:pathLst>
          </a:custGeom>
          <a:solidFill>
            <a:srgbClr val="FEB9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8583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722" y="79921"/>
            <a:ext cx="3590924" cy="84772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16613" y="79921"/>
            <a:ext cx="1485899" cy="11525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4711" y="1028700"/>
            <a:ext cx="17059274" cy="92582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1453487"/>
            <a:ext cx="12357735" cy="1141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8700"/>
            <a:ext cx="18287999" cy="50291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6944460" y="3536319"/>
            <a:ext cx="314960" cy="6750684"/>
          </a:xfrm>
          <a:custGeom>
            <a:avLst/>
            <a:gdLst/>
            <a:ahLst/>
            <a:cxnLst/>
            <a:rect l="l" t="t" r="r" b="b"/>
            <a:pathLst>
              <a:path w="314959" h="6750684">
                <a:moveTo>
                  <a:pt x="0" y="6750679"/>
                </a:moveTo>
                <a:lnTo>
                  <a:pt x="314837" y="6750679"/>
                </a:lnTo>
                <a:lnTo>
                  <a:pt x="314837" y="0"/>
                </a:lnTo>
                <a:lnTo>
                  <a:pt x="0" y="0"/>
                </a:lnTo>
                <a:lnTo>
                  <a:pt x="0" y="6750679"/>
                </a:lnTo>
                <a:close/>
              </a:path>
            </a:pathLst>
          </a:custGeom>
          <a:solidFill>
            <a:srgbClr val="FEB9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343538" y="3172806"/>
            <a:ext cx="15601315" cy="7114540"/>
          </a:xfrm>
          <a:custGeom>
            <a:avLst/>
            <a:gdLst/>
            <a:ahLst/>
            <a:cxnLst/>
            <a:rect l="l" t="t" r="r" b="b"/>
            <a:pathLst>
              <a:path w="15601315" h="7114540">
                <a:moveTo>
                  <a:pt x="0" y="0"/>
                </a:moveTo>
                <a:lnTo>
                  <a:pt x="15600922" y="0"/>
                </a:lnTo>
                <a:lnTo>
                  <a:pt x="15600922" y="7114193"/>
                </a:lnTo>
                <a:lnTo>
                  <a:pt x="0" y="711419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027149" y="3566609"/>
            <a:ext cx="876935" cy="876935"/>
          </a:xfrm>
          <a:custGeom>
            <a:avLst/>
            <a:gdLst/>
            <a:ahLst/>
            <a:cxnLst/>
            <a:rect l="l" t="t" r="r" b="b"/>
            <a:pathLst>
              <a:path w="876935" h="876935">
                <a:moveTo>
                  <a:pt x="438316" y="876628"/>
                </a:moveTo>
                <a:lnTo>
                  <a:pt x="390554" y="874056"/>
                </a:lnTo>
                <a:lnTo>
                  <a:pt x="344285" y="866518"/>
                </a:lnTo>
                <a:lnTo>
                  <a:pt x="299772" y="854282"/>
                </a:lnTo>
                <a:lnTo>
                  <a:pt x="257284" y="837615"/>
                </a:lnTo>
                <a:lnTo>
                  <a:pt x="217088" y="816785"/>
                </a:lnTo>
                <a:lnTo>
                  <a:pt x="179451" y="792058"/>
                </a:lnTo>
                <a:lnTo>
                  <a:pt x="144640" y="763703"/>
                </a:lnTo>
                <a:lnTo>
                  <a:pt x="112924" y="731987"/>
                </a:lnTo>
                <a:lnTo>
                  <a:pt x="84569" y="697176"/>
                </a:lnTo>
                <a:lnTo>
                  <a:pt x="59842" y="659539"/>
                </a:lnTo>
                <a:lnTo>
                  <a:pt x="39012" y="619343"/>
                </a:lnTo>
                <a:lnTo>
                  <a:pt x="22345" y="576855"/>
                </a:lnTo>
                <a:lnTo>
                  <a:pt x="10109" y="532342"/>
                </a:lnTo>
                <a:lnTo>
                  <a:pt x="2571" y="486073"/>
                </a:lnTo>
                <a:lnTo>
                  <a:pt x="0" y="438315"/>
                </a:lnTo>
                <a:lnTo>
                  <a:pt x="2571" y="390554"/>
                </a:lnTo>
                <a:lnTo>
                  <a:pt x="10109" y="344285"/>
                </a:lnTo>
                <a:lnTo>
                  <a:pt x="22345" y="299772"/>
                </a:lnTo>
                <a:lnTo>
                  <a:pt x="39012" y="257284"/>
                </a:lnTo>
                <a:lnTo>
                  <a:pt x="59842" y="217088"/>
                </a:lnTo>
                <a:lnTo>
                  <a:pt x="84569" y="179451"/>
                </a:lnTo>
                <a:lnTo>
                  <a:pt x="112924" y="144640"/>
                </a:lnTo>
                <a:lnTo>
                  <a:pt x="144640" y="112924"/>
                </a:lnTo>
                <a:lnTo>
                  <a:pt x="179451" y="84569"/>
                </a:lnTo>
                <a:lnTo>
                  <a:pt x="217088" y="59842"/>
                </a:lnTo>
                <a:lnTo>
                  <a:pt x="257284" y="39012"/>
                </a:lnTo>
                <a:lnTo>
                  <a:pt x="299772" y="22345"/>
                </a:lnTo>
                <a:lnTo>
                  <a:pt x="344285" y="10109"/>
                </a:lnTo>
                <a:lnTo>
                  <a:pt x="390554" y="2571"/>
                </a:lnTo>
                <a:lnTo>
                  <a:pt x="438314" y="0"/>
                </a:lnTo>
                <a:lnTo>
                  <a:pt x="486073" y="2571"/>
                </a:lnTo>
                <a:lnTo>
                  <a:pt x="532342" y="10109"/>
                </a:lnTo>
                <a:lnTo>
                  <a:pt x="576855" y="22345"/>
                </a:lnTo>
                <a:lnTo>
                  <a:pt x="619343" y="39012"/>
                </a:lnTo>
                <a:lnTo>
                  <a:pt x="659539" y="59842"/>
                </a:lnTo>
                <a:lnTo>
                  <a:pt x="697176" y="84569"/>
                </a:lnTo>
                <a:lnTo>
                  <a:pt x="731987" y="112924"/>
                </a:lnTo>
                <a:lnTo>
                  <a:pt x="763703" y="144640"/>
                </a:lnTo>
                <a:lnTo>
                  <a:pt x="792058" y="179451"/>
                </a:lnTo>
                <a:lnTo>
                  <a:pt x="816785" y="217088"/>
                </a:lnTo>
                <a:lnTo>
                  <a:pt x="837615" y="257284"/>
                </a:lnTo>
                <a:lnTo>
                  <a:pt x="854282" y="299772"/>
                </a:lnTo>
                <a:lnTo>
                  <a:pt x="866518" y="344285"/>
                </a:lnTo>
                <a:lnTo>
                  <a:pt x="874056" y="390554"/>
                </a:lnTo>
                <a:lnTo>
                  <a:pt x="876628" y="438315"/>
                </a:lnTo>
                <a:lnTo>
                  <a:pt x="874056" y="486073"/>
                </a:lnTo>
                <a:lnTo>
                  <a:pt x="866518" y="532342"/>
                </a:lnTo>
                <a:lnTo>
                  <a:pt x="854282" y="576855"/>
                </a:lnTo>
                <a:lnTo>
                  <a:pt x="837615" y="619343"/>
                </a:lnTo>
                <a:lnTo>
                  <a:pt x="816785" y="659539"/>
                </a:lnTo>
                <a:lnTo>
                  <a:pt x="792058" y="697176"/>
                </a:lnTo>
                <a:lnTo>
                  <a:pt x="763703" y="731987"/>
                </a:lnTo>
                <a:lnTo>
                  <a:pt x="731987" y="763703"/>
                </a:lnTo>
                <a:lnTo>
                  <a:pt x="697176" y="792058"/>
                </a:lnTo>
                <a:lnTo>
                  <a:pt x="659539" y="816785"/>
                </a:lnTo>
                <a:lnTo>
                  <a:pt x="619343" y="837615"/>
                </a:lnTo>
                <a:lnTo>
                  <a:pt x="576855" y="854282"/>
                </a:lnTo>
                <a:lnTo>
                  <a:pt x="532342" y="866518"/>
                </a:lnTo>
                <a:lnTo>
                  <a:pt x="486073" y="874056"/>
                </a:lnTo>
                <a:lnTo>
                  <a:pt x="438316" y="876628"/>
                </a:lnTo>
                <a:close/>
              </a:path>
            </a:pathLst>
          </a:custGeom>
          <a:solidFill>
            <a:srgbClr val="FEB9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87999" cy="108582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722" y="79922"/>
            <a:ext cx="3590924" cy="8477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16613" y="79922"/>
            <a:ext cx="1485899" cy="11525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43550"/>
            <a:ext cx="182880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15188246" y="9009636"/>
            <a:ext cx="2495550" cy="591564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1022351" y="2"/>
            <a:ext cx="2990850" cy="2802527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 userDrawn="1"/>
        </p:nvGrpSpPr>
        <p:grpSpPr>
          <a:xfrm>
            <a:off x="0" y="8316821"/>
            <a:ext cx="14996160" cy="351125"/>
            <a:chOff x="1202" y="5538529"/>
            <a:chExt cx="7340040" cy="234083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 userDrawn="1"/>
          </p:nvSpPr>
          <p:spPr>
            <a:xfrm>
              <a:off x="3105578" y="5538529"/>
              <a:ext cx="2742516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4626" y="7908544"/>
            <a:ext cx="1402202" cy="123454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 userDrawn="1"/>
        </p:nvSpPr>
        <p:spPr>
          <a:xfrm>
            <a:off x="-11943" y="4685"/>
            <a:ext cx="6537995" cy="178308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6" y="1299494"/>
            <a:ext cx="10728504" cy="498194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936" y="3759031"/>
            <a:ext cx="7975013" cy="3986468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6963" y="879578"/>
            <a:ext cx="6631788" cy="320854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7324" y="2153187"/>
            <a:ext cx="5248284" cy="293413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93775" y="7891418"/>
            <a:ext cx="1828889" cy="12906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2027" y="-225481"/>
            <a:ext cx="5503790" cy="184724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743"/>
          <a:stretch/>
        </p:blipFill>
        <p:spPr>
          <a:xfrm>
            <a:off x="6050959" y="8328511"/>
            <a:ext cx="1356140" cy="314225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743"/>
          <a:stretch/>
        </p:blipFill>
        <p:spPr>
          <a:xfrm>
            <a:off x="10880902" y="8341114"/>
            <a:ext cx="1356140" cy="314225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575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2511" y="1104743"/>
            <a:ext cx="17642976" cy="2250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85282" y="3546156"/>
            <a:ext cx="8219440" cy="3559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rank.c.handoe.civ@army.mi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emf"/><Relationship Id="rId7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usarmy.jblm.imcom.list.dhr-tap-outreach@army.mi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g"/><Relationship Id="rId18" Type="http://schemas.openxmlformats.org/officeDocument/2006/relationships/hyperlink" Target="https://skillbridge.osd.mil/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32.jpg"/><Relationship Id="rId12" Type="http://schemas.openxmlformats.org/officeDocument/2006/relationships/image" Target="../media/image37.jpg"/><Relationship Id="rId17" Type="http://schemas.openxmlformats.org/officeDocument/2006/relationships/hyperlink" Target="https://home.army.mil/imcom/index.php/customers/career-skills-program" TargetMode="External"/><Relationship Id="rId2" Type="http://schemas.openxmlformats.org/officeDocument/2006/relationships/image" Target="../media/image29.png"/><Relationship Id="rId16" Type="http://schemas.openxmlformats.org/officeDocument/2006/relationships/hyperlink" Target="mailto:usarmy.jblm.imcom.list.dhr-tap-outreach@army.mi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jpg"/><Relationship Id="rId5" Type="http://schemas.openxmlformats.org/officeDocument/2006/relationships/image" Target="../media/image20.png"/><Relationship Id="rId15" Type="http://schemas.openxmlformats.org/officeDocument/2006/relationships/image" Target="../media/image40.jpg"/><Relationship Id="rId10" Type="http://schemas.openxmlformats.org/officeDocument/2006/relationships/image" Target="../media/image35.jpg"/><Relationship Id="rId19" Type="http://schemas.openxmlformats.org/officeDocument/2006/relationships/image" Target="../media/image41.png"/><Relationship Id="rId4" Type="http://schemas.openxmlformats.org/officeDocument/2006/relationships/image" Target="../media/image30.png"/><Relationship Id="rId9" Type="http://schemas.openxmlformats.org/officeDocument/2006/relationships/image" Target="../media/image34.jpg"/><Relationship Id="rId1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microsoft.com/office/2007/relationships/diagramDrawing" Target="../diagrams/drawing1.xml"/><Relationship Id="rId18" Type="http://schemas.microsoft.com/office/2007/relationships/diagramDrawing" Target="../diagrams/drawing2.xml"/><Relationship Id="rId26" Type="http://schemas.openxmlformats.org/officeDocument/2006/relationships/image" Target="../media/image50.jpeg"/><Relationship Id="rId3" Type="http://schemas.openxmlformats.org/officeDocument/2006/relationships/image" Target="../media/image1.png"/><Relationship Id="rId21" Type="http://schemas.openxmlformats.org/officeDocument/2006/relationships/diagramQuickStyle" Target="../diagrams/quickStyle3.xml"/><Relationship Id="rId7" Type="http://schemas.microsoft.com/office/2007/relationships/hdphoto" Target="../media/hdphoto1.wdp"/><Relationship Id="rId12" Type="http://schemas.openxmlformats.org/officeDocument/2006/relationships/diagramColors" Target="../diagrams/colors1.xml"/><Relationship Id="rId17" Type="http://schemas.openxmlformats.org/officeDocument/2006/relationships/diagramColors" Target="../diagrams/colors2.xml"/><Relationship Id="rId25" Type="http://schemas.openxmlformats.org/officeDocument/2006/relationships/image" Target="../media/image49.png"/><Relationship Id="rId2" Type="http://schemas.openxmlformats.org/officeDocument/2006/relationships/image" Target="../media/image42.png"/><Relationship Id="rId16" Type="http://schemas.openxmlformats.org/officeDocument/2006/relationships/diagramQuickStyle" Target="../diagrams/quickStyle2.xml"/><Relationship Id="rId20" Type="http://schemas.openxmlformats.org/officeDocument/2006/relationships/diagramLayout" Target="../diagrams/layout3.xml"/><Relationship Id="rId29" Type="http://schemas.openxmlformats.org/officeDocument/2006/relationships/diagramQuickStyle" Target="../diagrams/quickStyl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diagramQuickStyle" Target="../diagrams/quickStyle1.xml"/><Relationship Id="rId24" Type="http://schemas.openxmlformats.org/officeDocument/2006/relationships/image" Target="../media/image48.svg"/><Relationship Id="rId5" Type="http://schemas.openxmlformats.org/officeDocument/2006/relationships/image" Target="../media/image3.png"/><Relationship Id="rId15" Type="http://schemas.openxmlformats.org/officeDocument/2006/relationships/diagramLayout" Target="../diagrams/layout2.xml"/><Relationship Id="rId23" Type="http://schemas.microsoft.com/office/2007/relationships/diagramDrawing" Target="../diagrams/drawing3.xml"/><Relationship Id="rId28" Type="http://schemas.openxmlformats.org/officeDocument/2006/relationships/diagramLayout" Target="../diagrams/layout4.xml"/><Relationship Id="rId10" Type="http://schemas.openxmlformats.org/officeDocument/2006/relationships/diagramLayout" Target="../diagrams/layout1.xml"/><Relationship Id="rId19" Type="http://schemas.openxmlformats.org/officeDocument/2006/relationships/diagramData" Target="../diagrams/data3.xml"/><Relationship Id="rId31" Type="http://schemas.microsoft.com/office/2007/relationships/diagramDrawing" Target="../diagrams/drawing4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diagramData" Target="../diagrams/data2.xml"/><Relationship Id="rId22" Type="http://schemas.openxmlformats.org/officeDocument/2006/relationships/diagramColors" Target="../diagrams/colors3.xml"/><Relationship Id="rId27" Type="http://schemas.openxmlformats.org/officeDocument/2006/relationships/diagramData" Target="../diagrams/data4.xml"/><Relationship Id="rId30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hyperlink" Target="mailto:frank.c.handoe.civ@army.mil" TargetMode="External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275984" y="9564193"/>
            <a:ext cx="2406317" cy="394895"/>
          </a:xfrm>
          <a:prstGeom prst="rect">
            <a:avLst/>
          </a:prstGeom>
        </p:spPr>
        <p:txBody>
          <a:bodyPr vert="horz" lIns="137160" tIns="68580" rIns="137160" bIns="68580" rtlCol="0" anchor="t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of: 5 Oct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3160004-1DD7-242D-2268-FEBBFD47F69F}"/>
              </a:ext>
            </a:extLst>
          </p:cNvPr>
          <p:cNvSpPr txBox="1">
            <a:spLocks/>
          </p:cNvSpPr>
          <p:nvPr/>
        </p:nvSpPr>
        <p:spPr bwMode="ltGray">
          <a:xfrm>
            <a:off x="654147" y="6291713"/>
            <a:ext cx="9556653" cy="165323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52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 of American Military Engineers (SAME)</a:t>
            </a:r>
          </a:p>
        </p:txBody>
      </p:sp>
      <p:sp>
        <p:nvSpPr>
          <p:cNvPr id="11" name="object 23">
            <a:extLst>
              <a:ext uri="{FF2B5EF4-FFF2-40B4-BE49-F238E27FC236}">
                <a16:creationId xmlns:a16="http://schemas.microsoft.com/office/drawing/2014/main" id="{BFD01E0C-E063-C2AD-24F4-A228E37161FB}"/>
              </a:ext>
            </a:extLst>
          </p:cNvPr>
          <p:cNvSpPr txBox="1"/>
          <p:nvPr/>
        </p:nvSpPr>
        <p:spPr>
          <a:xfrm>
            <a:off x="14762518" y="9338927"/>
            <a:ext cx="3249500" cy="839012"/>
          </a:xfrm>
          <a:prstGeom prst="rect">
            <a:avLst/>
          </a:prstGeom>
        </p:spPr>
        <p:txBody>
          <a:bodyPr vert="horz" wrap="square" lIns="0" tIns="18098" rIns="0" bIns="0" rtlCol="0">
            <a:spAutoFit/>
          </a:bodyPr>
          <a:lstStyle/>
          <a:p>
            <a:pPr marL="1449704" marR="7620" indent="100013" algn="r">
              <a:spcBef>
                <a:spcPts val="143"/>
              </a:spcBef>
              <a:defRPr/>
            </a:pP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Controlled</a:t>
            </a:r>
            <a:r>
              <a:rPr sz="1050" spc="-3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by: </a:t>
            </a:r>
            <a:r>
              <a:rPr lang="en-US" sz="1050" dirty="0">
                <a:solidFill>
                  <a:srgbClr val="FFFFFF"/>
                </a:solidFill>
                <a:latin typeface="Arial"/>
                <a:cs typeface="Arial"/>
              </a:rPr>
              <a:t>DHR</a:t>
            </a:r>
            <a:endParaRPr lang="en-US" sz="1050" spc="-15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449704" marR="7620" indent="100013" algn="r">
              <a:spcBef>
                <a:spcPts val="143"/>
              </a:spcBef>
              <a:defRPr/>
            </a:pPr>
            <a:r>
              <a:rPr sz="1050" spc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CUI</a:t>
            </a:r>
            <a:r>
              <a:rPr sz="105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Category</a:t>
            </a:r>
            <a:r>
              <a:rPr sz="105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050" spc="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050" spc="-30">
                <a:solidFill>
                  <a:srgbClr val="FFFFFF"/>
                </a:solidFill>
                <a:latin typeface="Arial"/>
                <a:cs typeface="Arial"/>
              </a:rPr>
              <a:t>UNCLASSIFIED/FOUO</a:t>
            </a:r>
            <a:endParaRPr sz="1050" dirty="0">
              <a:latin typeface="Arial"/>
              <a:cs typeface="Arial"/>
            </a:endParaRPr>
          </a:p>
          <a:p>
            <a:pPr marL="19050" marR="7620" indent="511493" algn="r">
              <a:defRPr/>
            </a:pPr>
            <a:r>
              <a:rPr lang="en-US" sz="1050" dirty="0">
                <a:solidFill>
                  <a:srgbClr val="FFFFFF"/>
                </a:solidFill>
                <a:latin typeface="Arial"/>
                <a:cs typeface="Arial"/>
              </a:rPr>
              <a:t>       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Limited</a:t>
            </a:r>
            <a:r>
              <a:rPr sz="1050" spc="-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FFFFFF"/>
                </a:solidFill>
                <a:latin typeface="Arial"/>
                <a:cs typeface="Arial"/>
              </a:rPr>
              <a:t>Dissemination</a:t>
            </a:r>
            <a:r>
              <a:rPr sz="1050" spc="-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Control:</a:t>
            </a:r>
            <a:r>
              <a:rPr sz="105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DL </a:t>
            </a:r>
            <a:r>
              <a:rPr sz="1050" spc="-30" dirty="0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sz="1050" spc="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FFFFFF"/>
                </a:solidFill>
                <a:latin typeface="Arial"/>
                <a:cs typeface="Arial"/>
              </a:rPr>
              <a:t>POC:</a:t>
            </a:r>
            <a:r>
              <a:rPr sz="1050" spc="-3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050" spc="-38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frank.c.handoe.civ@army.mil</a:t>
            </a:r>
            <a:r>
              <a:rPr lang="en-US" sz="1050" spc="-38" dirty="0">
                <a:solidFill>
                  <a:srgbClr val="FFFFFF"/>
                </a:solidFill>
                <a:latin typeface="Arial"/>
                <a:cs typeface="Arial"/>
              </a:rPr>
              <a:t>  (253) 477-4778 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4A19EF-1A1C-4D47-1BDA-C43759DCC548}"/>
              </a:ext>
            </a:extLst>
          </p:cNvPr>
          <p:cNvSpPr txBox="1"/>
          <p:nvPr/>
        </p:nvSpPr>
        <p:spPr>
          <a:xfrm>
            <a:off x="4965749" y="915426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prstClr val="white"/>
                </a:solidFill>
                <a:effectLst>
                  <a:outerShdw blurRad="63500" dist="254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Mr. Frank Handoe</a:t>
            </a:r>
          </a:p>
          <a:p>
            <a:pPr algn="ctr"/>
            <a:r>
              <a:rPr lang="en-US" sz="1500" b="1" dirty="0">
                <a:solidFill>
                  <a:prstClr val="white"/>
                </a:solidFill>
                <a:effectLst>
                  <a:outerShdw blurRad="63500" dist="254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Deputy, Transition Service Manager</a:t>
            </a:r>
          </a:p>
          <a:p>
            <a:pPr algn="ctr"/>
            <a:r>
              <a:rPr lang="en-US" sz="1500" b="1" dirty="0">
                <a:solidFill>
                  <a:prstClr val="white"/>
                </a:solidFill>
                <a:effectLst>
                  <a:outerShdw blurRad="63500" dist="254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Directorate of Human Resources</a:t>
            </a:r>
          </a:p>
          <a:p>
            <a:pPr algn="ctr"/>
            <a: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</a:t>
            </a:r>
            <a:r>
              <a:rPr lang="en-US" sz="1500" b="1" spc="-113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Army</a:t>
            </a:r>
            <a:r>
              <a:rPr lang="en-US" sz="1500" b="1" spc="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sz="15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nstallation Management </a:t>
            </a:r>
            <a:r>
              <a:rPr lang="en-US" sz="1500" b="1" spc="-1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</a:t>
            </a:r>
            <a:endParaRPr lang="en-US" sz="1575" b="1" dirty="0">
              <a:solidFill>
                <a:prstClr val="white"/>
              </a:solidFill>
              <a:effectLst>
                <a:outerShdw blurRad="63500" dist="25400" dir="3600000" algn="t" rotWithShape="0">
                  <a:prstClr val="black">
                    <a:alpha val="9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lassification bottom">
            <a:extLst>
              <a:ext uri="{FF2B5EF4-FFF2-40B4-BE49-F238E27FC236}">
                <a16:creationId xmlns:a16="http://schemas.microsoft.com/office/drawing/2014/main" id="{FC218BED-AA82-0EBF-37FF-0AC492E0AB78}"/>
              </a:ext>
            </a:extLst>
          </p:cNvPr>
          <p:cNvSpPr txBox="1"/>
          <p:nvPr/>
        </p:nvSpPr>
        <p:spPr bwMode="black">
          <a:xfrm>
            <a:off x="7954809" y="117077"/>
            <a:ext cx="1783080" cy="161583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algn="ctr" defTabSz="685800">
              <a:defRPr/>
            </a:pPr>
            <a:r>
              <a:rPr lang="en-US" sz="1200" b="1" kern="600" dirty="0">
                <a:solidFill>
                  <a:schemeClr val="bg1"/>
                </a:solidFill>
                <a:latin typeface="Arial" panose="020B0604020202020204"/>
                <a:cs typeface="Arial" panose="020B0604020202020204" pitchFamily="34" charset="0"/>
              </a:rPr>
              <a:t>UNCLASSIFIED/FOUO</a:t>
            </a:r>
          </a:p>
        </p:txBody>
      </p:sp>
    </p:spTree>
    <p:extLst>
      <p:ext uri="{BB962C8B-B14F-4D97-AF65-F5344CB8AC3E}">
        <p14:creationId xmlns:p14="http://schemas.microsoft.com/office/powerpoint/2010/main" val="416033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0"/>
            <a:ext cx="17259300" cy="10287000"/>
            <a:chOff x="1028700" y="0"/>
            <a:chExt cx="17259300" cy="10287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53555" y="0"/>
              <a:ext cx="7134224" cy="10286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39189" y="1692350"/>
              <a:ext cx="11744325" cy="7418705"/>
            </a:xfrm>
            <a:custGeom>
              <a:avLst/>
              <a:gdLst/>
              <a:ahLst/>
              <a:cxnLst/>
              <a:rect l="l" t="t" r="r" b="b"/>
              <a:pathLst>
                <a:path w="11744325" h="7418705">
                  <a:moveTo>
                    <a:pt x="11743944" y="0"/>
                  </a:moveTo>
                  <a:lnTo>
                    <a:pt x="0" y="0"/>
                  </a:lnTo>
                  <a:lnTo>
                    <a:pt x="0" y="7012902"/>
                  </a:lnTo>
                  <a:lnTo>
                    <a:pt x="0" y="7418464"/>
                  </a:lnTo>
                  <a:lnTo>
                    <a:pt x="11743944" y="7418464"/>
                  </a:lnTo>
                  <a:lnTo>
                    <a:pt x="11743944" y="7012902"/>
                  </a:lnTo>
                  <a:lnTo>
                    <a:pt x="11743944" y="0"/>
                  </a:lnTo>
                  <a:close/>
                </a:path>
              </a:pathLst>
            </a:custGeom>
            <a:solidFill>
              <a:srgbClr val="FEB9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28700" y="1286779"/>
              <a:ext cx="11744325" cy="7418705"/>
            </a:xfrm>
            <a:custGeom>
              <a:avLst/>
              <a:gdLst/>
              <a:ahLst/>
              <a:cxnLst/>
              <a:rect l="l" t="t" r="r" b="b"/>
              <a:pathLst>
                <a:path w="11744325" h="7418705">
                  <a:moveTo>
                    <a:pt x="11743946" y="7418471"/>
                  </a:moveTo>
                  <a:lnTo>
                    <a:pt x="0" y="7418471"/>
                  </a:lnTo>
                  <a:lnTo>
                    <a:pt x="0" y="0"/>
                  </a:lnTo>
                  <a:lnTo>
                    <a:pt x="11743946" y="0"/>
                  </a:lnTo>
                  <a:lnTo>
                    <a:pt x="11743946" y="74184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26498" y="4167638"/>
            <a:ext cx="10560050" cy="322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500" dirty="0">
                <a:latin typeface="Arial"/>
                <a:cs typeface="Arial"/>
              </a:rPr>
              <a:t>The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Transition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Assistance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Program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(TAP)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is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congressionally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mandated </a:t>
            </a:r>
            <a:r>
              <a:rPr sz="2500" dirty="0">
                <a:latin typeface="Arial"/>
                <a:cs typeface="Arial"/>
              </a:rPr>
              <a:t>program.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TAP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is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responsible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for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providing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Soldiers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with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counseling, </a:t>
            </a:r>
            <a:r>
              <a:rPr sz="2500" dirty="0">
                <a:latin typeface="Arial"/>
                <a:cs typeface="Arial"/>
              </a:rPr>
              <a:t>employment,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educational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workshops,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and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seminars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required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to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achieve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spc="-25" dirty="0">
                <a:latin typeface="Arial"/>
                <a:cs typeface="Arial"/>
              </a:rPr>
              <a:t>the </a:t>
            </a:r>
            <a:r>
              <a:rPr sz="2500" dirty="0">
                <a:latin typeface="Arial"/>
                <a:cs typeface="Arial"/>
              </a:rPr>
              <a:t>Veterans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Opportunity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to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Work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(VOW)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Act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2011,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Career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Readiness </a:t>
            </a:r>
            <a:r>
              <a:rPr sz="2500" dirty="0">
                <a:latin typeface="Arial"/>
                <a:cs typeface="Arial"/>
              </a:rPr>
              <a:t>Standards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(CRS)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mandated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compliance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as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outlined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in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the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NDAA,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AR</a:t>
            </a:r>
            <a:r>
              <a:rPr sz="2500" spc="-20" dirty="0">
                <a:latin typeface="Arial"/>
                <a:cs typeface="Arial"/>
              </a:rPr>
              <a:t> 600- </a:t>
            </a:r>
            <a:r>
              <a:rPr sz="2500" dirty="0">
                <a:latin typeface="Arial"/>
                <a:cs typeface="Arial"/>
              </a:rPr>
              <a:t>81,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(CHPs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2,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4,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and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7)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and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DOD</a:t>
            </a:r>
            <a:r>
              <a:rPr sz="2500" spc="-10" dirty="0">
                <a:latin typeface="Arial"/>
                <a:cs typeface="Arial"/>
              </a:rPr>
              <a:t> 1332.35.</a:t>
            </a:r>
            <a:endParaRPr sz="25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67727" rIns="0" bIns="0" rtlCol="0">
            <a:spAutoFit/>
          </a:bodyPr>
          <a:lstStyle/>
          <a:p>
            <a:pPr marL="454659">
              <a:lnSpc>
                <a:spcPct val="100000"/>
              </a:lnSpc>
              <a:spcBef>
                <a:spcPts val="135"/>
              </a:spcBef>
            </a:pPr>
            <a:r>
              <a:rPr sz="4900" spc="-345" dirty="0">
                <a:solidFill>
                  <a:srgbClr val="FEB932"/>
                </a:solidFill>
                <a:latin typeface="Trebuchet MS"/>
                <a:cs typeface="Trebuchet MS"/>
              </a:rPr>
              <a:t>TRANSITION</a:t>
            </a:r>
            <a:r>
              <a:rPr sz="4900" spc="-185" dirty="0">
                <a:solidFill>
                  <a:srgbClr val="FEB932"/>
                </a:solidFill>
                <a:latin typeface="Trebuchet MS"/>
                <a:cs typeface="Trebuchet MS"/>
              </a:rPr>
              <a:t> </a:t>
            </a:r>
            <a:r>
              <a:rPr sz="4900" spc="-285" dirty="0">
                <a:solidFill>
                  <a:srgbClr val="FEB932"/>
                </a:solidFill>
                <a:latin typeface="Trebuchet MS"/>
                <a:cs typeface="Trebuchet MS"/>
              </a:rPr>
              <a:t>ASSISTANCE</a:t>
            </a:r>
            <a:r>
              <a:rPr sz="4900" spc="-180" dirty="0">
                <a:solidFill>
                  <a:srgbClr val="FEB932"/>
                </a:solidFill>
                <a:latin typeface="Trebuchet MS"/>
                <a:cs typeface="Trebuchet MS"/>
              </a:rPr>
              <a:t> </a:t>
            </a:r>
            <a:r>
              <a:rPr sz="4900" spc="-250" dirty="0">
                <a:solidFill>
                  <a:srgbClr val="FEB932"/>
                </a:solidFill>
                <a:latin typeface="Trebuchet MS"/>
                <a:cs typeface="Trebuchet MS"/>
              </a:rPr>
              <a:t>PROGRAM</a:t>
            </a:r>
            <a:r>
              <a:rPr sz="4900" spc="-180" dirty="0">
                <a:solidFill>
                  <a:srgbClr val="FEB932"/>
                </a:solidFill>
                <a:latin typeface="Trebuchet MS"/>
                <a:cs typeface="Trebuchet MS"/>
              </a:rPr>
              <a:t> </a:t>
            </a:r>
            <a:r>
              <a:rPr sz="4900" spc="-335" dirty="0">
                <a:solidFill>
                  <a:srgbClr val="FEB932"/>
                </a:solidFill>
                <a:latin typeface="Trebuchet MS"/>
                <a:cs typeface="Trebuchet MS"/>
              </a:rPr>
              <a:t>(TAP)</a:t>
            </a:r>
            <a:endParaRPr sz="4900" dirty="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18288000" cy="1232535"/>
            <a:chOff x="0" y="0"/>
            <a:chExt cx="18288000" cy="123253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858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722" y="79920"/>
              <a:ext cx="3590924" cy="8477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16613" y="79920"/>
              <a:ext cx="1485899" cy="115252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FD9A56C-7F6C-FFA0-67D2-F85F694C71AC}"/>
              </a:ext>
            </a:extLst>
          </p:cNvPr>
          <p:cNvSpPr txBox="1"/>
          <p:nvPr/>
        </p:nvSpPr>
        <p:spPr>
          <a:xfrm>
            <a:off x="6402624" y="58"/>
            <a:ext cx="42354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building, sky, outdoor&#10;&#10;AI-generated content may be incorrect.">
            <a:extLst>
              <a:ext uri="{FF2B5EF4-FFF2-40B4-BE49-F238E27FC236}">
                <a16:creationId xmlns:a16="http://schemas.microsoft.com/office/drawing/2014/main" id="{6FEBB884-D22B-9BA0-47D9-01621AF0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8" y="3792131"/>
            <a:ext cx="18176164" cy="64914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9D4800-7776-45E7-A05B-B15743C8D989}"/>
              </a:ext>
            </a:extLst>
          </p:cNvPr>
          <p:cNvSpPr/>
          <p:nvPr/>
        </p:nvSpPr>
        <p:spPr>
          <a:xfrm>
            <a:off x="0" y="-38457"/>
            <a:ext cx="18288000" cy="1550120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rtl="0">
              <a:defRPr/>
            </a:pPr>
            <a:endParaRPr lang="en-US" sz="2700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0722" y="-98633"/>
            <a:ext cx="18288000" cy="1439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71600" rtl="0">
              <a:lnSpc>
                <a:spcPts val="12000"/>
              </a:lnSpc>
              <a:defRPr/>
            </a:pPr>
            <a:r>
              <a:rPr lang="en-US" sz="6600" b="1" kern="1400" dirty="0">
                <a:solidFill>
                  <a:srgbClr val="FFC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JBLM TAP Locations</a:t>
            </a:r>
            <a:endParaRPr lang="en-US" sz="6600" b="1" kern="1200" cap="all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0E005C23-0B6C-4439-0868-6D7F8F5F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7" y="2308786"/>
            <a:ext cx="948975" cy="100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04674FB-DA49-3CA9-CB8A-A89561728EA6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1444000"/>
            <a:ext cx="6512804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Hours of Operation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kumimoji="0" lang="en-US" altLang="en-US" sz="24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l" defTabSz="13716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Monday – Friday 	0730-1600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12A1C9-11FA-F339-1058-725DFD0605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4"/>
          <a:stretch/>
        </p:blipFill>
        <p:spPr>
          <a:xfrm>
            <a:off x="9992990" y="4418009"/>
            <a:ext cx="5022914" cy="2653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834414-1D5B-2516-72F9-787E11D5EA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41" r="21292"/>
          <a:stretch/>
        </p:blipFill>
        <p:spPr>
          <a:xfrm>
            <a:off x="8306991" y="1589765"/>
            <a:ext cx="4460698" cy="2653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8647E7-30CD-58A0-30AB-C6BC79DAFC79}"/>
              </a:ext>
            </a:extLst>
          </p:cNvPr>
          <p:cNvSpPr txBox="1"/>
          <p:nvPr/>
        </p:nvSpPr>
        <p:spPr>
          <a:xfrm>
            <a:off x="10300954" y="6596798"/>
            <a:ext cx="75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SFAC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C1A8A1-5252-D564-328D-CE21AEF8016F}"/>
              </a:ext>
            </a:extLst>
          </p:cNvPr>
          <p:cNvSpPr txBox="1"/>
          <p:nvPr/>
        </p:nvSpPr>
        <p:spPr>
          <a:xfrm>
            <a:off x="15003808" y="3848568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McChord Field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58AC522D-819D-9317-1219-53A546D10C5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058153" y="2358614"/>
            <a:ext cx="9855122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Phone: (253) 967-3258 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l" defTabSz="13716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Email: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6"/>
              </a:rPr>
              <a:t>usarmy.jblm.imcom.list.dhr-tap-outreach@army.mil</a:t>
            </a:r>
            <a:r>
              <a:rPr kumimoji="0" lang="en-US" altLang="en-US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324C82-F6AA-814B-E146-D32E3FE69E38}"/>
              </a:ext>
            </a:extLst>
          </p:cNvPr>
          <p:cNvSpPr txBox="1"/>
          <p:nvPr/>
        </p:nvSpPr>
        <p:spPr>
          <a:xfrm>
            <a:off x="76200" y="3314700"/>
            <a:ext cx="4191826" cy="1644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tabLst>
                <a:tab pos="3986213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 Hub – North Fort </a:t>
            </a:r>
          </a:p>
          <a:p>
            <a:pPr>
              <a:lnSpc>
                <a:spcPct val="107000"/>
              </a:lnSpc>
              <a:tabLst>
                <a:tab pos="3986213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Hawk Career Center</a:t>
            </a:r>
          </a:p>
          <a:p>
            <a:pPr>
              <a:lnSpc>
                <a:spcPct val="107000"/>
              </a:lnSpc>
              <a:tabLst>
                <a:tab pos="3986213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11577 41st Division Drive, JBLM, WA 98433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FE961-77A3-B014-43A2-D9E1387D6D92}"/>
              </a:ext>
            </a:extLst>
          </p:cNvPr>
          <p:cNvSpPr txBox="1"/>
          <p:nvPr/>
        </p:nvSpPr>
        <p:spPr>
          <a:xfrm>
            <a:off x="8450887" y="3821145"/>
            <a:ext cx="1641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McChord Field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44148F-C86A-4D1D-AFF1-5C80D1ABE652}"/>
              </a:ext>
            </a:extLst>
          </p:cNvPr>
          <p:cNvSpPr txBox="1"/>
          <p:nvPr/>
        </p:nvSpPr>
        <p:spPr>
          <a:xfrm>
            <a:off x="12785554" y="1938679"/>
            <a:ext cx="2862027" cy="2295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tabLst>
                <a:tab pos="3986213" algn="l"/>
              </a:tabLst>
            </a:pPr>
            <a:r>
              <a:rPr lang="en-US" sz="27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McChord Field 100, COL Joe Jackson Ave, JBLM, WA 98438</a:t>
            </a:r>
          </a:p>
          <a:p>
            <a:pPr>
              <a:lnSpc>
                <a:spcPct val="107000"/>
              </a:lnSpc>
              <a:tabLst>
                <a:tab pos="3986213" algn="l"/>
              </a:tabLst>
            </a:pPr>
            <a:endParaRPr lang="en-US" sz="27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2BE16-A378-B858-C24D-E83591450132}"/>
              </a:ext>
            </a:extLst>
          </p:cNvPr>
          <p:cNvSpPr txBox="1"/>
          <p:nvPr/>
        </p:nvSpPr>
        <p:spPr>
          <a:xfrm>
            <a:off x="15090025" y="4386836"/>
            <a:ext cx="2749095" cy="221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tabLst>
                <a:tab pos="3986213" algn="l"/>
              </a:tabLst>
            </a:pPr>
            <a:r>
              <a:rPr lang="en-US" sz="28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SFAC</a:t>
            </a:r>
          </a:p>
          <a:p>
            <a:pPr>
              <a:lnSpc>
                <a:spcPct val="107000"/>
              </a:lnSpc>
              <a:tabLst>
                <a:tab pos="3986213" algn="l"/>
              </a:tabLst>
            </a:pPr>
            <a:r>
              <a:rPr lang="en-US" sz="28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9059 Gardner Loop Road, JBLM, WA 98431</a:t>
            </a:r>
            <a:endParaRPr lang="en-US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22" name="object 8">
            <a:extLst>
              <a:ext uri="{FF2B5EF4-FFF2-40B4-BE49-F238E27FC236}">
                <a16:creationId xmlns:a16="http://schemas.microsoft.com/office/drawing/2014/main" id="{1E635071-1CE2-D90D-2D2D-6FE148D7491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0722" y="79922"/>
            <a:ext cx="3590924" cy="847724"/>
          </a:xfrm>
          <a:prstGeom prst="rect">
            <a:avLst/>
          </a:prstGeom>
        </p:spPr>
      </p:pic>
      <p:pic>
        <p:nvPicPr>
          <p:cNvPr id="23" name="object 14">
            <a:extLst>
              <a:ext uri="{FF2B5EF4-FFF2-40B4-BE49-F238E27FC236}">
                <a16:creationId xmlns:a16="http://schemas.microsoft.com/office/drawing/2014/main" id="{3796D1E3-8A9A-1469-9CB1-D582BAC9164D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517111" y="79247"/>
            <a:ext cx="1485900" cy="11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5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39" y="-24245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909701"/>
              <a:ext cx="18288000" cy="9377680"/>
            </a:xfrm>
            <a:custGeom>
              <a:avLst/>
              <a:gdLst/>
              <a:ahLst/>
              <a:cxnLst/>
              <a:rect l="l" t="t" r="r" b="b"/>
              <a:pathLst>
                <a:path w="18288000" h="9377680">
                  <a:moveTo>
                    <a:pt x="0" y="9377297"/>
                  </a:moveTo>
                  <a:lnTo>
                    <a:pt x="18287998" y="9377297"/>
                  </a:lnTo>
                  <a:lnTo>
                    <a:pt x="18287998" y="0"/>
                  </a:lnTo>
                  <a:lnTo>
                    <a:pt x="0" y="0"/>
                  </a:lnTo>
                  <a:lnTo>
                    <a:pt x="0" y="9377297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1"/>
              <a:ext cx="18288000" cy="995044"/>
            </a:xfrm>
            <a:custGeom>
              <a:avLst/>
              <a:gdLst/>
              <a:ahLst/>
              <a:cxnLst/>
              <a:rect l="l" t="t" r="r" b="b"/>
              <a:pathLst>
                <a:path w="18288000" h="995044">
                  <a:moveTo>
                    <a:pt x="18288000" y="0"/>
                  </a:moveTo>
                  <a:lnTo>
                    <a:pt x="0" y="0"/>
                  </a:lnTo>
                  <a:lnTo>
                    <a:pt x="0" y="909701"/>
                  </a:lnTo>
                  <a:lnTo>
                    <a:pt x="17200614" y="909701"/>
                  </a:lnTo>
                  <a:lnTo>
                    <a:pt x="17200614" y="995032"/>
                  </a:lnTo>
                  <a:lnTo>
                    <a:pt x="18287988" y="995032"/>
                  </a:lnTo>
                  <a:lnTo>
                    <a:pt x="18287988" y="909701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EB9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858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722" y="79920"/>
              <a:ext cx="3590924" cy="8477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16613" y="79920"/>
              <a:ext cx="1485899" cy="11525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7120" y="1230442"/>
              <a:ext cx="15760878" cy="90565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4940" y="3308979"/>
              <a:ext cx="937008" cy="9790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715008" y="2671249"/>
              <a:ext cx="426084" cy="818515"/>
            </a:xfrm>
            <a:custGeom>
              <a:avLst/>
              <a:gdLst/>
              <a:ahLst/>
              <a:cxnLst/>
              <a:rect l="l" t="t" r="r" b="b"/>
              <a:pathLst>
                <a:path w="426084" h="818514">
                  <a:moveTo>
                    <a:pt x="425587" y="818194"/>
                  </a:moveTo>
                  <a:lnTo>
                    <a:pt x="196084" y="747928"/>
                  </a:lnTo>
                  <a:lnTo>
                    <a:pt x="244415" y="699325"/>
                  </a:lnTo>
                  <a:lnTo>
                    <a:pt x="205798" y="664847"/>
                  </a:lnTo>
                  <a:lnTo>
                    <a:pt x="121068" y="574520"/>
                  </a:lnTo>
                  <a:lnTo>
                    <a:pt x="36908" y="448001"/>
                  </a:lnTo>
                  <a:lnTo>
                    <a:pt x="0" y="304948"/>
                  </a:lnTo>
                  <a:lnTo>
                    <a:pt x="28929" y="175985"/>
                  </a:lnTo>
                  <a:lnTo>
                    <a:pt x="89342" y="80194"/>
                  </a:lnTo>
                  <a:lnTo>
                    <a:pt x="149134" y="20543"/>
                  </a:lnTo>
                  <a:lnTo>
                    <a:pt x="176200" y="0"/>
                  </a:lnTo>
                  <a:lnTo>
                    <a:pt x="167638" y="140531"/>
                  </a:lnTo>
                  <a:lnTo>
                    <a:pt x="294955" y="182191"/>
                  </a:lnTo>
                  <a:lnTo>
                    <a:pt x="270755" y="196390"/>
                  </a:lnTo>
                  <a:lnTo>
                    <a:pt x="220043" y="236834"/>
                  </a:lnTo>
                  <a:lnTo>
                    <a:pt x="175647" y="300296"/>
                  </a:lnTo>
                  <a:lnTo>
                    <a:pt x="170400" y="383545"/>
                  </a:lnTo>
                  <a:lnTo>
                    <a:pt x="208681" y="475027"/>
                  </a:lnTo>
                  <a:lnTo>
                    <a:pt x="259777" y="556328"/>
                  </a:lnTo>
                  <a:lnTo>
                    <a:pt x="304505" y="614561"/>
                  </a:lnTo>
                  <a:lnTo>
                    <a:pt x="323678" y="636836"/>
                  </a:lnTo>
                  <a:lnTo>
                    <a:pt x="370351" y="596287"/>
                  </a:lnTo>
                  <a:lnTo>
                    <a:pt x="425587" y="818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-1383012" y="66805"/>
            <a:ext cx="17642976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18200">
              <a:lnSpc>
                <a:spcPct val="100000"/>
              </a:lnSpc>
              <a:spcBef>
                <a:spcPts val="100"/>
              </a:spcBef>
            </a:pPr>
            <a:r>
              <a:rPr sz="6600" spc="65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SOLDIER</a:t>
            </a:r>
            <a:r>
              <a:rPr sz="6600" spc="240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 </a:t>
            </a:r>
            <a:r>
              <a:rPr sz="6600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LIFE</a:t>
            </a:r>
            <a:r>
              <a:rPr sz="6600" spc="240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 </a:t>
            </a:r>
            <a:r>
              <a:rPr sz="6600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CYCLE</a:t>
            </a:r>
            <a:r>
              <a:rPr sz="6600" spc="245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 </a:t>
            </a:r>
            <a:r>
              <a:rPr sz="6600" spc="-20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OVERVIEW</a:t>
            </a:r>
            <a:endParaRPr sz="6600" dirty="0">
              <a:solidFill>
                <a:srgbClr val="FFC000"/>
              </a:solidFill>
              <a:latin typeface="Arial Narrow" panose="020B0606020202030204" pitchFamily="34" charset="0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A53678-48FE-777C-280E-70BBE779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3D975EA-18FB-80FF-387C-4062DDA349EE}"/>
              </a:ext>
            </a:extLst>
          </p:cNvPr>
          <p:cNvGrpSpPr/>
          <p:nvPr/>
        </p:nvGrpSpPr>
        <p:grpSpPr>
          <a:xfrm>
            <a:off x="28839" y="-24245"/>
            <a:ext cx="18288000" cy="10287381"/>
            <a:chOff x="0" y="0"/>
            <a:chExt cx="18288000" cy="10287381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D96D94BC-76DD-431D-E91B-8615D29395FB}"/>
                </a:ext>
              </a:extLst>
            </p:cNvPr>
            <p:cNvSpPr/>
            <p:nvPr/>
          </p:nvSpPr>
          <p:spPr>
            <a:xfrm>
              <a:off x="0" y="909701"/>
              <a:ext cx="18288000" cy="9377680"/>
            </a:xfrm>
            <a:custGeom>
              <a:avLst/>
              <a:gdLst/>
              <a:ahLst/>
              <a:cxnLst/>
              <a:rect l="l" t="t" r="r" b="b"/>
              <a:pathLst>
                <a:path w="18288000" h="9377680">
                  <a:moveTo>
                    <a:pt x="0" y="9377297"/>
                  </a:moveTo>
                  <a:lnTo>
                    <a:pt x="18287998" y="9377297"/>
                  </a:lnTo>
                  <a:lnTo>
                    <a:pt x="18287998" y="0"/>
                  </a:lnTo>
                  <a:lnTo>
                    <a:pt x="0" y="0"/>
                  </a:lnTo>
                  <a:lnTo>
                    <a:pt x="0" y="9377297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209AEDF-9DE6-C705-85AE-8338544CC964}"/>
                </a:ext>
              </a:extLst>
            </p:cNvPr>
            <p:cNvSpPr/>
            <p:nvPr/>
          </p:nvSpPr>
          <p:spPr>
            <a:xfrm>
              <a:off x="0" y="11"/>
              <a:ext cx="18288000" cy="995044"/>
            </a:xfrm>
            <a:custGeom>
              <a:avLst/>
              <a:gdLst/>
              <a:ahLst/>
              <a:cxnLst/>
              <a:rect l="l" t="t" r="r" b="b"/>
              <a:pathLst>
                <a:path w="18288000" h="995044">
                  <a:moveTo>
                    <a:pt x="18288000" y="0"/>
                  </a:moveTo>
                  <a:lnTo>
                    <a:pt x="0" y="0"/>
                  </a:lnTo>
                  <a:lnTo>
                    <a:pt x="0" y="909701"/>
                  </a:lnTo>
                  <a:lnTo>
                    <a:pt x="17200614" y="909701"/>
                  </a:lnTo>
                  <a:lnTo>
                    <a:pt x="17200614" y="995032"/>
                  </a:lnTo>
                  <a:lnTo>
                    <a:pt x="18287988" y="995032"/>
                  </a:lnTo>
                  <a:lnTo>
                    <a:pt x="18287988" y="909701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EB9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F7BA453F-6A13-87A4-0A4C-11218934D9D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85832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046E0378-540E-1671-0D9C-21A1578AFFF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722" y="79920"/>
              <a:ext cx="3590924" cy="847724"/>
            </a:xfrm>
            <a:prstGeom prst="rect">
              <a:avLst/>
            </a:prstGeom>
          </p:spPr>
        </p:pic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5133DC76-44C8-957C-300B-22269ABECCF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16613" y="79920"/>
              <a:ext cx="1485899" cy="1152524"/>
            </a:xfrm>
            <a:prstGeom prst="rect">
              <a:avLst/>
            </a:prstGeom>
          </p:spPr>
        </p:pic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D6C0D8A5-BA58-0BE7-AEE7-2A6D7B2818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383012" y="66805"/>
            <a:ext cx="17642976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18200">
              <a:lnSpc>
                <a:spcPct val="100000"/>
              </a:lnSpc>
              <a:spcBef>
                <a:spcPts val="100"/>
              </a:spcBef>
            </a:pPr>
            <a:r>
              <a:rPr lang="en-US" sz="6600" spc="65" dirty="0">
                <a:solidFill>
                  <a:srgbClr val="FFC000"/>
                </a:solidFill>
                <a:latin typeface="Arial Narrow" panose="020B0606020202030204" pitchFamily="34" charset="0"/>
                <a:cs typeface="Trebuchet MS"/>
              </a:rPr>
              <a:t>TRANSITION TIMELINE</a:t>
            </a:r>
            <a:endParaRPr sz="6600" dirty="0">
              <a:solidFill>
                <a:srgbClr val="FFC000"/>
              </a:solidFill>
              <a:latin typeface="Arial Narrow" panose="020B0606020202030204" pitchFamily="34" charset="0"/>
              <a:cs typeface="Trebuchet MS"/>
            </a:endParaRPr>
          </a:p>
        </p:txBody>
      </p:sp>
      <p:pic>
        <p:nvPicPr>
          <p:cNvPr id="12" name="Picture 11" descr="Timeline&#10;&#10;Description automatically generated">
            <a:extLst>
              <a:ext uri="{FF2B5EF4-FFF2-40B4-BE49-F238E27FC236}">
                <a16:creationId xmlns:a16="http://schemas.microsoft.com/office/drawing/2014/main" id="{5EC08A04-C09E-980F-ACC6-8257C8462B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42" y="1422771"/>
            <a:ext cx="8828715" cy="83030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7301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324095"/>
            <a:ext cx="18288000" cy="7962900"/>
            <a:chOff x="0" y="2324095"/>
            <a:chExt cx="18288000" cy="7962900"/>
          </a:xfrm>
        </p:grpSpPr>
        <p:sp>
          <p:nvSpPr>
            <p:cNvPr id="3" name="object 3"/>
            <p:cNvSpPr/>
            <p:nvPr/>
          </p:nvSpPr>
          <p:spPr>
            <a:xfrm>
              <a:off x="0" y="2324095"/>
              <a:ext cx="18288000" cy="7962900"/>
            </a:xfrm>
            <a:custGeom>
              <a:avLst/>
              <a:gdLst/>
              <a:ahLst/>
              <a:cxnLst/>
              <a:rect l="l" t="t" r="r" b="b"/>
              <a:pathLst>
                <a:path w="18288000" h="7962900">
                  <a:moveTo>
                    <a:pt x="18288000" y="0"/>
                  </a:moveTo>
                  <a:lnTo>
                    <a:pt x="0" y="0"/>
                  </a:lnTo>
                  <a:lnTo>
                    <a:pt x="0" y="7962392"/>
                  </a:lnTo>
                  <a:lnTo>
                    <a:pt x="18288000" y="7962392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9219" y="2880360"/>
              <a:ext cx="16908780" cy="226771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-38100"/>
            <a:ext cx="18287999" cy="9058275"/>
            <a:chOff x="0" y="0"/>
            <a:chExt cx="18287999" cy="905827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850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755" y="79247"/>
              <a:ext cx="3592068" cy="8488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17111" y="79247"/>
              <a:ext cx="1485900" cy="11536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175236" y="3695700"/>
              <a:ext cx="5530215" cy="5362575"/>
            </a:xfrm>
            <a:custGeom>
              <a:avLst/>
              <a:gdLst/>
              <a:ahLst/>
              <a:cxnLst/>
              <a:rect l="l" t="t" r="r" b="b"/>
              <a:pathLst>
                <a:path w="5530215" h="5362575">
                  <a:moveTo>
                    <a:pt x="5530087" y="0"/>
                  </a:moveTo>
                  <a:lnTo>
                    <a:pt x="0" y="0"/>
                  </a:lnTo>
                  <a:lnTo>
                    <a:pt x="0" y="5362575"/>
                  </a:lnTo>
                  <a:lnTo>
                    <a:pt x="5530087" y="5362575"/>
                  </a:lnTo>
                  <a:lnTo>
                    <a:pt x="55300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384024" y="3314700"/>
              <a:ext cx="5147945" cy="5003800"/>
            </a:xfrm>
            <a:custGeom>
              <a:avLst/>
              <a:gdLst/>
              <a:ahLst/>
              <a:cxnLst/>
              <a:rect l="l" t="t" r="r" b="b"/>
              <a:pathLst>
                <a:path w="5147944" h="5003800">
                  <a:moveTo>
                    <a:pt x="5147945" y="0"/>
                  </a:moveTo>
                  <a:lnTo>
                    <a:pt x="0" y="0"/>
                  </a:lnTo>
                  <a:lnTo>
                    <a:pt x="0" y="5003292"/>
                  </a:lnTo>
                  <a:lnTo>
                    <a:pt x="5147945" y="5003292"/>
                  </a:lnTo>
                  <a:lnTo>
                    <a:pt x="51479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4320" y="3695700"/>
              <a:ext cx="5688965" cy="5362575"/>
            </a:xfrm>
            <a:custGeom>
              <a:avLst/>
              <a:gdLst/>
              <a:ahLst/>
              <a:cxnLst/>
              <a:rect l="l" t="t" r="r" b="b"/>
              <a:pathLst>
                <a:path w="5688965" h="5362575">
                  <a:moveTo>
                    <a:pt x="5688584" y="0"/>
                  </a:moveTo>
                  <a:lnTo>
                    <a:pt x="0" y="0"/>
                  </a:lnTo>
                  <a:lnTo>
                    <a:pt x="0" y="5362575"/>
                  </a:lnTo>
                  <a:lnTo>
                    <a:pt x="5688584" y="5362575"/>
                  </a:lnTo>
                  <a:lnTo>
                    <a:pt x="56885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7492" y="3314700"/>
              <a:ext cx="5083810" cy="5003800"/>
            </a:xfrm>
            <a:custGeom>
              <a:avLst/>
              <a:gdLst/>
              <a:ahLst/>
              <a:cxnLst/>
              <a:rect l="l" t="t" r="r" b="b"/>
              <a:pathLst>
                <a:path w="5083810" h="5003800">
                  <a:moveTo>
                    <a:pt x="5083810" y="0"/>
                  </a:moveTo>
                  <a:lnTo>
                    <a:pt x="0" y="0"/>
                  </a:lnTo>
                  <a:lnTo>
                    <a:pt x="0" y="5003292"/>
                  </a:lnTo>
                  <a:lnTo>
                    <a:pt x="5083810" y="5003292"/>
                  </a:lnTo>
                  <a:lnTo>
                    <a:pt x="50838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36792" y="3695700"/>
              <a:ext cx="5464810" cy="5362575"/>
            </a:xfrm>
            <a:custGeom>
              <a:avLst/>
              <a:gdLst/>
              <a:ahLst/>
              <a:cxnLst/>
              <a:rect l="l" t="t" r="r" b="b"/>
              <a:pathLst>
                <a:path w="5464809" h="5362575">
                  <a:moveTo>
                    <a:pt x="5464810" y="0"/>
                  </a:moveTo>
                  <a:lnTo>
                    <a:pt x="0" y="0"/>
                  </a:lnTo>
                  <a:lnTo>
                    <a:pt x="0" y="5362575"/>
                  </a:lnTo>
                  <a:lnTo>
                    <a:pt x="5464810" y="5362575"/>
                  </a:lnTo>
                  <a:lnTo>
                    <a:pt x="5464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41591" y="3314700"/>
              <a:ext cx="4895215" cy="5003800"/>
            </a:xfrm>
            <a:custGeom>
              <a:avLst/>
              <a:gdLst/>
              <a:ahLst/>
              <a:cxnLst/>
              <a:rect l="l" t="t" r="r" b="b"/>
              <a:pathLst>
                <a:path w="4895215" h="5003800">
                  <a:moveTo>
                    <a:pt x="4894961" y="0"/>
                  </a:moveTo>
                  <a:lnTo>
                    <a:pt x="0" y="0"/>
                  </a:lnTo>
                  <a:lnTo>
                    <a:pt x="0" y="5003292"/>
                  </a:lnTo>
                  <a:lnTo>
                    <a:pt x="4894961" y="5003292"/>
                  </a:lnTo>
                  <a:lnTo>
                    <a:pt x="48949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7447" y="5724145"/>
              <a:ext cx="73152" cy="731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7447" y="6537961"/>
              <a:ext cx="73152" cy="7467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74320" y="1356931"/>
            <a:ext cx="17820640" cy="151836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01930" algn="ctr">
              <a:lnSpc>
                <a:spcPct val="100000"/>
              </a:lnSpc>
              <a:spcBef>
                <a:spcPts val="760"/>
              </a:spcBef>
            </a:pPr>
            <a:r>
              <a:rPr sz="2400" b="1" dirty="0">
                <a:latin typeface="Arial"/>
                <a:cs typeface="Arial"/>
              </a:rPr>
              <a:t>Apprenticeships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Internships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On-the-</a:t>
            </a:r>
            <a:r>
              <a:rPr sz="2400" b="1" dirty="0">
                <a:latin typeface="Arial"/>
                <a:cs typeface="Arial"/>
              </a:rPr>
              <a:t>Job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Training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Employment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Skills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Training</a:t>
            </a:r>
            <a:endParaRPr sz="2400" dirty="0">
              <a:latin typeface="Arial"/>
              <a:cs typeface="Arial"/>
            </a:endParaRPr>
          </a:p>
          <a:p>
            <a:pPr marR="638175" algn="ctr">
              <a:lnSpc>
                <a:spcPct val="100000"/>
              </a:lnSpc>
              <a:spcBef>
                <a:spcPts val="520"/>
              </a:spcBef>
            </a:pPr>
            <a:r>
              <a:rPr sz="2000" dirty="0">
                <a:latin typeface="Arial"/>
                <a:cs typeface="Arial"/>
              </a:rPr>
              <a:t>As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part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Army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TAP,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Soldiers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provided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opportunity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participate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Career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Skills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Program.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Approval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authority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granted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HQDA</a:t>
            </a:r>
            <a:endParaRPr sz="2000" dirty="0">
              <a:latin typeface="Arial"/>
              <a:cs typeface="Arial"/>
            </a:endParaRPr>
          </a:p>
          <a:p>
            <a:pPr marL="211454" algn="ctr">
              <a:lnSpc>
                <a:spcPct val="100000"/>
              </a:lnSpc>
              <a:spcBef>
                <a:spcPts val="140"/>
              </a:spcBef>
            </a:pPr>
            <a:r>
              <a:rPr sz="2000" dirty="0">
                <a:latin typeface="Arial"/>
                <a:cs typeface="Arial"/>
              </a:rPr>
              <a:t>G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-</a:t>
            </a:r>
            <a:r>
              <a:rPr sz="2000" dirty="0">
                <a:latin typeface="Arial"/>
                <a:cs typeface="Arial"/>
              </a:rPr>
              <a:t>1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all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providers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requesting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partner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Career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Skills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Program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requiring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121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days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more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complete.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This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includes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Individual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Internships</a:t>
            </a:r>
            <a:endParaRPr sz="2000" dirty="0">
              <a:latin typeface="Arial"/>
              <a:cs typeface="Arial"/>
            </a:endParaRPr>
          </a:p>
          <a:p>
            <a:pPr marL="210185" algn="ctr">
              <a:lnSpc>
                <a:spcPct val="100000"/>
              </a:lnSpc>
              <a:spcBef>
                <a:spcPts val="409"/>
              </a:spcBef>
            </a:pPr>
            <a:r>
              <a:rPr sz="2000" dirty="0">
                <a:latin typeface="Arial"/>
                <a:cs typeface="Arial"/>
              </a:rPr>
              <a:t>and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all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approved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DoD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programs.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Delegation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authority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Adjutant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General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(TAG)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authorized.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7492" y="3567619"/>
            <a:ext cx="5083810" cy="4358822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263015">
              <a:lnSpc>
                <a:spcPct val="100000"/>
              </a:lnSpc>
              <a:spcBef>
                <a:spcPts val="1440"/>
              </a:spcBef>
            </a:pPr>
            <a:r>
              <a:rPr sz="2800" b="1" dirty="0">
                <a:latin typeface="Arial"/>
                <a:cs typeface="Arial"/>
              </a:rPr>
              <a:t>Soldier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Eligibility</a:t>
            </a:r>
            <a:endParaRPr sz="2800" dirty="0">
              <a:latin typeface="Arial"/>
              <a:cs typeface="Arial"/>
            </a:endParaRPr>
          </a:p>
          <a:p>
            <a:pPr marL="610235" marR="553720">
              <a:lnSpc>
                <a:spcPct val="113999"/>
              </a:lnSpc>
              <a:spcBef>
                <a:spcPts val="1575"/>
              </a:spcBef>
            </a:pPr>
            <a:r>
              <a:rPr sz="2400" dirty="0">
                <a:latin typeface="Arial"/>
                <a:cs typeface="Arial"/>
              </a:rPr>
              <a:t>Soldiers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within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180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days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of </a:t>
            </a:r>
            <a:r>
              <a:rPr sz="2400" spc="-10" dirty="0">
                <a:latin typeface="Arial"/>
                <a:cs typeface="Arial"/>
              </a:rPr>
              <a:t>discharge/release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fro</a:t>
            </a:r>
            <a:r>
              <a:rPr lang="en-US" sz="2400" dirty="0">
                <a:latin typeface="Arial"/>
                <a:cs typeface="Arial"/>
              </a:rPr>
              <a:t>m active duty</a:t>
            </a:r>
          </a:p>
          <a:p>
            <a:pPr marL="610235" marR="553720">
              <a:lnSpc>
                <a:spcPct val="113999"/>
              </a:lnSpc>
              <a:spcBef>
                <a:spcPts val="1575"/>
              </a:spcBef>
            </a:pPr>
            <a:r>
              <a:rPr sz="2400" dirty="0">
                <a:latin typeface="Arial"/>
                <a:cs typeface="Arial"/>
              </a:rPr>
              <a:t>Offerings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range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depending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on </a:t>
            </a:r>
            <a:r>
              <a:rPr sz="2400" dirty="0">
                <a:latin typeface="Arial"/>
                <a:cs typeface="Arial"/>
              </a:rPr>
              <a:t>installation,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but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Administrative </a:t>
            </a:r>
            <a:r>
              <a:rPr sz="2400" dirty="0">
                <a:latin typeface="Arial"/>
                <a:cs typeface="Arial"/>
              </a:rPr>
              <a:t>Absence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can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be </a:t>
            </a:r>
            <a:r>
              <a:rPr sz="2400" dirty="0">
                <a:latin typeface="Arial"/>
                <a:cs typeface="Arial"/>
              </a:rPr>
              <a:t>approved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attend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another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location's </a:t>
            </a:r>
            <a:r>
              <a:rPr sz="2400" spc="-20" dirty="0">
                <a:latin typeface="Arial"/>
                <a:cs typeface="Arial"/>
              </a:rPr>
              <a:t>CSP.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67957" y="3467100"/>
            <a:ext cx="4895215" cy="553998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148080">
              <a:lnSpc>
                <a:spcPct val="100000"/>
              </a:lnSpc>
              <a:spcBef>
                <a:spcPts val="1440"/>
              </a:spcBef>
            </a:pPr>
            <a:r>
              <a:rPr lang="en-US" sz="2400" b="1" dirty="0">
                <a:latin typeface="Arial"/>
                <a:cs typeface="Arial"/>
              </a:rPr>
              <a:t>Three Category System </a:t>
            </a:r>
            <a:endParaRPr sz="2400" b="1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743688" y="5679947"/>
            <a:ext cx="67310" cy="3305810"/>
            <a:chOff x="12743688" y="5679947"/>
            <a:chExt cx="67310" cy="3305810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688" y="5679947"/>
              <a:ext cx="67054" cy="6705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688" y="6652261"/>
              <a:ext cx="67054" cy="6553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688" y="7299961"/>
              <a:ext cx="67054" cy="6553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688" y="7623049"/>
              <a:ext cx="67054" cy="6705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688" y="8270747"/>
              <a:ext cx="67054" cy="670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3688" y="8918447"/>
              <a:ext cx="67054" cy="67056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2384023" y="3340100"/>
            <a:ext cx="5147945" cy="5003800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438150" algn="just">
              <a:lnSpc>
                <a:spcPct val="100000"/>
              </a:lnSpc>
              <a:spcBef>
                <a:spcPts val="1440"/>
              </a:spcBef>
            </a:pPr>
            <a:r>
              <a:rPr sz="2400" b="1" dirty="0">
                <a:latin typeface="Arial"/>
                <a:cs typeface="Arial"/>
              </a:rPr>
              <a:t>Battalion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Commander's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Role</a:t>
            </a:r>
            <a:endParaRPr sz="2400" dirty="0">
              <a:latin typeface="Arial"/>
              <a:cs typeface="Arial"/>
            </a:endParaRPr>
          </a:p>
          <a:p>
            <a:pPr marL="560070" marR="208279" algn="just">
              <a:lnSpc>
                <a:spcPct val="114900"/>
              </a:lnSpc>
              <a:spcBef>
                <a:spcPts val="1395"/>
              </a:spcBef>
            </a:pPr>
            <a:r>
              <a:rPr sz="1850" dirty="0">
                <a:latin typeface="Arial"/>
                <a:cs typeface="Arial"/>
              </a:rPr>
              <a:t>Approval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authority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for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Soldier</a:t>
            </a:r>
            <a:r>
              <a:rPr sz="1850" spc="4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participation </a:t>
            </a:r>
            <a:r>
              <a:rPr sz="1850" dirty="0">
                <a:latin typeface="Arial"/>
                <a:cs typeface="Arial"/>
              </a:rPr>
              <a:t>in</a:t>
            </a:r>
            <a:r>
              <a:rPr sz="1850" spc="8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accordance</a:t>
            </a:r>
            <a:r>
              <a:rPr sz="1850" spc="8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with</a:t>
            </a:r>
            <a:r>
              <a:rPr sz="1850" spc="10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AR</a:t>
            </a:r>
            <a:r>
              <a:rPr sz="1850" spc="7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600</a:t>
            </a:r>
            <a:r>
              <a:rPr sz="1850" spc="80" dirty="0">
                <a:latin typeface="Arial"/>
                <a:cs typeface="Arial"/>
              </a:rPr>
              <a:t> </a:t>
            </a:r>
            <a:r>
              <a:rPr sz="1850" spc="-20" dirty="0">
                <a:latin typeface="Arial"/>
                <a:cs typeface="Arial"/>
              </a:rPr>
              <a:t>-</a:t>
            </a:r>
            <a:r>
              <a:rPr sz="1850" spc="-15" dirty="0">
                <a:latin typeface="Arial"/>
                <a:cs typeface="Arial"/>
              </a:rPr>
              <a:t>8-</a:t>
            </a:r>
            <a:r>
              <a:rPr sz="1850" dirty="0">
                <a:latin typeface="Arial"/>
                <a:cs typeface="Arial"/>
              </a:rPr>
              <a:t>10</a:t>
            </a:r>
            <a:r>
              <a:rPr sz="1850" spc="8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(Leaves </a:t>
            </a:r>
            <a:r>
              <a:rPr sz="1850" dirty="0">
                <a:latin typeface="Arial"/>
                <a:cs typeface="Arial"/>
              </a:rPr>
              <a:t>&amp;</a:t>
            </a:r>
            <a:r>
              <a:rPr sz="1850" spc="-2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Passes).</a:t>
            </a:r>
            <a:endParaRPr sz="1850" dirty="0">
              <a:latin typeface="Arial"/>
              <a:cs typeface="Arial"/>
            </a:endParaRPr>
          </a:p>
          <a:p>
            <a:pPr marL="560070" marR="315595" algn="just">
              <a:lnSpc>
                <a:spcPct val="115100"/>
              </a:lnSpc>
            </a:pPr>
            <a:r>
              <a:rPr sz="1850" dirty="0">
                <a:latin typeface="Arial"/>
                <a:cs typeface="Arial"/>
              </a:rPr>
              <a:t>Releases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Soldier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from</a:t>
            </a:r>
            <a:r>
              <a:rPr sz="1850" spc="-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daily unit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duties</a:t>
            </a:r>
            <a:r>
              <a:rPr sz="1850" spc="-10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to </a:t>
            </a:r>
            <a:r>
              <a:rPr sz="1850" spc="-10" dirty="0">
                <a:latin typeface="Arial"/>
                <a:cs typeface="Arial"/>
              </a:rPr>
              <a:t>participate.</a:t>
            </a:r>
            <a:endParaRPr sz="1850" dirty="0">
              <a:latin typeface="Arial"/>
              <a:cs typeface="Arial"/>
            </a:endParaRPr>
          </a:p>
          <a:p>
            <a:pPr marL="560070" marR="162560">
              <a:lnSpc>
                <a:spcPct val="114900"/>
              </a:lnSpc>
              <a:spcBef>
                <a:spcPts val="5"/>
              </a:spcBef>
            </a:pPr>
            <a:r>
              <a:rPr sz="1850" dirty="0">
                <a:latin typeface="Arial"/>
                <a:cs typeface="Arial"/>
              </a:rPr>
              <a:t>Maintains</a:t>
            </a:r>
            <a:r>
              <a:rPr sz="1850" spc="-7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daily</a:t>
            </a:r>
            <a:r>
              <a:rPr sz="1850" spc="-7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accountability</a:t>
            </a:r>
            <a:r>
              <a:rPr sz="1850" spc="-9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of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Soldier. </a:t>
            </a:r>
            <a:r>
              <a:rPr sz="1850" dirty="0">
                <a:latin typeface="Arial"/>
                <a:cs typeface="Arial"/>
              </a:rPr>
              <a:t>Soldiers</a:t>
            </a:r>
            <a:r>
              <a:rPr sz="1850" spc="-7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can</a:t>
            </a:r>
            <a:r>
              <a:rPr sz="1850" spc="-5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terminated</a:t>
            </a:r>
            <a:r>
              <a:rPr sz="1850" spc="-7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from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CSPs</a:t>
            </a:r>
            <a:r>
              <a:rPr sz="1850" spc="-45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due </a:t>
            </a:r>
            <a:r>
              <a:rPr sz="1850" dirty="0">
                <a:latin typeface="Arial"/>
                <a:cs typeface="Arial"/>
              </a:rPr>
              <a:t>to</a:t>
            </a:r>
            <a:r>
              <a:rPr sz="1850" spc="-4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military</a:t>
            </a:r>
            <a:r>
              <a:rPr sz="1850" spc="-3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necessity.</a:t>
            </a:r>
            <a:endParaRPr sz="1850" dirty="0">
              <a:latin typeface="Arial"/>
              <a:cs typeface="Arial"/>
            </a:endParaRPr>
          </a:p>
          <a:p>
            <a:pPr marL="560070" marR="672465">
              <a:lnSpc>
                <a:spcPct val="115100"/>
              </a:lnSpc>
              <a:spcBef>
                <a:spcPts val="5"/>
              </a:spcBef>
            </a:pPr>
            <a:r>
              <a:rPr sz="1850" dirty="0">
                <a:latin typeface="Arial"/>
                <a:cs typeface="Arial"/>
              </a:rPr>
              <a:t>Prepare</a:t>
            </a:r>
            <a:r>
              <a:rPr sz="1850" spc="-7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</a:t>
            </a:r>
            <a:r>
              <a:rPr sz="1850" spc="-4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letter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of</a:t>
            </a:r>
            <a:r>
              <a:rPr sz="1850" spc="-5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participation</a:t>
            </a:r>
            <a:r>
              <a:rPr sz="1850" spc="-6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for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the </a:t>
            </a:r>
            <a:r>
              <a:rPr sz="1850" spc="-10" dirty="0">
                <a:latin typeface="Arial"/>
                <a:cs typeface="Arial"/>
              </a:rPr>
              <a:t>Soldier.</a:t>
            </a:r>
            <a:endParaRPr sz="1850" dirty="0">
              <a:latin typeface="Arial"/>
              <a:cs typeface="Arial"/>
            </a:endParaRPr>
          </a:p>
          <a:p>
            <a:pPr marL="560070" marR="759460">
              <a:lnSpc>
                <a:spcPts val="2560"/>
              </a:lnSpc>
              <a:spcBef>
                <a:spcPts val="125"/>
              </a:spcBef>
            </a:pPr>
            <a:r>
              <a:rPr sz="1850" dirty="0">
                <a:latin typeface="Arial"/>
                <a:cs typeface="Arial"/>
              </a:rPr>
              <a:t>If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applicable,</a:t>
            </a:r>
            <a:r>
              <a:rPr sz="1850" spc="-7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processes</a:t>
            </a:r>
            <a:r>
              <a:rPr sz="1850" spc="-6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</a:t>
            </a:r>
            <a:r>
              <a:rPr sz="1850" spc="-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Form</a:t>
            </a:r>
            <a:r>
              <a:rPr sz="1850" spc="-55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31, </a:t>
            </a:r>
            <a:r>
              <a:rPr sz="1850" dirty="0">
                <a:latin typeface="Arial"/>
                <a:cs typeface="Arial"/>
              </a:rPr>
              <a:t>for</a:t>
            </a:r>
            <a:r>
              <a:rPr sz="1850" spc="-40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AA.</a:t>
            </a:r>
            <a:endParaRPr sz="1850" dirty="0">
              <a:latin typeface="Arial"/>
              <a:cs typeface="Arial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5441E27-B7D8-89CE-5181-BDC9141B4F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9139" y="4757432"/>
            <a:ext cx="4438311" cy="197714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14800" y="52064"/>
            <a:ext cx="15793211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600" spc="-415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ARMY</a:t>
            </a:r>
            <a:r>
              <a:rPr sz="6600" spc="-775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6600" spc="-525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</a:t>
            </a:r>
            <a:r>
              <a:rPr sz="6600" spc="-540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AR</a:t>
            </a:r>
            <a:r>
              <a:rPr sz="6600" spc="-525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EE</a:t>
            </a:r>
            <a:r>
              <a:rPr sz="6600" spc="-20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</a:t>
            </a:r>
            <a:r>
              <a:rPr sz="6600" spc="-770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6600" spc="-295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SKILLS</a:t>
            </a:r>
            <a:r>
              <a:rPr sz="6600" spc="-570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6600" spc="-405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PROGRAM</a:t>
            </a:r>
            <a:r>
              <a:rPr sz="6600" spc="-640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sz="6600" spc="-20" dirty="0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(CSP)</a:t>
            </a:r>
            <a:endParaRPr sz="6600" dirty="0">
              <a:solidFill>
                <a:srgbClr val="FFC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689405" y="32700"/>
            <a:ext cx="8229600" cy="10310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6600" u="none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Training</a:t>
            </a:r>
            <a:endParaRPr sz="6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A7CA0E-88BC-3F78-B470-0976A1A89B03}"/>
              </a:ext>
            </a:extLst>
          </p:cNvPr>
          <p:cNvSpPr txBox="1"/>
          <p:nvPr/>
        </p:nvSpPr>
        <p:spPr>
          <a:xfrm>
            <a:off x="10566205" y="1825404"/>
            <a:ext cx="6705600" cy="787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not exceed 120 days without HQDA G-1 Approval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kern="0" spc="-4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one CSP can be conducted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spc="-4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en-US" sz="2200" b="1" kern="0" spc="-3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r>
              <a:rPr lang="en-US" sz="2200" b="1" kern="0" spc="-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JBLM</a:t>
            </a:r>
            <a:r>
              <a:rPr lang="en-US" sz="2200" b="1" kern="0" spc="-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separation, CSP</a:t>
            </a:r>
            <a:r>
              <a:rPr lang="en-US" sz="2200" b="1" kern="0" spc="-7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impact</a:t>
            </a:r>
            <a:r>
              <a:rPr lang="en-US" sz="2200" b="1" kern="0" spc="-3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n-US" sz="2200" b="1" kern="0" spc="-6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CSP</a:t>
            </a:r>
            <a:r>
              <a:rPr lang="en-US" sz="2200" b="1" kern="0" spc="-8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US" sz="2200" b="1" kern="0" spc="-5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2200" b="1" kern="0" spc="-5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2200" b="1" kern="0" spc="-6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Veteran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status;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Internships</a:t>
            </a:r>
            <a:r>
              <a:rPr lang="en-US" sz="2200" b="1" kern="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  <a:r>
              <a:rPr lang="en-US" sz="2200" b="1" kern="0" spc="-5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sz="2200" b="1" kern="0" spc="-5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2200" b="1" kern="0" spc="-3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US" sz="2200" b="1" kern="0" spc="-4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spc="-2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ETS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spc="-4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</a:t>
            </a:r>
            <a:r>
              <a:rPr lang="en-US" sz="2200" b="1" kern="0" spc="-7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completed</a:t>
            </a:r>
            <a:r>
              <a:rPr lang="en-US" sz="2200" b="1" kern="0" spc="-4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</a:t>
            </a:r>
            <a:r>
              <a:rPr lang="en-US" sz="2200" b="1" kern="0" spc="-3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200" b="1" kern="0" spc="-3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</a:t>
            </a:r>
            <a:r>
              <a:rPr lang="en-US" sz="2200" b="1" kern="0" spc="-2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200" b="1" kern="0" spc="-45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0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kern="0" spc="-1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Commanders can enroll Soldiers that are administratively flagged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 </a:t>
            </a:r>
            <a:r>
              <a:rPr lang="en-US" sz="2200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qualified Soldiers participating in a program to excess positions (known loss) in IPPS-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4345" indent="-285750">
              <a:buFontTx/>
              <a:buChar char="•"/>
              <a:tabLst>
                <a:tab pos="474345" algn="l"/>
                <a:tab pos="474980" algn="l"/>
              </a:tabLst>
            </a:pPr>
            <a:r>
              <a:rPr lang="en-US" sz="2200" b="1" kern="0" spc="-1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IDES / SRU Soldiers begin CSP immediately following their Medical Retention Determination Point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DEAB43-BFC2-3EC1-FB88-2C79D68F7273}"/>
              </a:ext>
            </a:extLst>
          </p:cNvPr>
          <p:cNvSpPr/>
          <p:nvPr/>
        </p:nvSpPr>
        <p:spPr>
          <a:xfrm>
            <a:off x="742950" y="1825404"/>
            <a:ext cx="9436100" cy="787908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en-US"/>
          </a:p>
        </p:txBody>
      </p:sp>
      <p:sp>
        <p:nvSpPr>
          <p:cNvPr id="3" name="object 19">
            <a:extLst>
              <a:ext uri="{FF2B5EF4-FFF2-40B4-BE49-F238E27FC236}">
                <a16:creationId xmlns:a16="http://schemas.microsoft.com/office/drawing/2014/main" id="{89C22CA3-B670-4CE6-DC6B-082B2662E661}"/>
              </a:ext>
            </a:extLst>
          </p:cNvPr>
          <p:cNvSpPr txBox="1"/>
          <p:nvPr/>
        </p:nvSpPr>
        <p:spPr>
          <a:xfrm>
            <a:off x="1003300" y="2288351"/>
            <a:ext cx="8915400" cy="69531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dirty="0">
                <a:latin typeface="Tahoma"/>
                <a:cs typeface="Tahoma"/>
              </a:rPr>
              <a:t>All</a:t>
            </a:r>
            <a:r>
              <a:rPr sz="2400" i="1" spc="-25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programs</a:t>
            </a:r>
            <a:r>
              <a:rPr sz="2400" i="1" spc="-5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briefed</a:t>
            </a:r>
            <a:r>
              <a:rPr sz="2400" i="1" spc="-10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will fall into</a:t>
            </a:r>
            <a:r>
              <a:rPr sz="2400" i="1" spc="-40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one</a:t>
            </a:r>
            <a:r>
              <a:rPr sz="2400" i="1" spc="-20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of</a:t>
            </a:r>
            <a:r>
              <a:rPr sz="2400" i="1" spc="-20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three</a:t>
            </a:r>
            <a:r>
              <a:rPr sz="2400" i="1" spc="-15" dirty="0">
                <a:latin typeface="Tahoma"/>
                <a:cs typeface="Tahoma"/>
              </a:rPr>
              <a:t> </a:t>
            </a:r>
            <a:r>
              <a:rPr sz="2400" i="1" spc="-10" dirty="0">
                <a:latin typeface="Tahoma"/>
                <a:cs typeface="Tahoma"/>
              </a:rPr>
              <a:t>categories:</a:t>
            </a:r>
            <a:endParaRPr lang="en-US" sz="2400" i="1" spc="-1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200" b="1" spc="-1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Tahoma"/>
                <a:cs typeface="Tahoma"/>
              </a:rPr>
              <a:t>Employment</a:t>
            </a:r>
            <a:r>
              <a:rPr sz="2200" b="1" spc="-10" dirty="0">
                <a:latin typeface="Tahoma"/>
                <a:cs typeface="Tahoma"/>
              </a:rPr>
              <a:t> </a:t>
            </a:r>
            <a:r>
              <a:rPr sz="2200" b="1" dirty="0">
                <a:latin typeface="Tahoma"/>
                <a:cs typeface="Tahoma"/>
              </a:rPr>
              <a:t>Skills</a:t>
            </a:r>
            <a:r>
              <a:rPr sz="2200" b="1" spc="-30" dirty="0">
                <a:latin typeface="Tahoma"/>
                <a:cs typeface="Tahoma"/>
              </a:rPr>
              <a:t> </a:t>
            </a:r>
            <a:r>
              <a:rPr sz="2200" b="1" dirty="0">
                <a:latin typeface="Tahoma"/>
                <a:cs typeface="Tahoma"/>
              </a:rPr>
              <a:t>Training</a:t>
            </a:r>
            <a:r>
              <a:rPr sz="2200" dirty="0">
                <a:latin typeface="Tahoma"/>
                <a:cs typeface="Tahoma"/>
              </a:rPr>
              <a:t>: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functions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like</a:t>
            </a:r>
            <a:r>
              <a:rPr sz="2200" spc="-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school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and</a:t>
            </a:r>
            <a:r>
              <a:rPr sz="2200" spc="-1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uses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either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spc="-25" dirty="0">
                <a:latin typeface="Tahoma"/>
                <a:cs typeface="Tahoma"/>
              </a:rPr>
              <a:t>GI </a:t>
            </a:r>
            <a:r>
              <a:rPr sz="2200" dirty="0">
                <a:latin typeface="Tahoma"/>
                <a:cs typeface="Tahoma"/>
              </a:rPr>
              <a:t>Bill</a:t>
            </a:r>
            <a:r>
              <a:rPr sz="2200" spc="-1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or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industry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funding.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Soldiers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are not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limited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to</a:t>
            </a:r>
            <a:r>
              <a:rPr sz="2200" spc="-1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taking</a:t>
            </a:r>
            <a:r>
              <a:rPr sz="2200" spc="-1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more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than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one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EST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during </a:t>
            </a:r>
            <a:r>
              <a:rPr sz="2200" dirty="0">
                <a:latin typeface="Tahoma"/>
                <a:cs typeface="Tahoma"/>
              </a:rPr>
              <a:t>their</a:t>
            </a:r>
            <a:r>
              <a:rPr sz="2200" spc="-5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transition</a:t>
            </a:r>
            <a:r>
              <a:rPr sz="2200" spc="-5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period.</a:t>
            </a:r>
            <a:endParaRPr lang="en-US" sz="2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200" b="1" spc="-1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latin typeface="Tahoma"/>
                <a:cs typeface="Tahoma"/>
              </a:rPr>
              <a:t>Pre-</a:t>
            </a:r>
            <a:r>
              <a:rPr sz="2200" b="1" dirty="0">
                <a:latin typeface="Tahoma"/>
                <a:cs typeface="Tahoma"/>
              </a:rPr>
              <a:t>Apprenticeship:</a:t>
            </a:r>
            <a:r>
              <a:rPr sz="2200" b="1" spc="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Registered</a:t>
            </a:r>
            <a:r>
              <a:rPr sz="2200" spc="-5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training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with</a:t>
            </a:r>
            <a:r>
              <a:rPr sz="2200" spc="-5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industry</a:t>
            </a:r>
            <a:r>
              <a:rPr sz="2200" spc="-5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approved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by</a:t>
            </a:r>
            <a:r>
              <a:rPr sz="2200" spc="-25" dirty="0">
                <a:latin typeface="Tahoma"/>
                <a:cs typeface="Tahoma"/>
              </a:rPr>
              <a:t> the </a:t>
            </a:r>
            <a:r>
              <a:rPr sz="2200" dirty="0">
                <a:latin typeface="Tahoma"/>
                <a:cs typeface="Tahoma"/>
              </a:rPr>
              <a:t>Department</a:t>
            </a:r>
            <a:r>
              <a:rPr sz="2200" spc="-7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of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Labor.</a:t>
            </a:r>
            <a:r>
              <a:rPr sz="2200" spc="37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All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training</a:t>
            </a:r>
            <a:r>
              <a:rPr sz="2200" spc="-5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costs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are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industry</a:t>
            </a:r>
            <a:r>
              <a:rPr sz="2200" spc="-6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funded</a:t>
            </a:r>
            <a:r>
              <a:rPr sz="2200" spc="-6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training</a:t>
            </a:r>
            <a:r>
              <a:rPr sz="2200" spc="-5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places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graduates </a:t>
            </a:r>
            <a:r>
              <a:rPr sz="2200" dirty="0">
                <a:latin typeface="Tahoma"/>
                <a:cs typeface="Tahoma"/>
              </a:rPr>
              <a:t>into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industry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ahead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of</a:t>
            </a:r>
            <a:r>
              <a:rPr sz="2200" spc="-1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peers</a:t>
            </a:r>
            <a:r>
              <a:rPr sz="2200" spc="-5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enrolling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under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traditional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methods.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Service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Members </a:t>
            </a:r>
            <a:r>
              <a:rPr sz="2200" dirty="0">
                <a:latin typeface="Tahoma"/>
                <a:cs typeface="Tahoma"/>
              </a:rPr>
              <a:t>are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limited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to</a:t>
            </a:r>
            <a:r>
              <a:rPr sz="2200" spc="-1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one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spc="-45" dirty="0">
                <a:latin typeface="Tahoma"/>
                <a:cs typeface="Tahoma"/>
              </a:rPr>
              <a:t>P.A.</a:t>
            </a:r>
            <a:r>
              <a:rPr sz="2200" spc="-10" dirty="0">
                <a:latin typeface="Tahoma"/>
                <a:cs typeface="Tahoma"/>
              </a:rPr>
              <a:t> opportunit</a:t>
            </a:r>
            <a:r>
              <a:rPr lang="en-US" sz="2200" spc="-10" dirty="0">
                <a:latin typeface="Tahoma"/>
                <a:cs typeface="Tahoma"/>
              </a:rPr>
              <a:t>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200" dirty="0">
                <a:latin typeface="Tahoma"/>
                <a:cs typeface="Tahoma"/>
              </a:rPr>
              <a:t>*</a:t>
            </a:r>
            <a:r>
              <a:rPr lang="en-US" sz="2200" spc="-3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With</a:t>
            </a:r>
            <a:r>
              <a:rPr lang="en-US" sz="2200" spc="-4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program</a:t>
            </a:r>
            <a:r>
              <a:rPr lang="en-US" sz="2200" spc="-4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completion</a:t>
            </a:r>
            <a:r>
              <a:rPr lang="en-US" sz="2200" spc="-4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and</a:t>
            </a:r>
            <a:r>
              <a:rPr lang="en-US" sz="2200" spc="-2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acceptance</a:t>
            </a:r>
            <a:r>
              <a:rPr lang="en-US" sz="2200" spc="-2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into</a:t>
            </a:r>
            <a:r>
              <a:rPr lang="en-US" sz="2200" spc="-3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a</a:t>
            </a:r>
            <a:r>
              <a:rPr lang="en-US" sz="2200" spc="-1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apprenticeship,</a:t>
            </a:r>
            <a:r>
              <a:rPr lang="en-US" sz="2200" spc="-4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you</a:t>
            </a:r>
            <a:r>
              <a:rPr lang="en-US" sz="2200" spc="-2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can</a:t>
            </a:r>
            <a:r>
              <a:rPr lang="en-US" sz="2200" spc="-1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use</a:t>
            </a:r>
            <a:r>
              <a:rPr lang="en-US" sz="2200" spc="-1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the</a:t>
            </a:r>
            <a:r>
              <a:rPr lang="en-US" sz="2200" spc="-25" dirty="0">
                <a:latin typeface="Tahoma"/>
                <a:cs typeface="Tahoma"/>
              </a:rPr>
              <a:t> GI </a:t>
            </a:r>
            <a:r>
              <a:rPr lang="en-US" sz="2200" dirty="0">
                <a:latin typeface="Tahoma"/>
                <a:cs typeface="Tahoma"/>
              </a:rPr>
              <a:t>Bill</a:t>
            </a:r>
            <a:r>
              <a:rPr lang="en-US" sz="2200" spc="-2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to</a:t>
            </a:r>
            <a:r>
              <a:rPr lang="en-US" sz="2200" spc="-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earn</a:t>
            </a:r>
            <a:r>
              <a:rPr lang="en-US" sz="2200" spc="-1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education</a:t>
            </a:r>
            <a:r>
              <a:rPr lang="en-US" sz="2200" spc="-4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credits</a:t>
            </a:r>
            <a:r>
              <a:rPr lang="en-US" sz="2200" spc="-2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and</a:t>
            </a:r>
            <a:r>
              <a:rPr lang="en-US" sz="2200" spc="-1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access</a:t>
            </a:r>
            <a:r>
              <a:rPr lang="en-US" sz="2200" spc="-15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the</a:t>
            </a:r>
            <a:r>
              <a:rPr lang="en-US" sz="2200" spc="-20" dirty="0">
                <a:latin typeface="Tahoma"/>
                <a:cs typeface="Tahoma"/>
              </a:rPr>
              <a:t> </a:t>
            </a:r>
            <a:r>
              <a:rPr lang="en-US" sz="2200" dirty="0">
                <a:latin typeface="Tahoma"/>
                <a:cs typeface="Tahoma"/>
              </a:rPr>
              <a:t>BAH </a:t>
            </a:r>
            <a:r>
              <a:rPr lang="en-US" sz="2200" spc="-10" dirty="0">
                <a:latin typeface="Tahoma"/>
                <a:cs typeface="Tahoma"/>
              </a:rPr>
              <a:t>Stipend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200" b="1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Tahoma"/>
                <a:cs typeface="Tahoma"/>
              </a:rPr>
              <a:t>Internships:</a:t>
            </a:r>
            <a:r>
              <a:rPr sz="2200" b="1" spc="1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Function</a:t>
            </a:r>
            <a:r>
              <a:rPr sz="2200" spc="-5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as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an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employment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experience,</a:t>
            </a:r>
            <a:r>
              <a:rPr sz="2200" spc="-5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the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training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provider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spc="-25" dirty="0">
                <a:latin typeface="Tahoma"/>
                <a:cs typeface="Tahoma"/>
              </a:rPr>
              <a:t>and </a:t>
            </a:r>
            <a:r>
              <a:rPr sz="2200" dirty="0">
                <a:latin typeface="Tahoma"/>
                <a:cs typeface="Tahoma"/>
              </a:rPr>
              <a:t>or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Service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Member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coordinate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the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experience.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Internships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must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be</a:t>
            </a:r>
            <a:r>
              <a:rPr sz="2200" spc="-1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funded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through </a:t>
            </a:r>
            <a:r>
              <a:rPr sz="2200" dirty="0">
                <a:latin typeface="Tahoma"/>
                <a:cs typeface="Tahoma"/>
              </a:rPr>
              <a:t>military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wage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and</a:t>
            </a:r>
            <a:r>
              <a:rPr sz="2200" spc="-1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thus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must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be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started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and</a:t>
            </a:r>
            <a:r>
              <a:rPr sz="2200" spc="-3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completed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while</a:t>
            </a:r>
            <a:r>
              <a:rPr sz="2200" spc="-3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on</a:t>
            </a:r>
            <a:r>
              <a:rPr sz="2200" spc="-4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active</a:t>
            </a:r>
            <a:r>
              <a:rPr sz="2200" spc="-10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duty.</a:t>
            </a:r>
            <a:r>
              <a:rPr sz="2200" spc="39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Service </a:t>
            </a:r>
            <a:r>
              <a:rPr sz="2200" dirty="0">
                <a:latin typeface="Tahoma"/>
                <a:cs typeface="Tahoma"/>
              </a:rPr>
              <a:t>Members</a:t>
            </a:r>
            <a:r>
              <a:rPr sz="2200" spc="-4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are</a:t>
            </a:r>
            <a:r>
              <a:rPr sz="2200" spc="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limited</a:t>
            </a:r>
            <a:r>
              <a:rPr sz="2200" spc="-2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to</a:t>
            </a:r>
            <a:r>
              <a:rPr sz="2200" spc="-5" dirty="0">
                <a:latin typeface="Tahoma"/>
                <a:cs typeface="Tahoma"/>
              </a:rPr>
              <a:t> </a:t>
            </a:r>
            <a:r>
              <a:rPr sz="2200" dirty="0">
                <a:latin typeface="Tahoma"/>
                <a:cs typeface="Tahoma"/>
              </a:rPr>
              <a:t>one</a:t>
            </a:r>
            <a:r>
              <a:rPr sz="2200" spc="-20" dirty="0">
                <a:latin typeface="Tahoma"/>
                <a:cs typeface="Tahoma"/>
              </a:rPr>
              <a:t> </a:t>
            </a:r>
            <a:r>
              <a:rPr sz="2200" spc="-10" dirty="0">
                <a:latin typeface="Tahoma"/>
                <a:cs typeface="Tahoma"/>
              </a:rPr>
              <a:t>internship</a:t>
            </a:r>
            <a:endParaRPr lang="en-US" sz="2200" spc="-10" dirty="0">
              <a:latin typeface="Tahoma"/>
              <a:cs typeface="Tahoma"/>
            </a:endParaRPr>
          </a:p>
          <a:p>
            <a:pPr marL="72390" marR="172085">
              <a:lnSpc>
                <a:spcPts val="2160"/>
              </a:lnSpc>
              <a:spcBef>
                <a:spcPts val="1455"/>
              </a:spcBef>
            </a:pPr>
            <a:r>
              <a:rPr sz="2200" i="1" spc="-65" dirty="0">
                <a:solidFill>
                  <a:srgbClr val="FF0000"/>
                </a:solidFill>
                <a:latin typeface="Tahoma"/>
                <a:cs typeface="Tahoma"/>
              </a:rPr>
              <a:t>Graduates</a:t>
            </a:r>
            <a:r>
              <a:rPr sz="2200" i="1" spc="-8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55" dirty="0">
                <a:solidFill>
                  <a:srgbClr val="FF0000"/>
                </a:solidFill>
                <a:latin typeface="Tahoma"/>
                <a:cs typeface="Tahoma"/>
              </a:rPr>
              <a:t>from</a:t>
            </a:r>
            <a:r>
              <a:rPr sz="2200" i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45" dirty="0">
                <a:solidFill>
                  <a:srgbClr val="FF0000"/>
                </a:solidFill>
                <a:latin typeface="Tahoma"/>
                <a:cs typeface="Tahoma"/>
              </a:rPr>
              <a:t>any</a:t>
            </a:r>
            <a:r>
              <a:rPr sz="2200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dirty="0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sz="2200" i="1" spc="-114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25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2200" i="1" spc="-1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60" dirty="0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r>
              <a:rPr sz="2200" i="1" spc="-8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25" dirty="0">
                <a:solidFill>
                  <a:srgbClr val="FF0000"/>
                </a:solidFill>
                <a:latin typeface="Tahoma"/>
                <a:cs typeface="Tahoma"/>
              </a:rPr>
              <a:t>are</a:t>
            </a:r>
            <a:r>
              <a:rPr sz="2200" i="1" spc="-9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50" dirty="0">
                <a:solidFill>
                  <a:srgbClr val="FF0000"/>
                </a:solidFill>
                <a:latin typeface="Tahoma"/>
                <a:cs typeface="Tahoma"/>
              </a:rPr>
              <a:t>afforded</a:t>
            </a:r>
            <a:r>
              <a:rPr sz="2200" i="1" spc="-9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20" dirty="0">
                <a:solidFill>
                  <a:srgbClr val="FF0000"/>
                </a:solidFill>
                <a:latin typeface="Tahoma"/>
                <a:cs typeface="Tahoma"/>
              </a:rPr>
              <a:t>an</a:t>
            </a:r>
            <a:r>
              <a:rPr sz="2200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45" dirty="0">
                <a:solidFill>
                  <a:srgbClr val="FF0000"/>
                </a:solidFill>
                <a:latin typeface="Tahoma"/>
                <a:cs typeface="Tahoma"/>
              </a:rPr>
              <a:t>interview</a:t>
            </a:r>
            <a:r>
              <a:rPr sz="2200" i="1" spc="-9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35" dirty="0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sz="2200" i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25" dirty="0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sz="2200" i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45" dirty="0">
                <a:solidFill>
                  <a:srgbClr val="FF0000"/>
                </a:solidFill>
                <a:latin typeface="Tahoma"/>
                <a:cs typeface="Tahoma"/>
              </a:rPr>
              <a:t>industry</a:t>
            </a:r>
            <a:r>
              <a:rPr sz="2200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20" dirty="0">
                <a:solidFill>
                  <a:srgbClr val="FF0000"/>
                </a:solidFill>
                <a:latin typeface="Tahoma"/>
                <a:cs typeface="Tahoma"/>
              </a:rPr>
              <a:t>they </a:t>
            </a:r>
            <a:r>
              <a:rPr sz="2200" i="1" spc="-55" dirty="0">
                <a:solidFill>
                  <a:srgbClr val="FF0000"/>
                </a:solidFill>
                <a:latin typeface="Tahoma"/>
                <a:cs typeface="Tahoma"/>
              </a:rPr>
              <a:t>trained</a:t>
            </a:r>
            <a:r>
              <a:rPr sz="2200" i="1" spc="-8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35" dirty="0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sz="2200" i="1" spc="-9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25" dirty="0">
                <a:solidFill>
                  <a:srgbClr val="FF0000"/>
                </a:solidFill>
                <a:latin typeface="Tahoma"/>
                <a:cs typeface="Tahoma"/>
              </a:rPr>
              <a:t>for</a:t>
            </a:r>
            <a:r>
              <a:rPr sz="2200" i="1" spc="-1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2200" i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65" dirty="0">
                <a:solidFill>
                  <a:srgbClr val="FF0000"/>
                </a:solidFill>
                <a:latin typeface="Tahoma"/>
                <a:cs typeface="Tahoma"/>
              </a:rPr>
              <a:t>career-</a:t>
            </a:r>
            <a:r>
              <a:rPr sz="2200" i="1" spc="-40" dirty="0">
                <a:solidFill>
                  <a:srgbClr val="FF0000"/>
                </a:solidFill>
                <a:latin typeface="Tahoma"/>
                <a:cs typeface="Tahoma"/>
              </a:rPr>
              <a:t>based</a:t>
            </a:r>
            <a:r>
              <a:rPr sz="2200" i="1" spc="-7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45" dirty="0">
                <a:solidFill>
                  <a:srgbClr val="FF0000"/>
                </a:solidFill>
                <a:latin typeface="Tahoma"/>
                <a:cs typeface="Tahoma"/>
              </a:rPr>
              <a:t>position</a:t>
            </a:r>
            <a:r>
              <a:rPr sz="2200" i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40" dirty="0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sz="2200" i="1" spc="-8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2200" i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40" dirty="0">
                <a:solidFill>
                  <a:srgbClr val="FF0000"/>
                </a:solidFill>
                <a:latin typeface="Tahoma"/>
                <a:cs typeface="Tahoma"/>
              </a:rPr>
              <a:t>livable</a:t>
            </a:r>
            <a:r>
              <a:rPr sz="2200" i="1" spc="-7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2200" i="1" spc="-10" dirty="0">
                <a:solidFill>
                  <a:srgbClr val="FF0000"/>
                </a:solidFill>
                <a:latin typeface="Tahoma"/>
                <a:cs typeface="Tahoma"/>
              </a:rPr>
              <a:t>wage.</a:t>
            </a:r>
            <a:endParaRPr sz="2200" dirty="0">
              <a:latin typeface="Tahoma"/>
              <a:cs typeface="Tahom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4762"/>
            <a:ext cx="18288381" cy="10295670"/>
            <a:chOff x="0" y="0"/>
            <a:chExt cx="18288381" cy="10295670"/>
          </a:xfrm>
        </p:grpSpPr>
        <p:sp>
          <p:nvSpPr>
            <p:cNvPr id="4" name="object 4"/>
            <p:cNvSpPr/>
            <p:nvPr/>
          </p:nvSpPr>
          <p:spPr>
            <a:xfrm>
              <a:off x="17200626" y="909319"/>
              <a:ext cx="1087755" cy="86360"/>
            </a:xfrm>
            <a:custGeom>
              <a:avLst/>
              <a:gdLst/>
              <a:ahLst/>
              <a:cxnLst/>
              <a:rect l="l" t="t" r="r" b="b"/>
              <a:pathLst>
                <a:path w="1087755" h="86359">
                  <a:moveTo>
                    <a:pt x="0" y="86360"/>
                  </a:moveTo>
                  <a:lnTo>
                    <a:pt x="1087373" y="86360"/>
                  </a:lnTo>
                  <a:lnTo>
                    <a:pt x="1087373" y="0"/>
                  </a:lnTo>
                  <a:lnTo>
                    <a:pt x="0" y="0"/>
                  </a:lnTo>
                  <a:lnTo>
                    <a:pt x="0" y="86360"/>
                  </a:lnTo>
                  <a:close/>
                </a:path>
              </a:pathLst>
            </a:custGeom>
            <a:solidFill>
              <a:srgbClr val="FDB8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850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168" y="79247"/>
              <a:ext cx="3590544" cy="848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298" y="1037373"/>
              <a:ext cx="17059656" cy="92582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17112" y="79247"/>
              <a:ext cx="1485900" cy="115366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07719" y="1534415"/>
            <a:ext cx="16672561" cy="5245607"/>
            <a:chOff x="665987" y="1613916"/>
            <a:chExt cx="16672561" cy="5245607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6139" y="2266188"/>
              <a:ext cx="11039856" cy="45933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173200" y="1613916"/>
              <a:ext cx="2859023" cy="8199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5987" y="2337816"/>
              <a:ext cx="1604772" cy="115366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8715" y="5567172"/>
              <a:ext cx="1188720" cy="12816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4915" y="3561588"/>
              <a:ext cx="591312" cy="5775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6255" y="4142232"/>
              <a:ext cx="2019299" cy="5775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78583" y="5073395"/>
              <a:ext cx="1274063" cy="9906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546579" y="3759708"/>
              <a:ext cx="1114044" cy="108813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960851" y="3833965"/>
              <a:ext cx="1377696" cy="9818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938248" y="2619755"/>
              <a:ext cx="2400300" cy="102107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479228" y="8874504"/>
            <a:ext cx="8279130" cy="1237615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037590" algn="r">
              <a:lnSpc>
                <a:spcPct val="100000"/>
              </a:lnSpc>
              <a:spcBef>
                <a:spcPts val="1320"/>
              </a:spcBef>
            </a:pPr>
            <a:r>
              <a:rPr sz="18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  <a:hlinkClick r:id="rId16"/>
              </a:rPr>
              <a:t>usarmy.jblm.imcom.list.dhr-tap-outreach@army.mil</a:t>
            </a:r>
            <a:endParaRPr sz="1800" dirty="0">
              <a:latin typeface="Arial"/>
              <a:cs typeface="Arial"/>
            </a:endParaRPr>
          </a:p>
          <a:p>
            <a:pPr marL="240665" indent="-227965" algn="r">
              <a:lnSpc>
                <a:spcPct val="100000"/>
              </a:lnSpc>
              <a:spcBef>
                <a:spcPts val="1360"/>
              </a:spcBef>
              <a:buClr>
                <a:srgbClr val="0462C1"/>
              </a:buClr>
              <a:buFont typeface="Wingdings"/>
              <a:buChar char=""/>
              <a:tabLst>
                <a:tab pos="240665" algn="l"/>
              </a:tabLst>
            </a:pP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Career</a:t>
            </a:r>
            <a:r>
              <a:rPr sz="2000" b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Skills</a:t>
            </a:r>
            <a:r>
              <a:rPr sz="2000" b="1" u="heavy" spc="-5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Program</a:t>
            </a:r>
            <a:r>
              <a:rPr sz="20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(CSP)</a:t>
            </a:r>
            <a:r>
              <a:rPr sz="2000" b="1" u="heavy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::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U.S.</a:t>
            </a:r>
            <a:r>
              <a:rPr sz="2000" b="1" u="heavy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Army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Installation</a:t>
            </a:r>
            <a:r>
              <a:rPr sz="2000" b="1" u="heavy" spc="-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Management</a:t>
            </a:r>
            <a:r>
              <a:rPr sz="2000" b="1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 </a:t>
            </a:r>
            <a:r>
              <a:rPr sz="20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7"/>
              </a:rPr>
              <a:t>Command</a:t>
            </a:r>
            <a:endParaRPr sz="2000" dirty="0">
              <a:latin typeface="Calibri"/>
              <a:cs typeface="Calibri"/>
            </a:endParaRPr>
          </a:p>
          <a:p>
            <a:pPr marL="240665" indent="-227965" algn="r">
              <a:lnSpc>
                <a:spcPct val="100000"/>
              </a:lnSpc>
              <a:buClr>
                <a:srgbClr val="0462C1"/>
              </a:buClr>
              <a:buFont typeface="Wingdings"/>
              <a:buChar char=""/>
              <a:tabLst>
                <a:tab pos="240665" algn="l"/>
              </a:tabLst>
            </a:pP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DOD</a:t>
            </a:r>
            <a:r>
              <a:rPr sz="2000" b="1" u="heavy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SkillBridge</a:t>
            </a:r>
            <a:r>
              <a:rPr sz="20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 </a:t>
            </a:r>
            <a:r>
              <a:rPr sz="20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Program</a:t>
            </a:r>
            <a:r>
              <a:rPr sz="2000" b="1" u="heavy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 </a:t>
            </a:r>
            <a:r>
              <a:rPr sz="20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18"/>
              </a:rPr>
              <a:t>(osd.mil)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95400" y="7451598"/>
            <a:ext cx="947229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AR</a:t>
            </a:r>
            <a:r>
              <a:rPr sz="1800" b="1" spc="-10" dirty="0">
                <a:latin typeface="Arial"/>
                <a:cs typeface="Arial"/>
              </a:rPr>
              <a:t> 600-8-</a:t>
            </a:r>
            <a:r>
              <a:rPr sz="1800" b="1" spc="-25" dirty="0">
                <a:latin typeface="Arial"/>
                <a:cs typeface="Arial"/>
              </a:rPr>
              <a:t>10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(14)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Career Skills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Program.</a:t>
            </a:r>
            <a:endParaRPr sz="1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(e)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Planning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must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include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sufficient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time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after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completion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of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CSP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for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Soldiers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to</a:t>
            </a:r>
            <a:r>
              <a:rPr sz="1800" b="1" spc="-10" dirty="0">
                <a:latin typeface="Arial"/>
                <a:cs typeface="Arial"/>
              </a:rPr>
              <a:t> return </a:t>
            </a:r>
            <a:r>
              <a:rPr sz="1800" b="1" dirty="0">
                <a:latin typeface="Arial"/>
                <a:cs typeface="Arial"/>
              </a:rPr>
              <a:t>to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their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permanent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duty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station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to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complete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physical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and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administrative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out- </a:t>
            </a:r>
            <a:r>
              <a:rPr sz="1800" b="1" dirty="0">
                <a:latin typeface="Arial"/>
                <a:cs typeface="Arial"/>
              </a:rPr>
              <a:t>processing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requirements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accordance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with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AR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600–8–101,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to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include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unit-</a:t>
            </a:r>
            <a:r>
              <a:rPr sz="1800" b="1" dirty="0">
                <a:latin typeface="Arial"/>
                <a:cs typeface="Arial"/>
              </a:rPr>
              <a:t>level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and </a:t>
            </a:r>
            <a:r>
              <a:rPr sz="1800" b="1" spc="-10" dirty="0">
                <a:latin typeface="Arial"/>
                <a:cs typeface="Arial"/>
              </a:rPr>
              <a:t>installation-</a:t>
            </a:r>
            <a:r>
              <a:rPr sz="1800" b="1" dirty="0">
                <a:latin typeface="Arial"/>
                <a:cs typeface="Arial"/>
              </a:rPr>
              <a:t>level </a:t>
            </a:r>
            <a:r>
              <a:rPr sz="1800" b="1" spc="-10" dirty="0">
                <a:latin typeface="Arial"/>
                <a:cs typeface="Arial"/>
              </a:rPr>
              <a:t>out-</a:t>
            </a:r>
            <a:r>
              <a:rPr sz="1800" b="1" dirty="0">
                <a:latin typeface="Arial"/>
                <a:cs typeface="Arial"/>
              </a:rPr>
              <a:t>processing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final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out,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before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separation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or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retirement </a:t>
            </a:r>
            <a:r>
              <a:rPr sz="1800" b="1" spc="-10" dirty="0">
                <a:latin typeface="Arial"/>
                <a:cs typeface="Arial"/>
              </a:rPr>
              <a:t>date.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1019" y="6944866"/>
            <a:ext cx="1527048" cy="199491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13765" y="7229728"/>
            <a:ext cx="3816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0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endParaRPr sz="7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58374" y="-39627"/>
            <a:ext cx="17642976" cy="1102942"/>
          </a:xfrm>
          <a:prstGeom prst="rect">
            <a:avLst/>
          </a:prstGeom>
        </p:spPr>
        <p:txBody>
          <a:bodyPr vert="horz" wrap="square" lIns="0" tIns="86435" rIns="0" bIns="0" rtlCol="0">
            <a:spAutoFit/>
          </a:bodyPr>
          <a:lstStyle/>
          <a:p>
            <a:pPr marL="704850">
              <a:lnSpc>
                <a:spcPct val="100000"/>
              </a:lnSpc>
              <a:spcBef>
                <a:spcPts val="95"/>
              </a:spcBef>
            </a:pPr>
            <a:r>
              <a:rPr sz="6600" spc="-525" dirty="0">
                <a:solidFill>
                  <a:srgbClr val="FFC000"/>
                </a:solidFill>
              </a:rPr>
              <a:t>C</a:t>
            </a:r>
            <a:r>
              <a:rPr sz="6600" spc="-540" dirty="0">
                <a:solidFill>
                  <a:srgbClr val="FFC000"/>
                </a:solidFill>
              </a:rPr>
              <a:t>AR</a:t>
            </a:r>
            <a:r>
              <a:rPr sz="6600" spc="-525" dirty="0">
                <a:solidFill>
                  <a:srgbClr val="FFC000"/>
                </a:solidFill>
              </a:rPr>
              <a:t>EE</a:t>
            </a:r>
            <a:r>
              <a:rPr sz="6600" spc="-20" dirty="0">
                <a:solidFill>
                  <a:srgbClr val="FFC000"/>
                </a:solidFill>
              </a:rPr>
              <a:t>R</a:t>
            </a:r>
            <a:r>
              <a:rPr sz="6600" spc="-770" dirty="0">
                <a:solidFill>
                  <a:srgbClr val="FFC000"/>
                </a:solidFill>
              </a:rPr>
              <a:t> </a:t>
            </a:r>
            <a:r>
              <a:rPr sz="6600" spc="-295" dirty="0">
                <a:solidFill>
                  <a:srgbClr val="FFC000"/>
                </a:solidFill>
              </a:rPr>
              <a:t>SKILLS</a:t>
            </a:r>
            <a:r>
              <a:rPr sz="6600" spc="-580" dirty="0">
                <a:solidFill>
                  <a:srgbClr val="FFC000"/>
                </a:solidFill>
              </a:rPr>
              <a:t> </a:t>
            </a:r>
            <a:r>
              <a:rPr sz="6600" spc="-390" dirty="0">
                <a:solidFill>
                  <a:srgbClr val="FFC000"/>
                </a:solidFill>
              </a:rPr>
              <a:t>PROGRAM</a:t>
            </a:r>
            <a:r>
              <a:rPr sz="6600" spc="-660" dirty="0">
                <a:solidFill>
                  <a:srgbClr val="FFC000"/>
                </a:solidFill>
              </a:rPr>
              <a:t> </a:t>
            </a:r>
            <a:r>
              <a:rPr sz="6600" spc="-10" dirty="0">
                <a:solidFill>
                  <a:srgbClr val="FFC000"/>
                </a:solidFill>
              </a:rPr>
              <a:t>(CSP)</a:t>
            </a:r>
            <a:endParaRPr sz="6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7864B-EBB4-57B1-B98C-17DC6738F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3774682-5A35-F69E-F885-312BBA0142DD}"/>
              </a:ext>
            </a:extLst>
          </p:cNvPr>
          <p:cNvGrpSpPr/>
          <p:nvPr/>
        </p:nvGrpSpPr>
        <p:grpSpPr>
          <a:xfrm>
            <a:off x="0" y="0"/>
            <a:ext cx="18288124" cy="10287000"/>
            <a:chOff x="0" y="0"/>
            <a:chExt cx="18288124" cy="10287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D34DE8EB-E9CF-70AF-3A92-F0959D35BAEA}"/>
                </a:ext>
              </a:extLst>
            </p:cNvPr>
            <p:cNvSpPr/>
            <p:nvPr/>
          </p:nvSpPr>
          <p:spPr>
            <a:xfrm>
              <a:off x="3512309" y="0"/>
              <a:ext cx="14775815" cy="10287000"/>
            </a:xfrm>
            <a:custGeom>
              <a:avLst/>
              <a:gdLst/>
              <a:ahLst/>
              <a:cxnLst/>
              <a:rect l="l" t="t" r="r" b="b"/>
              <a:pathLst>
                <a:path w="14775815" h="10287000">
                  <a:moveTo>
                    <a:pt x="0" y="10286999"/>
                  </a:moveTo>
                  <a:lnTo>
                    <a:pt x="14775689" y="10286999"/>
                  </a:lnTo>
                  <a:lnTo>
                    <a:pt x="14775689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5903432D-7EB1-913C-74A7-C52597912F2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2309" y="231946"/>
              <a:ext cx="14775689" cy="10055052"/>
            </a:xfrm>
            <a:prstGeom prst="rect">
              <a:avLst/>
            </a:prstGeom>
          </p:spPr>
        </p:pic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335D571-3D01-13BE-6D65-6E22B64EA0BF}"/>
                </a:ext>
              </a:extLst>
            </p:cNvPr>
            <p:cNvSpPr/>
            <p:nvPr/>
          </p:nvSpPr>
          <p:spPr>
            <a:xfrm>
              <a:off x="0" y="0"/>
              <a:ext cx="3512820" cy="10287000"/>
            </a:xfrm>
            <a:custGeom>
              <a:avLst/>
              <a:gdLst/>
              <a:ahLst/>
              <a:cxnLst/>
              <a:rect l="l" t="t" r="r" b="b"/>
              <a:pathLst>
                <a:path w="3512820" h="10287000">
                  <a:moveTo>
                    <a:pt x="351230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3512309" y="0"/>
                  </a:lnTo>
                  <a:lnTo>
                    <a:pt x="3512309" y="10286999"/>
                  </a:lnTo>
                  <a:close/>
                </a:path>
              </a:pathLst>
            </a:custGeom>
            <a:solidFill>
              <a:srgbClr val="FEB9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1ED414F2-4612-8185-86FD-A640F13CF56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85830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515711C-6606-3AE3-BEE9-DC8C34BE26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722" y="79921"/>
              <a:ext cx="3590924" cy="847724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826FE6D0-F029-0A07-09D9-F2CB8797DA5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16613" y="79921"/>
              <a:ext cx="1485899" cy="1152524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35F546F-D177-AC76-41CA-5F766E7D841F}"/>
              </a:ext>
            </a:extLst>
          </p:cNvPr>
          <p:cNvGrpSpPr/>
          <p:nvPr/>
        </p:nvGrpSpPr>
        <p:grpSpPr>
          <a:xfrm>
            <a:off x="179940" y="1317776"/>
            <a:ext cx="17975987" cy="8794846"/>
            <a:chOff x="-467916" y="383329"/>
            <a:chExt cx="13382826" cy="625121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6BD0E5F-88FE-6AF9-802E-7C54092292C2}"/>
                </a:ext>
              </a:extLst>
            </p:cNvPr>
            <p:cNvSpPr txBox="1"/>
            <p:nvPr/>
          </p:nvSpPr>
          <p:spPr>
            <a:xfrm>
              <a:off x="-67883" y="458892"/>
              <a:ext cx="8491088" cy="940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Transition Assistance Program (TAP) provides service members with the resources and training needed to successfully transition from military to civilian life, empowering them to make 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informed career decisions, develop skills, and gain the self-confidence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necessary for </a:t>
              </a: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success in the global workforce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C754C9F-500A-25D0-77E8-96A167E4F80C}"/>
                </a:ext>
              </a:extLst>
            </p:cNvPr>
            <p:cNvGrpSpPr/>
            <p:nvPr/>
          </p:nvGrpSpPr>
          <p:grpSpPr>
            <a:xfrm>
              <a:off x="7235739" y="2436381"/>
              <a:ext cx="5474926" cy="2704606"/>
              <a:chOff x="173487" y="993335"/>
              <a:chExt cx="8104109" cy="4091809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AAF1891-3898-1726-7ECA-7EF2F9033E02}"/>
                  </a:ext>
                </a:extLst>
              </p:cNvPr>
              <p:cNvGrpSpPr/>
              <p:nvPr/>
            </p:nvGrpSpPr>
            <p:grpSpPr>
              <a:xfrm>
                <a:off x="173487" y="993335"/>
                <a:ext cx="4694114" cy="2730250"/>
                <a:chOff x="104476" y="2753128"/>
                <a:chExt cx="4694114" cy="2730250"/>
              </a:xfrm>
            </p:grpSpPr>
            <p:pic>
              <p:nvPicPr>
                <p:cNvPr id="70" name="Picture 69">
                  <a:extLst>
                    <a:ext uri="{FF2B5EF4-FFF2-40B4-BE49-F238E27FC236}">
                      <a16:creationId xmlns:a16="http://schemas.microsoft.com/office/drawing/2014/main" id="{4488994F-4129-7D57-7A87-8D1F8C1C46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artisticPhotocopy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476" y="2753128"/>
                  <a:ext cx="4694114" cy="2730250"/>
                </a:xfrm>
                <a:prstGeom prst="rect">
                  <a:avLst/>
                </a:prstGeom>
              </p:spPr>
            </p:pic>
            <p:pic>
              <p:nvPicPr>
                <p:cNvPr id="71" name="Graphic 70" descr="Badge New with solid fill">
                  <a:extLst>
                    <a:ext uri="{FF2B5EF4-FFF2-40B4-BE49-F238E27FC236}">
                      <a16:creationId xmlns:a16="http://schemas.microsoft.com/office/drawing/2014/main" id="{96224E2C-8B5F-8B6B-DC3D-ED75E5CBA3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2322" y="4175185"/>
                  <a:ext cx="409908" cy="409908"/>
                </a:xfrm>
                <a:prstGeom prst="rect">
                  <a:avLst/>
                </a:prstGeom>
              </p:spPr>
            </p:pic>
          </p:grpSp>
          <p:graphicFrame>
            <p:nvGraphicFramePr>
              <p:cNvPr id="69" name="Diagram 68">
                <a:extLst>
                  <a:ext uri="{FF2B5EF4-FFF2-40B4-BE49-F238E27FC236}">
                    <a16:creationId xmlns:a16="http://schemas.microsoft.com/office/drawing/2014/main" id="{9F7D3B4A-7F3F-D7AD-D01D-8FA107B07AB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78094288"/>
                  </p:ext>
                </p:extLst>
              </p:nvPr>
            </p:nvGraphicFramePr>
            <p:xfrm>
              <a:off x="2131263" y="1778348"/>
              <a:ext cx="6146333" cy="3306796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08EE8BE-B8B7-0CBA-49AC-5AD88BB928D5}"/>
                </a:ext>
              </a:extLst>
            </p:cNvPr>
            <p:cNvGrpSpPr/>
            <p:nvPr/>
          </p:nvGrpSpPr>
          <p:grpSpPr>
            <a:xfrm>
              <a:off x="-21976" y="1447233"/>
              <a:ext cx="2994066" cy="1435693"/>
              <a:chOff x="-381076" y="6586330"/>
              <a:chExt cx="2994066" cy="1435693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14F8AD67-A5F5-E7B3-A1EF-EABF485D515E}"/>
                  </a:ext>
                </a:extLst>
              </p:cNvPr>
              <p:cNvSpPr/>
              <p:nvPr/>
            </p:nvSpPr>
            <p:spPr>
              <a:xfrm>
                <a:off x="-381076" y="6586330"/>
                <a:ext cx="2817804" cy="1296509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8115DAB9-DBE1-EA3A-53B9-5146F7D075E9}"/>
                  </a:ext>
                </a:extLst>
              </p:cNvPr>
              <p:cNvSpPr/>
              <p:nvPr/>
            </p:nvSpPr>
            <p:spPr>
              <a:xfrm>
                <a:off x="-204814" y="6725515"/>
                <a:ext cx="2817804" cy="1296508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kern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Federal Transition Support Staff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kern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Transition Support Contractors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18 Career Skills Programs</a:t>
                </a:r>
              </a:p>
            </p:txBody>
          </p:sp>
        </p:grpSp>
        <p:graphicFrame>
          <p:nvGraphicFramePr>
            <p:cNvPr id="55" name="Diagram 54">
              <a:extLst>
                <a:ext uri="{FF2B5EF4-FFF2-40B4-BE49-F238E27FC236}">
                  <a16:creationId xmlns:a16="http://schemas.microsoft.com/office/drawing/2014/main" id="{3737B2B2-74C0-747E-EFA2-F232887C5D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72578286"/>
                </p:ext>
              </p:extLst>
            </p:nvPr>
          </p:nvGraphicFramePr>
          <p:xfrm>
            <a:off x="3336132" y="1306303"/>
            <a:ext cx="3629949" cy="18799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4" r:lo="rId15" r:qs="rId16" r:cs="rId17"/>
            </a:graphicData>
          </a:graphic>
        </p:graphicFrame>
        <p:graphicFrame>
          <p:nvGraphicFramePr>
            <p:cNvPr id="56" name="Diagram 55">
              <a:extLst>
                <a:ext uri="{FF2B5EF4-FFF2-40B4-BE49-F238E27FC236}">
                  <a16:creationId xmlns:a16="http://schemas.microsoft.com/office/drawing/2014/main" id="{920D2AE1-F56F-7791-F613-6B7FC4D4CF5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26221379"/>
                </p:ext>
              </p:extLst>
            </p:nvPr>
          </p:nvGraphicFramePr>
          <p:xfrm>
            <a:off x="157932" y="2388419"/>
            <a:ext cx="6858000" cy="31819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9" r:lo="rId20" r:qs="rId21" r:cs="rId22"/>
            </a:graphicData>
          </a:graphic>
        </p:graphicFrame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842521E-6989-09A9-DCBF-C8A7D3003B51}"/>
                </a:ext>
              </a:extLst>
            </p:cNvPr>
            <p:cNvSpPr txBox="1"/>
            <p:nvPr/>
          </p:nvSpPr>
          <p:spPr>
            <a:xfrm>
              <a:off x="503054" y="3239564"/>
              <a:ext cx="2916848" cy="262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2025 Weekly Hiring Fairs</a:t>
              </a:r>
            </a:p>
          </p:txBody>
        </p:sp>
        <p:pic>
          <p:nvPicPr>
            <p:cNvPr id="59" name="Graphic 58" descr="Dollar with solid fill">
              <a:extLst>
                <a:ext uri="{FF2B5EF4-FFF2-40B4-BE49-F238E27FC236}">
                  <a16:creationId xmlns:a16="http://schemas.microsoft.com/office/drawing/2014/main" id="{9914A394-BE91-B79C-4DA4-9103E7127C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1256799" y="2511355"/>
              <a:ext cx="816565" cy="816565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271EF7F-110F-8EDC-CDCC-38EA2991FE00}"/>
                </a:ext>
              </a:extLst>
            </p:cNvPr>
            <p:cNvSpPr/>
            <p:nvPr/>
          </p:nvSpPr>
          <p:spPr>
            <a:xfrm>
              <a:off x="10410607" y="2776445"/>
              <a:ext cx="2415874" cy="5906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 w="12700" cmpd="sng">
                    <a:solidFill>
                      <a:srgbClr val="FFC000"/>
                    </a:solidFill>
                    <a:prstDash val="solid"/>
                  </a:ln>
                  <a:solidFill>
                    <a:srgbClr val="44546A">
                      <a:lumMod val="76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Symbol" panose="05050102010706020507" pitchFamily="18" charset="2"/>
                </a:rPr>
                <a:t></a:t>
              </a:r>
              <a:r>
                <a:rPr kumimoji="0" lang="en-US" sz="2800" b="1" i="0" u="none" strike="noStrike" kern="1200" cap="none" spc="0" normalizeH="0" baseline="0" noProof="0" dirty="0">
                  <a:ln w="12700" cmpd="sng">
                    <a:solidFill>
                      <a:srgbClr val="FFC000"/>
                    </a:solidFill>
                    <a:prstDash val="solid"/>
                  </a:ln>
                  <a:solidFill>
                    <a:srgbClr val="44546A">
                      <a:lumMod val="76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5.3M saved UCX </a:t>
              </a:r>
              <a:r>
                <a:rPr kumimoji="0" lang="en-US" sz="2000" b="1" i="0" u="none" strike="noStrike" kern="1200" cap="none" spc="0" normalizeH="0" baseline="0" noProof="0" dirty="0">
                  <a:ln w="12700" cmpd="sng">
                    <a:solidFill>
                      <a:srgbClr val="FFC000"/>
                    </a:solidFill>
                    <a:prstDash val="solid"/>
                  </a:ln>
                  <a:solidFill>
                    <a:srgbClr val="44546A">
                      <a:lumMod val="76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2024</a:t>
              </a:r>
              <a:endParaRPr kumimoji="0" lang="en-US" sz="28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44546A">
                    <a:lumMod val="76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30DED0F-1029-7CC1-F5B6-7CC447316A8C}"/>
                </a:ext>
              </a:extLst>
            </p:cNvPr>
            <p:cNvSpPr txBox="1"/>
            <p:nvPr/>
          </p:nvSpPr>
          <p:spPr>
            <a:xfrm>
              <a:off x="298171" y="4626559"/>
              <a:ext cx="7360615" cy="159696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Our Partners* Include: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Airframe &amp; Powerplant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Symbol" panose="05050102010706020507" pitchFamily="18" charset="2"/>
                </a:rPr>
                <a:t> Airstreams  Amazon Web Services   American Legion  American Red Cross  AmeriCorps  Aspire  Association of the United States Army (AUSA)  Boots to Business  Boots to shoes  Career Team  Center for Advanced Manufacturing Puget Sound  Commercial Driver School  Concrete Preservation Institute  Disabled American Veterans  Employment Security Department  ETS Sponsorship  Forge Now  GAF Roofing  Galvanize   Goodwill WA  Heavy Equipment Colleges of America  Helmets to Hardhats  Hire GI  Hire Heroes USA  Hire Military  Hiring Our Heroes   International Union Partners and Allied Trades  Lacey Veteran’s Hub  Microsoft Inc.  Military Service to Education  Onward to Opportunity  Pacific Mountain Workforce Development Council  Recruit Military  Ryder  Smart Heroes  SSMCP  Support the Enlisted Project  Troops into Transportation  Troops to Teachers  Universal Technical Institute  USO  Veterans in Piping  Veterans of Foreign Wars  Vets 2 Tech  WA State Department of Social and Health Services   WA State Department of Veterans Affairs 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Symbol" panose="05050102010706020507" pitchFamily="18" charset="2"/>
                </a:rPr>
                <a:t>WorkEx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Symbol" panose="05050102010706020507" pitchFamily="18" charset="2"/>
                </a:rPr>
                <a:t>  Workforce Central   Work Source WA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  <a:sym typeface="Symbol" panose="05050102010706020507" pitchFamily="18" charset="2"/>
                </a:rPr>
                <a:t>*Inclusion does not indicate endorsement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pic>
          <p:nvPicPr>
            <p:cNvPr id="62" name="Picture 61" descr="A yellow and black logo&#10;&#10;AI-generated content may be incorrect.">
              <a:extLst>
                <a:ext uri="{FF2B5EF4-FFF2-40B4-BE49-F238E27FC236}">
                  <a16:creationId xmlns:a16="http://schemas.microsoft.com/office/drawing/2014/main" id="{B29D1C34-6D72-C49F-CDEF-6E145BFCF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7916" y="6023953"/>
              <a:ext cx="1688886" cy="556206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CAA715B-C72B-777A-E0B1-A0D0B309DF1E}"/>
                </a:ext>
              </a:extLst>
            </p:cNvPr>
            <p:cNvSpPr txBox="1"/>
            <p:nvPr/>
          </p:nvSpPr>
          <p:spPr>
            <a:xfrm>
              <a:off x="9382539" y="6393906"/>
              <a:ext cx="3532371" cy="240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323E4F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usarmy.jblm.imcom.list.dhr-tap@army.mil</a:t>
              </a:r>
            </a:p>
          </p:txBody>
        </p:sp>
        <p:pic>
          <p:nvPicPr>
            <p:cNvPr id="65" name="Picture 64" descr="A group of people in a room&#10;&#10;Description automatically generated with low confidence">
              <a:extLst>
                <a:ext uri="{FF2B5EF4-FFF2-40B4-BE49-F238E27FC236}">
                  <a16:creationId xmlns:a16="http://schemas.microsoft.com/office/drawing/2014/main" id="{02B4659A-E3DE-0F2E-8E65-84FCCF1E5F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" t="13560" r="3593" b="14119"/>
            <a:stretch/>
          </p:blipFill>
          <p:spPr bwMode="auto">
            <a:xfrm>
              <a:off x="8438541" y="4904839"/>
              <a:ext cx="4165749" cy="1292421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aphicFrame>
          <p:nvGraphicFramePr>
            <p:cNvPr id="52" name="Diagram 51">
              <a:extLst>
                <a:ext uri="{FF2B5EF4-FFF2-40B4-BE49-F238E27FC236}">
                  <a16:creationId xmlns:a16="http://schemas.microsoft.com/office/drawing/2014/main" id="{203123D5-0881-4185-9A16-CB31805A872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05852229"/>
                </p:ext>
              </p:extLst>
            </p:nvPr>
          </p:nvGraphicFramePr>
          <p:xfrm>
            <a:off x="9154377" y="383329"/>
            <a:ext cx="3374946" cy="228408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7" r:lo="rId28" r:qs="rId29" r:cs="rId30"/>
            </a:graphicData>
          </a:graphic>
        </p:graphicFrame>
      </p:grpSp>
      <p:sp>
        <p:nvSpPr>
          <p:cNvPr id="6" name="object 9">
            <a:extLst>
              <a:ext uri="{FF2B5EF4-FFF2-40B4-BE49-F238E27FC236}">
                <a16:creationId xmlns:a16="http://schemas.microsoft.com/office/drawing/2014/main" id="{0F13BC58-BF96-2E16-C90A-87DDFF2457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10415" y="-42468"/>
            <a:ext cx="17642976" cy="1102942"/>
          </a:xfrm>
          <a:prstGeom prst="rect">
            <a:avLst/>
          </a:prstGeom>
        </p:spPr>
        <p:txBody>
          <a:bodyPr vert="horz" wrap="square" lIns="0" tIns="86435" rIns="0" bIns="0" rtlCol="0">
            <a:spAutoFit/>
          </a:bodyPr>
          <a:lstStyle/>
          <a:p>
            <a:pPr marL="704850">
              <a:lnSpc>
                <a:spcPct val="100000"/>
              </a:lnSpc>
              <a:spcBef>
                <a:spcPts val="95"/>
              </a:spcBef>
            </a:pPr>
            <a:r>
              <a:rPr lang="en-US" sz="6600" spc="-525" dirty="0">
                <a:solidFill>
                  <a:srgbClr val="FFC000"/>
                </a:solidFill>
              </a:rPr>
              <a:t>TAP At JBLM</a:t>
            </a:r>
            <a:endParaRPr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2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4598650" cy="10287000"/>
          </a:xfrm>
          <a:custGeom>
            <a:avLst/>
            <a:gdLst/>
            <a:ahLst/>
            <a:cxnLst/>
            <a:rect l="l" t="t" r="r" b="b"/>
            <a:pathLst>
              <a:path w="14598650" h="10287000">
                <a:moveTo>
                  <a:pt x="14598269" y="0"/>
                </a:moveTo>
                <a:lnTo>
                  <a:pt x="0" y="0"/>
                </a:lnTo>
                <a:lnTo>
                  <a:pt x="0" y="10287000"/>
                </a:lnTo>
                <a:lnTo>
                  <a:pt x="14598269" y="10287000"/>
                </a:lnTo>
                <a:lnTo>
                  <a:pt x="14598269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42772" y="-1"/>
            <a:ext cx="17445355" cy="10287000"/>
            <a:chOff x="842772" y="-1"/>
            <a:chExt cx="17445355" cy="10287000"/>
          </a:xfrm>
        </p:grpSpPr>
        <p:sp>
          <p:nvSpPr>
            <p:cNvPr id="4" name="object 4"/>
            <p:cNvSpPr/>
            <p:nvPr/>
          </p:nvSpPr>
          <p:spPr>
            <a:xfrm>
              <a:off x="842772" y="2724873"/>
              <a:ext cx="13755369" cy="6306185"/>
            </a:xfrm>
            <a:custGeom>
              <a:avLst/>
              <a:gdLst/>
              <a:ahLst/>
              <a:cxnLst/>
              <a:rect l="l" t="t" r="r" b="b"/>
              <a:pathLst>
                <a:path w="13755369" h="6306184">
                  <a:moveTo>
                    <a:pt x="13755116" y="0"/>
                  </a:moveTo>
                  <a:lnTo>
                    <a:pt x="0" y="0"/>
                  </a:lnTo>
                  <a:lnTo>
                    <a:pt x="0" y="6305804"/>
                  </a:lnTo>
                  <a:lnTo>
                    <a:pt x="13755116" y="6305804"/>
                  </a:lnTo>
                  <a:lnTo>
                    <a:pt x="13755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598395" y="-1"/>
              <a:ext cx="237490" cy="10287000"/>
            </a:xfrm>
            <a:custGeom>
              <a:avLst/>
              <a:gdLst/>
              <a:ahLst/>
              <a:cxnLst/>
              <a:rect l="l" t="t" r="r" b="b"/>
              <a:pathLst>
                <a:path w="237490" h="10287000">
                  <a:moveTo>
                    <a:pt x="237299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237299" y="10287000"/>
                  </a:lnTo>
                  <a:lnTo>
                    <a:pt x="2372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36139" y="-1"/>
              <a:ext cx="3451860" cy="10287000"/>
            </a:xfrm>
            <a:custGeom>
              <a:avLst/>
              <a:gdLst/>
              <a:ahLst/>
              <a:cxnLst/>
              <a:rect l="l" t="t" r="r" b="b"/>
              <a:pathLst>
                <a:path w="3451859" h="10287000">
                  <a:moveTo>
                    <a:pt x="3451859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3451859" y="10287000"/>
                  </a:lnTo>
                  <a:lnTo>
                    <a:pt x="3451859" y="0"/>
                  </a:lnTo>
                  <a:close/>
                </a:path>
              </a:pathLst>
            </a:custGeom>
            <a:solidFill>
              <a:srgbClr val="FDB8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02824" y="3375659"/>
              <a:ext cx="6679565" cy="6655434"/>
            </a:xfrm>
            <a:custGeom>
              <a:avLst/>
              <a:gdLst/>
              <a:ahLst/>
              <a:cxnLst/>
              <a:rect l="l" t="t" r="r" b="b"/>
              <a:pathLst>
                <a:path w="6679565" h="6655434">
                  <a:moveTo>
                    <a:pt x="6679438" y="3327654"/>
                  </a:moveTo>
                  <a:lnTo>
                    <a:pt x="6679184" y="3276854"/>
                  </a:lnTo>
                  <a:lnTo>
                    <a:pt x="6678041" y="3226054"/>
                  </a:lnTo>
                  <a:lnTo>
                    <a:pt x="6676390" y="3175254"/>
                  </a:lnTo>
                  <a:lnTo>
                    <a:pt x="6673977" y="3124454"/>
                  </a:lnTo>
                  <a:lnTo>
                    <a:pt x="6670929" y="3086354"/>
                  </a:lnTo>
                  <a:lnTo>
                    <a:pt x="6667246" y="3035554"/>
                  </a:lnTo>
                  <a:lnTo>
                    <a:pt x="6662801" y="2984754"/>
                  </a:lnTo>
                  <a:lnTo>
                    <a:pt x="6657721" y="2933954"/>
                  </a:lnTo>
                  <a:lnTo>
                    <a:pt x="6652133" y="2895854"/>
                  </a:lnTo>
                  <a:lnTo>
                    <a:pt x="6645783" y="2845054"/>
                  </a:lnTo>
                  <a:lnTo>
                    <a:pt x="6638671" y="2794254"/>
                  </a:lnTo>
                  <a:lnTo>
                    <a:pt x="6631051" y="2756154"/>
                  </a:lnTo>
                  <a:lnTo>
                    <a:pt x="6622796" y="2705354"/>
                  </a:lnTo>
                  <a:lnTo>
                    <a:pt x="6613906" y="2654554"/>
                  </a:lnTo>
                  <a:lnTo>
                    <a:pt x="6604381" y="2616454"/>
                  </a:lnTo>
                  <a:lnTo>
                    <a:pt x="6594221" y="2565654"/>
                  </a:lnTo>
                  <a:lnTo>
                    <a:pt x="6583553" y="2527554"/>
                  </a:lnTo>
                  <a:lnTo>
                    <a:pt x="6572123" y="2476627"/>
                  </a:lnTo>
                  <a:lnTo>
                    <a:pt x="6560185" y="2438527"/>
                  </a:lnTo>
                  <a:lnTo>
                    <a:pt x="6547612" y="2387727"/>
                  </a:lnTo>
                  <a:lnTo>
                    <a:pt x="6534404" y="2349627"/>
                  </a:lnTo>
                  <a:lnTo>
                    <a:pt x="6520688" y="2298827"/>
                  </a:lnTo>
                  <a:lnTo>
                    <a:pt x="6506337" y="2260727"/>
                  </a:lnTo>
                  <a:lnTo>
                    <a:pt x="6491351" y="2209927"/>
                  </a:lnTo>
                  <a:lnTo>
                    <a:pt x="6475857" y="2171827"/>
                  </a:lnTo>
                  <a:lnTo>
                    <a:pt x="6459728" y="2121027"/>
                  </a:lnTo>
                  <a:lnTo>
                    <a:pt x="6443091" y="2082927"/>
                  </a:lnTo>
                  <a:lnTo>
                    <a:pt x="6425819" y="2044827"/>
                  </a:lnTo>
                  <a:lnTo>
                    <a:pt x="6408039" y="1994027"/>
                  </a:lnTo>
                  <a:lnTo>
                    <a:pt x="6389751" y="1955927"/>
                  </a:lnTo>
                  <a:lnTo>
                    <a:pt x="6370828" y="1917827"/>
                  </a:lnTo>
                  <a:lnTo>
                    <a:pt x="6351397" y="1879727"/>
                  </a:lnTo>
                  <a:lnTo>
                    <a:pt x="6331331" y="1828927"/>
                  </a:lnTo>
                  <a:lnTo>
                    <a:pt x="6310884" y="1790827"/>
                  </a:lnTo>
                  <a:lnTo>
                    <a:pt x="6289802" y="1752727"/>
                  </a:lnTo>
                  <a:lnTo>
                    <a:pt x="6268212" y="1714627"/>
                  </a:lnTo>
                  <a:lnTo>
                    <a:pt x="6246114" y="1676527"/>
                  </a:lnTo>
                  <a:lnTo>
                    <a:pt x="6223508" y="1638427"/>
                  </a:lnTo>
                  <a:lnTo>
                    <a:pt x="6200394" y="1600327"/>
                  </a:lnTo>
                  <a:lnTo>
                    <a:pt x="6176772" y="1562227"/>
                  </a:lnTo>
                  <a:lnTo>
                    <a:pt x="6152515" y="1524127"/>
                  </a:lnTo>
                  <a:lnTo>
                    <a:pt x="6127877" y="1486027"/>
                  </a:lnTo>
                  <a:lnTo>
                    <a:pt x="6102731" y="1447927"/>
                  </a:lnTo>
                  <a:lnTo>
                    <a:pt x="6077077" y="1409827"/>
                  </a:lnTo>
                  <a:lnTo>
                    <a:pt x="6051042" y="1371727"/>
                  </a:lnTo>
                  <a:lnTo>
                    <a:pt x="6024372" y="1333627"/>
                  </a:lnTo>
                  <a:lnTo>
                    <a:pt x="5997321" y="1295527"/>
                  </a:lnTo>
                  <a:lnTo>
                    <a:pt x="5969762" y="1257427"/>
                  </a:lnTo>
                  <a:lnTo>
                    <a:pt x="5941695" y="1232027"/>
                  </a:lnTo>
                  <a:lnTo>
                    <a:pt x="5913247" y="1193927"/>
                  </a:lnTo>
                  <a:lnTo>
                    <a:pt x="5884291" y="1155827"/>
                  </a:lnTo>
                  <a:lnTo>
                    <a:pt x="5854954" y="1117727"/>
                  </a:lnTo>
                  <a:lnTo>
                    <a:pt x="5825109" y="1092327"/>
                  </a:lnTo>
                  <a:lnTo>
                    <a:pt x="5794756" y="1054227"/>
                  </a:lnTo>
                  <a:lnTo>
                    <a:pt x="5764022" y="1028827"/>
                  </a:lnTo>
                  <a:lnTo>
                    <a:pt x="5732907" y="990727"/>
                  </a:lnTo>
                  <a:lnTo>
                    <a:pt x="5701284" y="965327"/>
                  </a:lnTo>
                  <a:lnTo>
                    <a:pt x="5669280" y="927227"/>
                  </a:lnTo>
                  <a:lnTo>
                    <a:pt x="5636768" y="901827"/>
                  </a:lnTo>
                  <a:lnTo>
                    <a:pt x="5604002" y="863727"/>
                  </a:lnTo>
                  <a:lnTo>
                    <a:pt x="5570728" y="838200"/>
                  </a:lnTo>
                  <a:lnTo>
                    <a:pt x="5537073" y="800100"/>
                  </a:lnTo>
                  <a:lnTo>
                    <a:pt x="5468493" y="749300"/>
                  </a:lnTo>
                  <a:lnTo>
                    <a:pt x="5433568" y="723900"/>
                  </a:lnTo>
                  <a:lnTo>
                    <a:pt x="5398262" y="685800"/>
                  </a:lnTo>
                  <a:lnTo>
                    <a:pt x="5326634" y="635000"/>
                  </a:lnTo>
                  <a:lnTo>
                    <a:pt x="5253482" y="584200"/>
                  </a:lnTo>
                  <a:lnTo>
                    <a:pt x="5140960" y="508000"/>
                  </a:lnTo>
                  <a:lnTo>
                    <a:pt x="5025390" y="431800"/>
                  </a:lnTo>
                  <a:lnTo>
                    <a:pt x="4986147" y="419100"/>
                  </a:lnTo>
                  <a:lnTo>
                    <a:pt x="4906645" y="368300"/>
                  </a:lnTo>
                  <a:lnTo>
                    <a:pt x="4866513" y="355600"/>
                  </a:lnTo>
                  <a:lnTo>
                    <a:pt x="4785106" y="304800"/>
                  </a:lnTo>
                  <a:lnTo>
                    <a:pt x="4743958" y="292100"/>
                  </a:lnTo>
                  <a:lnTo>
                    <a:pt x="4702429" y="266700"/>
                  </a:lnTo>
                  <a:lnTo>
                    <a:pt x="4660646" y="254000"/>
                  </a:lnTo>
                  <a:lnTo>
                    <a:pt x="4618609" y="228600"/>
                  </a:lnTo>
                  <a:lnTo>
                    <a:pt x="4490720" y="190500"/>
                  </a:lnTo>
                  <a:lnTo>
                    <a:pt x="4447540" y="165100"/>
                  </a:lnTo>
                  <a:lnTo>
                    <a:pt x="4047109" y="50800"/>
                  </a:lnTo>
                  <a:lnTo>
                    <a:pt x="4001389" y="50800"/>
                  </a:lnTo>
                  <a:lnTo>
                    <a:pt x="3909314" y="25400"/>
                  </a:lnTo>
                  <a:lnTo>
                    <a:pt x="3862832" y="25400"/>
                  </a:lnTo>
                  <a:lnTo>
                    <a:pt x="3816350" y="12700"/>
                  </a:lnTo>
                  <a:lnTo>
                    <a:pt x="3769487" y="12700"/>
                  </a:lnTo>
                  <a:lnTo>
                    <a:pt x="3722497" y="0"/>
                  </a:lnTo>
                  <a:lnTo>
                    <a:pt x="2956941" y="0"/>
                  </a:lnTo>
                  <a:lnTo>
                    <a:pt x="2909951" y="12700"/>
                  </a:lnTo>
                  <a:lnTo>
                    <a:pt x="2863202" y="12700"/>
                  </a:lnTo>
                  <a:lnTo>
                    <a:pt x="2816606" y="25400"/>
                  </a:lnTo>
                  <a:lnTo>
                    <a:pt x="2770251" y="25400"/>
                  </a:lnTo>
                  <a:lnTo>
                    <a:pt x="2678049" y="50800"/>
                  </a:lnTo>
                  <a:lnTo>
                    <a:pt x="2632456" y="50800"/>
                  </a:lnTo>
                  <a:lnTo>
                    <a:pt x="2231898" y="165100"/>
                  </a:lnTo>
                  <a:lnTo>
                    <a:pt x="2188718" y="190500"/>
                  </a:lnTo>
                  <a:lnTo>
                    <a:pt x="2060829" y="228600"/>
                  </a:lnTo>
                  <a:lnTo>
                    <a:pt x="2018792" y="254000"/>
                  </a:lnTo>
                  <a:lnTo>
                    <a:pt x="1977009" y="266700"/>
                  </a:lnTo>
                  <a:lnTo>
                    <a:pt x="1935480" y="292100"/>
                  </a:lnTo>
                  <a:lnTo>
                    <a:pt x="1894332" y="304800"/>
                  </a:lnTo>
                  <a:lnTo>
                    <a:pt x="1813052" y="355600"/>
                  </a:lnTo>
                  <a:lnTo>
                    <a:pt x="1772793" y="368300"/>
                  </a:lnTo>
                  <a:lnTo>
                    <a:pt x="1693291" y="419100"/>
                  </a:lnTo>
                  <a:lnTo>
                    <a:pt x="1654048" y="431800"/>
                  </a:lnTo>
                  <a:lnTo>
                    <a:pt x="1538478" y="508000"/>
                  </a:lnTo>
                  <a:lnTo>
                    <a:pt x="1425956" y="584200"/>
                  </a:lnTo>
                  <a:lnTo>
                    <a:pt x="1352804" y="635000"/>
                  </a:lnTo>
                  <a:lnTo>
                    <a:pt x="1281176" y="685800"/>
                  </a:lnTo>
                  <a:lnTo>
                    <a:pt x="1245870" y="723900"/>
                  </a:lnTo>
                  <a:lnTo>
                    <a:pt x="1211072" y="749300"/>
                  </a:lnTo>
                  <a:lnTo>
                    <a:pt x="1142492" y="800100"/>
                  </a:lnTo>
                  <a:lnTo>
                    <a:pt x="1108837" y="838200"/>
                  </a:lnTo>
                  <a:lnTo>
                    <a:pt x="1075563" y="863727"/>
                  </a:lnTo>
                  <a:lnTo>
                    <a:pt x="1042670" y="901827"/>
                  </a:lnTo>
                  <a:lnTo>
                    <a:pt x="1010158" y="927227"/>
                  </a:lnTo>
                  <a:lnTo>
                    <a:pt x="978154" y="965327"/>
                  </a:lnTo>
                  <a:lnTo>
                    <a:pt x="946531" y="990727"/>
                  </a:lnTo>
                  <a:lnTo>
                    <a:pt x="915416" y="1028827"/>
                  </a:lnTo>
                  <a:lnTo>
                    <a:pt x="884682" y="1054227"/>
                  </a:lnTo>
                  <a:lnTo>
                    <a:pt x="854456" y="1092327"/>
                  </a:lnTo>
                  <a:lnTo>
                    <a:pt x="824611" y="1117727"/>
                  </a:lnTo>
                  <a:lnTo>
                    <a:pt x="795147" y="1155827"/>
                  </a:lnTo>
                  <a:lnTo>
                    <a:pt x="766191" y="1193927"/>
                  </a:lnTo>
                  <a:lnTo>
                    <a:pt x="737743" y="1232027"/>
                  </a:lnTo>
                  <a:lnTo>
                    <a:pt x="709676" y="1257427"/>
                  </a:lnTo>
                  <a:lnTo>
                    <a:pt x="682117" y="1295527"/>
                  </a:lnTo>
                  <a:lnTo>
                    <a:pt x="655066" y="1333627"/>
                  </a:lnTo>
                  <a:lnTo>
                    <a:pt x="628523" y="1371727"/>
                  </a:lnTo>
                  <a:lnTo>
                    <a:pt x="602361" y="1409827"/>
                  </a:lnTo>
                  <a:lnTo>
                    <a:pt x="576707" y="1447927"/>
                  </a:lnTo>
                  <a:lnTo>
                    <a:pt x="551561" y="1486027"/>
                  </a:lnTo>
                  <a:lnTo>
                    <a:pt x="526923" y="1524127"/>
                  </a:lnTo>
                  <a:lnTo>
                    <a:pt x="502793" y="1562227"/>
                  </a:lnTo>
                  <a:lnTo>
                    <a:pt x="479171" y="1600327"/>
                  </a:lnTo>
                  <a:lnTo>
                    <a:pt x="455930" y="1638427"/>
                  </a:lnTo>
                  <a:lnTo>
                    <a:pt x="433324" y="1676527"/>
                  </a:lnTo>
                  <a:lnTo>
                    <a:pt x="411226" y="1714627"/>
                  </a:lnTo>
                  <a:lnTo>
                    <a:pt x="389636" y="1752727"/>
                  </a:lnTo>
                  <a:lnTo>
                    <a:pt x="368554" y="1790827"/>
                  </a:lnTo>
                  <a:lnTo>
                    <a:pt x="348107" y="1828927"/>
                  </a:lnTo>
                  <a:lnTo>
                    <a:pt x="328041" y="1879727"/>
                  </a:lnTo>
                  <a:lnTo>
                    <a:pt x="308610" y="1917827"/>
                  </a:lnTo>
                  <a:lnTo>
                    <a:pt x="289814" y="1955927"/>
                  </a:lnTo>
                  <a:lnTo>
                    <a:pt x="271399" y="1994027"/>
                  </a:lnTo>
                  <a:lnTo>
                    <a:pt x="253619" y="2044827"/>
                  </a:lnTo>
                  <a:lnTo>
                    <a:pt x="236347" y="2082927"/>
                  </a:lnTo>
                  <a:lnTo>
                    <a:pt x="219710" y="2121027"/>
                  </a:lnTo>
                  <a:lnTo>
                    <a:pt x="203581" y="2171827"/>
                  </a:lnTo>
                  <a:lnTo>
                    <a:pt x="188087" y="2209927"/>
                  </a:lnTo>
                  <a:lnTo>
                    <a:pt x="173228" y="2260727"/>
                  </a:lnTo>
                  <a:lnTo>
                    <a:pt x="158877" y="2298827"/>
                  </a:lnTo>
                  <a:lnTo>
                    <a:pt x="145034" y="2349627"/>
                  </a:lnTo>
                  <a:lnTo>
                    <a:pt x="131826" y="2387727"/>
                  </a:lnTo>
                  <a:lnTo>
                    <a:pt x="119253" y="2438527"/>
                  </a:lnTo>
                  <a:lnTo>
                    <a:pt x="107315" y="2476627"/>
                  </a:lnTo>
                  <a:lnTo>
                    <a:pt x="96012" y="2527554"/>
                  </a:lnTo>
                  <a:lnTo>
                    <a:pt x="85217" y="2565654"/>
                  </a:lnTo>
                  <a:lnTo>
                    <a:pt x="75057" y="2616454"/>
                  </a:lnTo>
                  <a:lnTo>
                    <a:pt x="65532" y="2654554"/>
                  </a:lnTo>
                  <a:lnTo>
                    <a:pt x="56642" y="2705354"/>
                  </a:lnTo>
                  <a:lnTo>
                    <a:pt x="48387" y="2756154"/>
                  </a:lnTo>
                  <a:lnTo>
                    <a:pt x="40767" y="2794254"/>
                  </a:lnTo>
                  <a:lnTo>
                    <a:pt x="33782" y="2845054"/>
                  </a:lnTo>
                  <a:lnTo>
                    <a:pt x="27432" y="2895854"/>
                  </a:lnTo>
                  <a:lnTo>
                    <a:pt x="21717" y="2933954"/>
                  </a:lnTo>
                  <a:lnTo>
                    <a:pt x="16637" y="2984754"/>
                  </a:lnTo>
                  <a:lnTo>
                    <a:pt x="12319" y="3035554"/>
                  </a:lnTo>
                  <a:lnTo>
                    <a:pt x="5461" y="3124454"/>
                  </a:lnTo>
                  <a:lnTo>
                    <a:pt x="3048" y="3175254"/>
                  </a:lnTo>
                  <a:lnTo>
                    <a:pt x="1397" y="3226054"/>
                  </a:lnTo>
                  <a:lnTo>
                    <a:pt x="381" y="3276854"/>
                  </a:lnTo>
                  <a:lnTo>
                    <a:pt x="0" y="3327654"/>
                  </a:lnTo>
                  <a:lnTo>
                    <a:pt x="381" y="3365754"/>
                  </a:lnTo>
                  <a:lnTo>
                    <a:pt x="1397" y="3416554"/>
                  </a:lnTo>
                  <a:lnTo>
                    <a:pt x="3048" y="3467354"/>
                  </a:lnTo>
                  <a:lnTo>
                    <a:pt x="5461" y="3518154"/>
                  </a:lnTo>
                  <a:lnTo>
                    <a:pt x="12319" y="3607054"/>
                  </a:lnTo>
                  <a:lnTo>
                    <a:pt x="16637" y="3657854"/>
                  </a:lnTo>
                  <a:lnTo>
                    <a:pt x="21717" y="3708654"/>
                  </a:lnTo>
                  <a:lnTo>
                    <a:pt x="27432" y="3746754"/>
                  </a:lnTo>
                  <a:lnTo>
                    <a:pt x="33782" y="3797554"/>
                  </a:lnTo>
                  <a:lnTo>
                    <a:pt x="40767" y="3848354"/>
                  </a:lnTo>
                  <a:lnTo>
                    <a:pt x="48387" y="3886454"/>
                  </a:lnTo>
                  <a:lnTo>
                    <a:pt x="56642" y="3937254"/>
                  </a:lnTo>
                  <a:lnTo>
                    <a:pt x="65532" y="3988054"/>
                  </a:lnTo>
                  <a:lnTo>
                    <a:pt x="75057" y="4026154"/>
                  </a:lnTo>
                  <a:lnTo>
                    <a:pt x="85217" y="4076954"/>
                  </a:lnTo>
                  <a:lnTo>
                    <a:pt x="96012" y="4115054"/>
                  </a:lnTo>
                  <a:lnTo>
                    <a:pt x="107315" y="4165854"/>
                  </a:lnTo>
                  <a:lnTo>
                    <a:pt x="119253" y="4204081"/>
                  </a:lnTo>
                  <a:lnTo>
                    <a:pt x="131826" y="4254881"/>
                  </a:lnTo>
                  <a:lnTo>
                    <a:pt x="145034" y="4292981"/>
                  </a:lnTo>
                  <a:lnTo>
                    <a:pt x="158877" y="4343781"/>
                  </a:lnTo>
                  <a:lnTo>
                    <a:pt x="173228" y="4381881"/>
                  </a:lnTo>
                  <a:lnTo>
                    <a:pt x="188087" y="4432681"/>
                  </a:lnTo>
                  <a:lnTo>
                    <a:pt x="203581" y="4470781"/>
                  </a:lnTo>
                  <a:lnTo>
                    <a:pt x="219710" y="4521581"/>
                  </a:lnTo>
                  <a:lnTo>
                    <a:pt x="236347" y="4559681"/>
                  </a:lnTo>
                  <a:lnTo>
                    <a:pt x="253619" y="4597781"/>
                  </a:lnTo>
                  <a:lnTo>
                    <a:pt x="271399" y="4648581"/>
                  </a:lnTo>
                  <a:lnTo>
                    <a:pt x="289814" y="4686681"/>
                  </a:lnTo>
                  <a:lnTo>
                    <a:pt x="308610" y="4724781"/>
                  </a:lnTo>
                  <a:lnTo>
                    <a:pt x="328041" y="4762881"/>
                  </a:lnTo>
                  <a:lnTo>
                    <a:pt x="348107" y="4813681"/>
                  </a:lnTo>
                  <a:lnTo>
                    <a:pt x="368554" y="4851781"/>
                  </a:lnTo>
                  <a:lnTo>
                    <a:pt x="389636" y="4889881"/>
                  </a:lnTo>
                  <a:lnTo>
                    <a:pt x="411226" y="4927981"/>
                  </a:lnTo>
                  <a:lnTo>
                    <a:pt x="433324" y="4966081"/>
                  </a:lnTo>
                  <a:lnTo>
                    <a:pt x="455930" y="5004181"/>
                  </a:lnTo>
                  <a:lnTo>
                    <a:pt x="479171" y="5042281"/>
                  </a:lnTo>
                  <a:lnTo>
                    <a:pt x="502793" y="5080381"/>
                  </a:lnTo>
                  <a:lnTo>
                    <a:pt x="526923" y="5118481"/>
                  </a:lnTo>
                  <a:lnTo>
                    <a:pt x="551561" y="5156581"/>
                  </a:lnTo>
                  <a:lnTo>
                    <a:pt x="576707" y="5194681"/>
                  </a:lnTo>
                  <a:lnTo>
                    <a:pt x="602361" y="5232781"/>
                  </a:lnTo>
                  <a:lnTo>
                    <a:pt x="628523" y="5270893"/>
                  </a:lnTo>
                  <a:lnTo>
                    <a:pt x="655066" y="5308981"/>
                  </a:lnTo>
                  <a:lnTo>
                    <a:pt x="682117" y="5347081"/>
                  </a:lnTo>
                  <a:lnTo>
                    <a:pt x="709676" y="5385181"/>
                  </a:lnTo>
                  <a:lnTo>
                    <a:pt x="737743" y="5410581"/>
                  </a:lnTo>
                  <a:lnTo>
                    <a:pt x="766191" y="5448681"/>
                  </a:lnTo>
                  <a:lnTo>
                    <a:pt x="795147" y="5486781"/>
                  </a:lnTo>
                  <a:lnTo>
                    <a:pt x="824611" y="5524881"/>
                  </a:lnTo>
                  <a:lnTo>
                    <a:pt x="854456" y="5550281"/>
                  </a:lnTo>
                  <a:lnTo>
                    <a:pt x="884682" y="5588381"/>
                  </a:lnTo>
                  <a:lnTo>
                    <a:pt x="915416" y="5613781"/>
                  </a:lnTo>
                  <a:lnTo>
                    <a:pt x="946531" y="5651932"/>
                  </a:lnTo>
                  <a:lnTo>
                    <a:pt x="978154" y="5677332"/>
                  </a:lnTo>
                  <a:lnTo>
                    <a:pt x="1010158" y="5715432"/>
                  </a:lnTo>
                  <a:lnTo>
                    <a:pt x="1042670" y="5740832"/>
                  </a:lnTo>
                  <a:lnTo>
                    <a:pt x="1075563" y="5778944"/>
                  </a:lnTo>
                  <a:lnTo>
                    <a:pt x="1108837" y="5804344"/>
                  </a:lnTo>
                  <a:lnTo>
                    <a:pt x="1142492" y="5842444"/>
                  </a:lnTo>
                  <a:lnTo>
                    <a:pt x="1176528" y="5867844"/>
                  </a:lnTo>
                  <a:lnTo>
                    <a:pt x="1245870" y="5918644"/>
                  </a:lnTo>
                  <a:lnTo>
                    <a:pt x="1281176" y="5956757"/>
                  </a:lnTo>
                  <a:lnTo>
                    <a:pt x="1352804" y="6007557"/>
                  </a:lnTo>
                  <a:lnTo>
                    <a:pt x="1425956" y="6058357"/>
                  </a:lnTo>
                  <a:lnTo>
                    <a:pt x="1538478" y="6134570"/>
                  </a:lnTo>
                  <a:lnTo>
                    <a:pt x="1654048" y="6210770"/>
                  </a:lnTo>
                  <a:lnTo>
                    <a:pt x="1693291" y="6223470"/>
                  </a:lnTo>
                  <a:lnTo>
                    <a:pt x="1772793" y="6274282"/>
                  </a:lnTo>
                  <a:lnTo>
                    <a:pt x="1813052" y="6286982"/>
                  </a:lnTo>
                  <a:lnTo>
                    <a:pt x="1894332" y="6337782"/>
                  </a:lnTo>
                  <a:lnTo>
                    <a:pt x="1935480" y="6350482"/>
                  </a:lnTo>
                  <a:lnTo>
                    <a:pt x="1977009" y="6375882"/>
                  </a:lnTo>
                  <a:lnTo>
                    <a:pt x="2018792" y="6388582"/>
                  </a:lnTo>
                  <a:lnTo>
                    <a:pt x="2060829" y="6413982"/>
                  </a:lnTo>
                  <a:lnTo>
                    <a:pt x="2188718" y="6452095"/>
                  </a:lnTo>
                  <a:lnTo>
                    <a:pt x="2231898" y="6477495"/>
                  </a:lnTo>
                  <a:lnTo>
                    <a:pt x="2632456" y="6591795"/>
                  </a:lnTo>
                  <a:lnTo>
                    <a:pt x="2678049" y="6591795"/>
                  </a:lnTo>
                  <a:lnTo>
                    <a:pt x="2770251" y="6617208"/>
                  </a:lnTo>
                  <a:lnTo>
                    <a:pt x="2816606" y="6617208"/>
                  </a:lnTo>
                  <a:lnTo>
                    <a:pt x="2863202" y="6629908"/>
                  </a:lnTo>
                  <a:lnTo>
                    <a:pt x="2909951" y="6629908"/>
                  </a:lnTo>
                  <a:lnTo>
                    <a:pt x="2956941" y="6642608"/>
                  </a:lnTo>
                  <a:lnTo>
                    <a:pt x="3004185" y="6642608"/>
                  </a:lnTo>
                  <a:lnTo>
                    <a:pt x="3051556" y="6655308"/>
                  </a:lnTo>
                  <a:lnTo>
                    <a:pt x="3627882" y="6655308"/>
                  </a:lnTo>
                  <a:lnTo>
                    <a:pt x="3675253" y="6642608"/>
                  </a:lnTo>
                  <a:lnTo>
                    <a:pt x="3722497" y="6642608"/>
                  </a:lnTo>
                  <a:lnTo>
                    <a:pt x="3769487" y="6629908"/>
                  </a:lnTo>
                  <a:lnTo>
                    <a:pt x="3816223" y="6629908"/>
                  </a:lnTo>
                  <a:lnTo>
                    <a:pt x="3862832" y="6617208"/>
                  </a:lnTo>
                  <a:lnTo>
                    <a:pt x="3909187" y="6617208"/>
                  </a:lnTo>
                  <a:lnTo>
                    <a:pt x="4001389" y="6591795"/>
                  </a:lnTo>
                  <a:lnTo>
                    <a:pt x="4047109" y="6591795"/>
                  </a:lnTo>
                  <a:lnTo>
                    <a:pt x="4447540" y="6477495"/>
                  </a:lnTo>
                  <a:lnTo>
                    <a:pt x="4490720" y="6452095"/>
                  </a:lnTo>
                  <a:lnTo>
                    <a:pt x="4618609" y="6413982"/>
                  </a:lnTo>
                  <a:lnTo>
                    <a:pt x="4660646" y="6388582"/>
                  </a:lnTo>
                  <a:lnTo>
                    <a:pt x="4702429" y="6375882"/>
                  </a:lnTo>
                  <a:lnTo>
                    <a:pt x="4743958" y="6350482"/>
                  </a:lnTo>
                  <a:lnTo>
                    <a:pt x="4785106" y="6337782"/>
                  </a:lnTo>
                  <a:lnTo>
                    <a:pt x="4866513" y="6286982"/>
                  </a:lnTo>
                  <a:lnTo>
                    <a:pt x="4906645" y="6274282"/>
                  </a:lnTo>
                  <a:lnTo>
                    <a:pt x="4986147" y="6223470"/>
                  </a:lnTo>
                  <a:lnTo>
                    <a:pt x="5025390" y="6210770"/>
                  </a:lnTo>
                  <a:lnTo>
                    <a:pt x="5140960" y="6134570"/>
                  </a:lnTo>
                  <a:lnTo>
                    <a:pt x="5253482" y="6058357"/>
                  </a:lnTo>
                  <a:lnTo>
                    <a:pt x="5326634" y="6007557"/>
                  </a:lnTo>
                  <a:lnTo>
                    <a:pt x="5398262" y="5956757"/>
                  </a:lnTo>
                  <a:lnTo>
                    <a:pt x="5433568" y="5918644"/>
                  </a:lnTo>
                  <a:lnTo>
                    <a:pt x="5502910" y="5867844"/>
                  </a:lnTo>
                  <a:lnTo>
                    <a:pt x="5536946" y="5842444"/>
                  </a:lnTo>
                  <a:lnTo>
                    <a:pt x="5570728" y="5804344"/>
                  </a:lnTo>
                  <a:lnTo>
                    <a:pt x="5604002" y="5778944"/>
                  </a:lnTo>
                  <a:lnTo>
                    <a:pt x="5636768" y="5740832"/>
                  </a:lnTo>
                  <a:lnTo>
                    <a:pt x="5669280" y="5715432"/>
                  </a:lnTo>
                  <a:lnTo>
                    <a:pt x="5701284" y="5677332"/>
                  </a:lnTo>
                  <a:lnTo>
                    <a:pt x="5732907" y="5651932"/>
                  </a:lnTo>
                  <a:lnTo>
                    <a:pt x="5764022" y="5613781"/>
                  </a:lnTo>
                  <a:lnTo>
                    <a:pt x="5794756" y="5588381"/>
                  </a:lnTo>
                  <a:lnTo>
                    <a:pt x="5825109" y="5550281"/>
                  </a:lnTo>
                  <a:lnTo>
                    <a:pt x="5854954" y="5524881"/>
                  </a:lnTo>
                  <a:lnTo>
                    <a:pt x="5884291" y="5486781"/>
                  </a:lnTo>
                  <a:lnTo>
                    <a:pt x="5913247" y="5448681"/>
                  </a:lnTo>
                  <a:lnTo>
                    <a:pt x="5941695" y="5410581"/>
                  </a:lnTo>
                  <a:lnTo>
                    <a:pt x="5969762" y="5385181"/>
                  </a:lnTo>
                  <a:lnTo>
                    <a:pt x="5997321" y="5347081"/>
                  </a:lnTo>
                  <a:lnTo>
                    <a:pt x="6024372" y="5308981"/>
                  </a:lnTo>
                  <a:lnTo>
                    <a:pt x="6051042" y="5270893"/>
                  </a:lnTo>
                  <a:lnTo>
                    <a:pt x="6077077" y="5232781"/>
                  </a:lnTo>
                  <a:lnTo>
                    <a:pt x="6102731" y="5194681"/>
                  </a:lnTo>
                  <a:lnTo>
                    <a:pt x="6127877" y="5156581"/>
                  </a:lnTo>
                  <a:lnTo>
                    <a:pt x="6152515" y="5118481"/>
                  </a:lnTo>
                  <a:lnTo>
                    <a:pt x="6176645" y="5080381"/>
                  </a:lnTo>
                  <a:lnTo>
                    <a:pt x="6200394" y="5042281"/>
                  </a:lnTo>
                  <a:lnTo>
                    <a:pt x="6223508" y="5004181"/>
                  </a:lnTo>
                  <a:lnTo>
                    <a:pt x="6246114" y="4966081"/>
                  </a:lnTo>
                  <a:lnTo>
                    <a:pt x="6268212" y="4927981"/>
                  </a:lnTo>
                  <a:lnTo>
                    <a:pt x="6289802" y="4889881"/>
                  </a:lnTo>
                  <a:lnTo>
                    <a:pt x="6310884" y="4851781"/>
                  </a:lnTo>
                  <a:lnTo>
                    <a:pt x="6331331" y="4813681"/>
                  </a:lnTo>
                  <a:lnTo>
                    <a:pt x="6351397" y="4762881"/>
                  </a:lnTo>
                  <a:lnTo>
                    <a:pt x="6370828" y="4724781"/>
                  </a:lnTo>
                  <a:lnTo>
                    <a:pt x="6389751" y="4686681"/>
                  </a:lnTo>
                  <a:lnTo>
                    <a:pt x="6408039" y="4648581"/>
                  </a:lnTo>
                  <a:lnTo>
                    <a:pt x="6425819" y="4597781"/>
                  </a:lnTo>
                  <a:lnTo>
                    <a:pt x="6443091" y="4559681"/>
                  </a:lnTo>
                  <a:lnTo>
                    <a:pt x="6459728" y="4521581"/>
                  </a:lnTo>
                  <a:lnTo>
                    <a:pt x="6475857" y="4470781"/>
                  </a:lnTo>
                  <a:lnTo>
                    <a:pt x="6491351" y="4432681"/>
                  </a:lnTo>
                  <a:lnTo>
                    <a:pt x="6506337" y="4381881"/>
                  </a:lnTo>
                  <a:lnTo>
                    <a:pt x="6520688" y="4343781"/>
                  </a:lnTo>
                  <a:lnTo>
                    <a:pt x="6534404" y="4292981"/>
                  </a:lnTo>
                  <a:lnTo>
                    <a:pt x="6547612" y="4254881"/>
                  </a:lnTo>
                  <a:lnTo>
                    <a:pt x="6560185" y="4204081"/>
                  </a:lnTo>
                  <a:lnTo>
                    <a:pt x="6572123" y="4165854"/>
                  </a:lnTo>
                  <a:lnTo>
                    <a:pt x="6583553" y="4115054"/>
                  </a:lnTo>
                  <a:lnTo>
                    <a:pt x="6594221" y="4076954"/>
                  </a:lnTo>
                  <a:lnTo>
                    <a:pt x="6604381" y="4026154"/>
                  </a:lnTo>
                  <a:lnTo>
                    <a:pt x="6613906" y="3988054"/>
                  </a:lnTo>
                  <a:lnTo>
                    <a:pt x="6622796" y="3937254"/>
                  </a:lnTo>
                  <a:lnTo>
                    <a:pt x="6631051" y="3886454"/>
                  </a:lnTo>
                  <a:lnTo>
                    <a:pt x="6638671" y="3848354"/>
                  </a:lnTo>
                  <a:lnTo>
                    <a:pt x="6645783" y="3797554"/>
                  </a:lnTo>
                  <a:lnTo>
                    <a:pt x="6652133" y="3746754"/>
                  </a:lnTo>
                  <a:lnTo>
                    <a:pt x="6657721" y="3708654"/>
                  </a:lnTo>
                  <a:lnTo>
                    <a:pt x="6662801" y="3657854"/>
                  </a:lnTo>
                  <a:lnTo>
                    <a:pt x="6667246" y="3607054"/>
                  </a:lnTo>
                  <a:lnTo>
                    <a:pt x="6670929" y="3556254"/>
                  </a:lnTo>
                  <a:lnTo>
                    <a:pt x="6673977" y="3518154"/>
                  </a:lnTo>
                  <a:lnTo>
                    <a:pt x="6676390" y="3467354"/>
                  </a:lnTo>
                  <a:lnTo>
                    <a:pt x="6678041" y="3416554"/>
                  </a:lnTo>
                  <a:lnTo>
                    <a:pt x="6679184" y="3365754"/>
                  </a:lnTo>
                  <a:lnTo>
                    <a:pt x="6679438" y="33276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57331" y="3630167"/>
              <a:ext cx="6170676" cy="6158483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1234640" y="3894230"/>
            <a:ext cx="8219440" cy="4514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1945">
              <a:lnSpc>
                <a:spcPct val="140000"/>
              </a:lnSpc>
              <a:spcBef>
                <a:spcPts val="100"/>
              </a:spcBef>
            </a:pPr>
            <a:r>
              <a:rPr lang="en-US" spc="-60" dirty="0"/>
              <a:t>The Transition Assistance Program is a pipeline for Military talent.</a:t>
            </a:r>
          </a:p>
          <a:p>
            <a:pPr marL="12700" marR="321945">
              <a:lnSpc>
                <a:spcPct val="140000"/>
              </a:lnSpc>
              <a:spcBef>
                <a:spcPts val="100"/>
              </a:spcBef>
            </a:pPr>
            <a:endParaRPr lang="en-US" spc="-10" dirty="0"/>
          </a:p>
          <a:p>
            <a:pPr marL="12700" marR="321945">
              <a:lnSpc>
                <a:spcPct val="140000"/>
              </a:lnSpc>
              <a:spcBef>
                <a:spcPts val="100"/>
              </a:spcBef>
            </a:pPr>
            <a:r>
              <a:rPr lang="en-US" spc="-10" dirty="0"/>
              <a:t>Get involved with </a:t>
            </a:r>
            <a:r>
              <a:rPr lang="en-US" spc="-10" dirty="0" err="1"/>
              <a:t>Skillbridge</a:t>
            </a:r>
            <a:r>
              <a:rPr lang="en-US" spc="-10" dirty="0"/>
              <a:t>/Career Skills Program</a:t>
            </a:r>
          </a:p>
          <a:p>
            <a:pPr marL="12700" marR="321945">
              <a:lnSpc>
                <a:spcPct val="140000"/>
              </a:lnSpc>
              <a:spcBef>
                <a:spcPts val="100"/>
              </a:spcBef>
            </a:pPr>
            <a:endParaRPr lang="en-US" spc="-10" dirty="0"/>
          </a:p>
          <a:p>
            <a:pPr marL="12700" marR="321945">
              <a:lnSpc>
                <a:spcPct val="140000"/>
              </a:lnSpc>
              <a:spcBef>
                <a:spcPts val="100"/>
              </a:spcBef>
            </a:pPr>
            <a:r>
              <a:rPr lang="en-US" spc="-10" dirty="0"/>
              <a:t>Get involved in Hiring Events</a:t>
            </a:r>
            <a:endParaRPr lang="en-US" spc="-60" dirty="0"/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18288000" cy="1233170"/>
            <a:chOff x="0" y="0"/>
            <a:chExt cx="18288000" cy="123317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87999" cy="10850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1167" y="79247"/>
              <a:ext cx="3590544" cy="8488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17111" y="79247"/>
              <a:ext cx="1485900" cy="115366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181600" y="-131566"/>
            <a:ext cx="8309218" cy="1259831"/>
          </a:xfrm>
          <a:prstGeom prst="rect">
            <a:avLst/>
          </a:prstGeom>
        </p:spPr>
        <p:txBody>
          <a:bodyPr vert="horz" wrap="square" lIns="0" tIns="241807" rIns="0" bIns="0" rtlCol="0">
            <a:spAutoFit/>
          </a:bodyPr>
          <a:lstStyle/>
          <a:p>
            <a:pPr marL="887730">
              <a:lnSpc>
                <a:spcPct val="100000"/>
              </a:lnSpc>
              <a:spcBef>
                <a:spcPts val="95"/>
              </a:spcBef>
            </a:pPr>
            <a:r>
              <a:rPr sz="6600" spc="-700" dirty="0">
                <a:solidFill>
                  <a:srgbClr val="FFC000"/>
                </a:solidFill>
              </a:rPr>
              <a:t>C</a:t>
            </a:r>
            <a:r>
              <a:rPr sz="6600" spc="-690" dirty="0">
                <a:solidFill>
                  <a:srgbClr val="FFC000"/>
                </a:solidFill>
              </a:rPr>
              <a:t>O</a:t>
            </a:r>
            <a:r>
              <a:rPr sz="6600" spc="-685" dirty="0">
                <a:solidFill>
                  <a:srgbClr val="FFC000"/>
                </a:solidFill>
              </a:rPr>
              <a:t>N</a:t>
            </a:r>
            <a:r>
              <a:rPr sz="6600" spc="-700" dirty="0">
                <a:solidFill>
                  <a:srgbClr val="FFC000"/>
                </a:solidFill>
              </a:rPr>
              <a:t>C</a:t>
            </a:r>
            <a:r>
              <a:rPr sz="6600" spc="-695" dirty="0">
                <a:solidFill>
                  <a:srgbClr val="FFC000"/>
                </a:solidFill>
              </a:rPr>
              <a:t>LUS</a:t>
            </a:r>
            <a:r>
              <a:rPr sz="6600" spc="-685" dirty="0">
                <a:solidFill>
                  <a:srgbClr val="FFC000"/>
                </a:solidFill>
              </a:rPr>
              <a:t>I</a:t>
            </a:r>
            <a:r>
              <a:rPr sz="6600" spc="-690" dirty="0">
                <a:solidFill>
                  <a:srgbClr val="FFC000"/>
                </a:solidFill>
              </a:rPr>
              <a:t>O</a:t>
            </a:r>
            <a:r>
              <a:rPr sz="6600" spc="-50" dirty="0">
                <a:solidFill>
                  <a:srgbClr val="FFC000"/>
                </a:solidFill>
              </a:rPr>
              <a:t>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0722" y="29135"/>
            <a:ext cx="18288000" cy="10287370"/>
            <a:chOff x="0" y="11"/>
            <a:chExt cx="18288000" cy="10287370"/>
          </a:xfrm>
        </p:grpSpPr>
        <p:sp>
          <p:nvSpPr>
            <p:cNvPr id="3" name="object 3"/>
            <p:cNvSpPr/>
            <p:nvPr/>
          </p:nvSpPr>
          <p:spPr>
            <a:xfrm>
              <a:off x="0" y="909701"/>
              <a:ext cx="18288000" cy="9377680"/>
            </a:xfrm>
            <a:custGeom>
              <a:avLst/>
              <a:gdLst/>
              <a:ahLst/>
              <a:cxnLst/>
              <a:rect l="l" t="t" r="r" b="b"/>
              <a:pathLst>
                <a:path w="18288000" h="9377680">
                  <a:moveTo>
                    <a:pt x="0" y="9377297"/>
                  </a:moveTo>
                  <a:lnTo>
                    <a:pt x="18287998" y="9377297"/>
                  </a:lnTo>
                  <a:lnTo>
                    <a:pt x="18287998" y="0"/>
                  </a:lnTo>
                  <a:lnTo>
                    <a:pt x="0" y="0"/>
                  </a:lnTo>
                  <a:lnTo>
                    <a:pt x="0" y="9377297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1"/>
              <a:ext cx="18288000" cy="6322060"/>
            </a:xfrm>
            <a:custGeom>
              <a:avLst/>
              <a:gdLst/>
              <a:ahLst/>
              <a:cxnLst/>
              <a:rect l="l" t="t" r="r" b="b"/>
              <a:pathLst>
                <a:path w="18288000" h="6322060">
                  <a:moveTo>
                    <a:pt x="2625064" y="6142456"/>
                  </a:moveTo>
                  <a:lnTo>
                    <a:pt x="2623108" y="6136322"/>
                  </a:lnTo>
                  <a:lnTo>
                    <a:pt x="2522677" y="6121514"/>
                  </a:lnTo>
                  <a:lnTo>
                    <a:pt x="2520988" y="6120269"/>
                  </a:lnTo>
                  <a:lnTo>
                    <a:pt x="2476081" y="6027864"/>
                  </a:lnTo>
                  <a:lnTo>
                    <a:pt x="2469731" y="6027864"/>
                  </a:lnTo>
                  <a:lnTo>
                    <a:pt x="2424823" y="6120269"/>
                  </a:lnTo>
                  <a:lnTo>
                    <a:pt x="2423147" y="6121514"/>
                  </a:lnTo>
                  <a:lnTo>
                    <a:pt x="2322703" y="6136322"/>
                  </a:lnTo>
                  <a:lnTo>
                    <a:pt x="2320747" y="6142456"/>
                  </a:lnTo>
                  <a:lnTo>
                    <a:pt x="2393429" y="6214376"/>
                  </a:lnTo>
                  <a:lnTo>
                    <a:pt x="2394064" y="6216396"/>
                  </a:lnTo>
                  <a:lnTo>
                    <a:pt x="2376919" y="6317958"/>
                  </a:lnTo>
                  <a:lnTo>
                    <a:pt x="2382037" y="6321742"/>
                  </a:lnTo>
                  <a:lnTo>
                    <a:pt x="2471864" y="6273787"/>
                  </a:lnTo>
                  <a:lnTo>
                    <a:pt x="2473947" y="6273787"/>
                  </a:lnTo>
                  <a:lnTo>
                    <a:pt x="2563774" y="6321742"/>
                  </a:lnTo>
                  <a:lnTo>
                    <a:pt x="2568905" y="6317958"/>
                  </a:lnTo>
                  <a:lnTo>
                    <a:pt x="2561450" y="6273787"/>
                  </a:lnTo>
                  <a:lnTo>
                    <a:pt x="2551747" y="6216396"/>
                  </a:lnTo>
                  <a:lnTo>
                    <a:pt x="2552395" y="6214376"/>
                  </a:lnTo>
                  <a:lnTo>
                    <a:pt x="2625064" y="6142456"/>
                  </a:lnTo>
                  <a:close/>
                </a:path>
                <a:path w="18288000" h="6322060">
                  <a:moveTo>
                    <a:pt x="3008553" y="6142456"/>
                  </a:moveTo>
                  <a:lnTo>
                    <a:pt x="3006598" y="6136322"/>
                  </a:lnTo>
                  <a:lnTo>
                    <a:pt x="3001695" y="6135611"/>
                  </a:lnTo>
                  <a:lnTo>
                    <a:pt x="2906179" y="6121514"/>
                  </a:lnTo>
                  <a:lnTo>
                    <a:pt x="2904490" y="6120269"/>
                  </a:lnTo>
                  <a:lnTo>
                    <a:pt x="2859582" y="6027864"/>
                  </a:lnTo>
                  <a:lnTo>
                    <a:pt x="2853245" y="6027864"/>
                  </a:lnTo>
                  <a:lnTo>
                    <a:pt x="2808325" y="6120269"/>
                  </a:lnTo>
                  <a:lnTo>
                    <a:pt x="2806649" y="6121514"/>
                  </a:lnTo>
                  <a:lnTo>
                    <a:pt x="2706217" y="6136322"/>
                  </a:lnTo>
                  <a:lnTo>
                    <a:pt x="2704249" y="6142456"/>
                  </a:lnTo>
                  <a:lnTo>
                    <a:pt x="2776918" y="6214376"/>
                  </a:lnTo>
                  <a:lnTo>
                    <a:pt x="2777566" y="6216396"/>
                  </a:lnTo>
                  <a:lnTo>
                    <a:pt x="2760408" y="6317958"/>
                  </a:lnTo>
                  <a:lnTo>
                    <a:pt x="2765539" y="6321742"/>
                  </a:lnTo>
                  <a:lnTo>
                    <a:pt x="2855366" y="6273787"/>
                  </a:lnTo>
                  <a:lnTo>
                    <a:pt x="2857449" y="6273787"/>
                  </a:lnTo>
                  <a:lnTo>
                    <a:pt x="2947276" y="6321742"/>
                  </a:lnTo>
                  <a:lnTo>
                    <a:pt x="2952407" y="6317958"/>
                  </a:lnTo>
                  <a:lnTo>
                    <a:pt x="2944939" y="6273787"/>
                  </a:lnTo>
                  <a:lnTo>
                    <a:pt x="2935249" y="6216396"/>
                  </a:lnTo>
                  <a:lnTo>
                    <a:pt x="2935884" y="6214376"/>
                  </a:lnTo>
                  <a:lnTo>
                    <a:pt x="3008553" y="6142456"/>
                  </a:lnTo>
                  <a:close/>
                </a:path>
                <a:path w="18288000" h="6322060">
                  <a:moveTo>
                    <a:pt x="3392068" y="6142456"/>
                  </a:moveTo>
                  <a:lnTo>
                    <a:pt x="3390112" y="6136322"/>
                  </a:lnTo>
                  <a:lnTo>
                    <a:pt x="3385197" y="6135611"/>
                  </a:lnTo>
                  <a:lnTo>
                    <a:pt x="3289693" y="6121514"/>
                  </a:lnTo>
                  <a:lnTo>
                    <a:pt x="3288004" y="6120269"/>
                  </a:lnTo>
                  <a:lnTo>
                    <a:pt x="3243097" y="6027864"/>
                  </a:lnTo>
                  <a:lnTo>
                    <a:pt x="3236747" y="6027864"/>
                  </a:lnTo>
                  <a:lnTo>
                    <a:pt x="3191840" y="6120269"/>
                  </a:lnTo>
                  <a:lnTo>
                    <a:pt x="3190151" y="6121514"/>
                  </a:lnTo>
                  <a:lnTo>
                    <a:pt x="3089719" y="6136322"/>
                  </a:lnTo>
                  <a:lnTo>
                    <a:pt x="3087763" y="6142456"/>
                  </a:lnTo>
                  <a:lnTo>
                    <a:pt x="3160433" y="6214376"/>
                  </a:lnTo>
                  <a:lnTo>
                    <a:pt x="3161068" y="6216396"/>
                  </a:lnTo>
                  <a:lnTo>
                    <a:pt x="3143923" y="6317958"/>
                  </a:lnTo>
                  <a:lnTo>
                    <a:pt x="3149054" y="6321742"/>
                  </a:lnTo>
                  <a:lnTo>
                    <a:pt x="3238868" y="6273787"/>
                  </a:lnTo>
                  <a:lnTo>
                    <a:pt x="3240951" y="6273787"/>
                  </a:lnTo>
                  <a:lnTo>
                    <a:pt x="3330778" y="6321742"/>
                  </a:lnTo>
                  <a:lnTo>
                    <a:pt x="3335909" y="6317958"/>
                  </a:lnTo>
                  <a:lnTo>
                    <a:pt x="3328454" y="6273787"/>
                  </a:lnTo>
                  <a:lnTo>
                    <a:pt x="3318751" y="6216396"/>
                  </a:lnTo>
                  <a:lnTo>
                    <a:pt x="3319399" y="6214376"/>
                  </a:lnTo>
                  <a:lnTo>
                    <a:pt x="3392068" y="6142456"/>
                  </a:lnTo>
                  <a:close/>
                </a:path>
                <a:path w="18288000" h="6322060">
                  <a:moveTo>
                    <a:pt x="3775583" y="6142456"/>
                  </a:moveTo>
                  <a:lnTo>
                    <a:pt x="3773627" y="6136322"/>
                  </a:lnTo>
                  <a:lnTo>
                    <a:pt x="3768712" y="6135611"/>
                  </a:lnTo>
                  <a:lnTo>
                    <a:pt x="3673208" y="6121514"/>
                  </a:lnTo>
                  <a:lnTo>
                    <a:pt x="3671519" y="6120269"/>
                  </a:lnTo>
                  <a:lnTo>
                    <a:pt x="3626612" y="6027864"/>
                  </a:lnTo>
                  <a:lnTo>
                    <a:pt x="3620262" y="6027864"/>
                  </a:lnTo>
                  <a:lnTo>
                    <a:pt x="3575354" y="6120269"/>
                  </a:lnTo>
                  <a:lnTo>
                    <a:pt x="3573665" y="6121514"/>
                  </a:lnTo>
                  <a:lnTo>
                    <a:pt x="3473234" y="6136322"/>
                  </a:lnTo>
                  <a:lnTo>
                    <a:pt x="3471278" y="6142456"/>
                  </a:lnTo>
                  <a:lnTo>
                    <a:pt x="3543947" y="6214376"/>
                  </a:lnTo>
                  <a:lnTo>
                    <a:pt x="3544582" y="6216396"/>
                  </a:lnTo>
                  <a:lnTo>
                    <a:pt x="3527437" y="6317958"/>
                  </a:lnTo>
                  <a:lnTo>
                    <a:pt x="3532568" y="6321742"/>
                  </a:lnTo>
                  <a:lnTo>
                    <a:pt x="3622383" y="6273787"/>
                  </a:lnTo>
                  <a:lnTo>
                    <a:pt x="3624465" y="6273787"/>
                  </a:lnTo>
                  <a:lnTo>
                    <a:pt x="3714292" y="6321742"/>
                  </a:lnTo>
                  <a:lnTo>
                    <a:pt x="3719423" y="6317958"/>
                  </a:lnTo>
                  <a:lnTo>
                    <a:pt x="3711968" y="6273787"/>
                  </a:lnTo>
                  <a:lnTo>
                    <a:pt x="3702266" y="6216396"/>
                  </a:lnTo>
                  <a:lnTo>
                    <a:pt x="3702913" y="6214376"/>
                  </a:lnTo>
                  <a:lnTo>
                    <a:pt x="3775583" y="6142456"/>
                  </a:lnTo>
                  <a:close/>
                </a:path>
                <a:path w="18288000" h="6322060">
                  <a:moveTo>
                    <a:pt x="4159110" y="6142456"/>
                  </a:moveTo>
                  <a:lnTo>
                    <a:pt x="4157154" y="6136322"/>
                  </a:lnTo>
                  <a:lnTo>
                    <a:pt x="4056723" y="6121514"/>
                  </a:lnTo>
                  <a:lnTo>
                    <a:pt x="4055033" y="6120269"/>
                  </a:lnTo>
                  <a:lnTo>
                    <a:pt x="4010126" y="6027864"/>
                  </a:lnTo>
                  <a:lnTo>
                    <a:pt x="4003776" y="6027864"/>
                  </a:lnTo>
                  <a:lnTo>
                    <a:pt x="3958869" y="6120269"/>
                  </a:lnTo>
                  <a:lnTo>
                    <a:pt x="3957180" y="6121514"/>
                  </a:lnTo>
                  <a:lnTo>
                    <a:pt x="3856748" y="6136322"/>
                  </a:lnTo>
                  <a:lnTo>
                    <a:pt x="3854780" y="6142456"/>
                  </a:lnTo>
                  <a:lnTo>
                    <a:pt x="3927462" y="6214376"/>
                  </a:lnTo>
                  <a:lnTo>
                    <a:pt x="3928097" y="6216396"/>
                  </a:lnTo>
                  <a:lnTo>
                    <a:pt x="3910939" y="6317958"/>
                  </a:lnTo>
                  <a:lnTo>
                    <a:pt x="3916083" y="6321742"/>
                  </a:lnTo>
                  <a:lnTo>
                    <a:pt x="4005897" y="6273787"/>
                  </a:lnTo>
                  <a:lnTo>
                    <a:pt x="4007980" y="6273787"/>
                  </a:lnTo>
                  <a:lnTo>
                    <a:pt x="4097807" y="6321742"/>
                  </a:lnTo>
                  <a:lnTo>
                    <a:pt x="4102938" y="6317958"/>
                  </a:lnTo>
                  <a:lnTo>
                    <a:pt x="4095470" y="6273787"/>
                  </a:lnTo>
                  <a:lnTo>
                    <a:pt x="4085780" y="6216396"/>
                  </a:lnTo>
                  <a:lnTo>
                    <a:pt x="4086428" y="6214376"/>
                  </a:lnTo>
                  <a:lnTo>
                    <a:pt x="4159110" y="6142456"/>
                  </a:lnTo>
                  <a:close/>
                </a:path>
                <a:path w="18288000" h="6322060">
                  <a:moveTo>
                    <a:pt x="8450110" y="6142456"/>
                  </a:moveTo>
                  <a:lnTo>
                    <a:pt x="8448142" y="6136322"/>
                  </a:lnTo>
                  <a:lnTo>
                    <a:pt x="8347710" y="6121514"/>
                  </a:lnTo>
                  <a:lnTo>
                    <a:pt x="8346021" y="6120269"/>
                  </a:lnTo>
                  <a:lnTo>
                    <a:pt x="8301114" y="6027864"/>
                  </a:lnTo>
                  <a:lnTo>
                    <a:pt x="8294776" y="6027864"/>
                  </a:lnTo>
                  <a:lnTo>
                    <a:pt x="8249856" y="6120269"/>
                  </a:lnTo>
                  <a:lnTo>
                    <a:pt x="8248180" y="6121514"/>
                  </a:lnTo>
                  <a:lnTo>
                    <a:pt x="8147736" y="6136322"/>
                  </a:lnTo>
                  <a:lnTo>
                    <a:pt x="8145780" y="6142456"/>
                  </a:lnTo>
                  <a:lnTo>
                    <a:pt x="8218462" y="6214376"/>
                  </a:lnTo>
                  <a:lnTo>
                    <a:pt x="8219110" y="6216396"/>
                  </a:lnTo>
                  <a:lnTo>
                    <a:pt x="8201952" y="6317958"/>
                  </a:lnTo>
                  <a:lnTo>
                    <a:pt x="8207070" y="6321742"/>
                  </a:lnTo>
                  <a:lnTo>
                    <a:pt x="8296910" y="6273787"/>
                  </a:lnTo>
                  <a:lnTo>
                    <a:pt x="8298980" y="6273787"/>
                  </a:lnTo>
                  <a:lnTo>
                    <a:pt x="8388807" y="6321742"/>
                  </a:lnTo>
                  <a:lnTo>
                    <a:pt x="8393938" y="6317958"/>
                  </a:lnTo>
                  <a:lnTo>
                    <a:pt x="8386483" y="6273787"/>
                  </a:lnTo>
                  <a:lnTo>
                    <a:pt x="8376780" y="6216396"/>
                  </a:lnTo>
                  <a:lnTo>
                    <a:pt x="8377428" y="6214376"/>
                  </a:lnTo>
                  <a:lnTo>
                    <a:pt x="8450110" y="6142456"/>
                  </a:lnTo>
                  <a:close/>
                </a:path>
                <a:path w="18288000" h="6322060">
                  <a:moveTo>
                    <a:pt x="8833587" y="6142456"/>
                  </a:moveTo>
                  <a:lnTo>
                    <a:pt x="8831631" y="6136322"/>
                  </a:lnTo>
                  <a:lnTo>
                    <a:pt x="8826729" y="6135611"/>
                  </a:lnTo>
                  <a:lnTo>
                    <a:pt x="8731212" y="6121514"/>
                  </a:lnTo>
                  <a:lnTo>
                    <a:pt x="8729535" y="6120269"/>
                  </a:lnTo>
                  <a:lnTo>
                    <a:pt x="8684616" y="6027864"/>
                  </a:lnTo>
                  <a:lnTo>
                    <a:pt x="8678278" y="6027864"/>
                  </a:lnTo>
                  <a:lnTo>
                    <a:pt x="8633358" y="6120269"/>
                  </a:lnTo>
                  <a:lnTo>
                    <a:pt x="8631682" y="6121514"/>
                  </a:lnTo>
                  <a:lnTo>
                    <a:pt x="8531250" y="6136322"/>
                  </a:lnTo>
                  <a:lnTo>
                    <a:pt x="8529282" y="6142456"/>
                  </a:lnTo>
                  <a:lnTo>
                    <a:pt x="8601964" y="6214376"/>
                  </a:lnTo>
                  <a:lnTo>
                    <a:pt x="8602599" y="6216396"/>
                  </a:lnTo>
                  <a:lnTo>
                    <a:pt x="8585441" y="6317958"/>
                  </a:lnTo>
                  <a:lnTo>
                    <a:pt x="8590572" y="6321742"/>
                  </a:lnTo>
                  <a:lnTo>
                    <a:pt x="8680399" y="6273787"/>
                  </a:lnTo>
                  <a:lnTo>
                    <a:pt x="8682482" y="6273787"/>
                  </a:lnTo>
                  <a:lnTo>
                    <a:pt x="8772309" y="6321742"/>
                  </a:lnTo>
                  <a:lnTo>
                    <a:pt x="8777440" y="6317958"/>
                  </a:lnTo>
                  <a:lnTo>
                    <a:pt x="8769972" y="6273787"/>
                  </a:lnTo>
                  <a:lnTo>
                    <a:pt x="8760282" y="6216396"/>
                  </a:lnTo>
                  <a:lnTo>
                    <a:pt x="8760917" y="6214376"/>
                  </a:lnTo>
                  <a:lnTo>
                    <a:pt x="8833587" y="6142456"/>
                  </a:lnTo>
                  <a:close/>
                </a:path>
                <a:path w="18288000" h="6322060">
                  <a:moveTo>
                    <a:pt x="9217101" y="6142456"/>
                  </a:moveTo>
                  <a:lnTo>
                    <a:pt x="9215145" y="6136322"/>
                  </a:lnTo>
                  <a:lnTo>
                    <a:pt x="9210230" y="6135611"/>
                  </a:lnTo>
                  <a:lnTo>
                    <a:pt x="9114726" y="6121514"/>
                  </a:lnTo>
                  <a:lnTo>
                    <a:pt x="9113037" y="6120269"/>
                  </a:lnTo>
                  <a:lnTo>
                    <a:pt x="9068130" y="6027864"/>
                  </a:lnTo>
                  <a:lnTo>
                    <a:pt x="9061793" y="6027864"/>
                  </a:lnTo>
                  <a:lnTo>
                    <a:pt x="9016873" y="6120269"/>
                  </a:lnTo>
                  <a:lnTo>
                    <a:pt x="9015184" y="6121514"/>
                  </a:lnTo>
                  <a:lnTo>
                    <a:pt x="8914752" y="6136322"/>
                  </a:lnTo>
                  <a:lnTo>
                    <a:pt x="8912796" y="6142456"/>
                  </a:lnTo>
                  <a:lnTo>
                    <a:pt x="8985466" y="6214376"/>
                  </a:lnTo>
                  <a:lnTo>
                    <a:pt x="8986114" y="6216396"/>
                  </a:lnTo>
                  <a:lnTo>
                    <a:pt x="8968956" y="6317958"/>
                  </a:lnTo>
                  <a:lnTo>
                    <a:pt x="8974087" y="6321742"/>
                  </a:lnTo>
                  <a:lnTo>
                    <a:pt x="9063914" y="6273787"/>
                  </a:lnTo>
                  <a:lnTo>
                    <a:pt x="9065984" y="6273787"/>
                  </a:lnTo>
                  <a:lnTo>
                    <a:pt x="9155824" y="6321742"/>
                  </a:lnTo>
                  <a:lnTo>
                    <a:pt x="9160942" y="6317958"/>
                  </a:lnTo>
                  <a:lnTo>
                    <a:pt x="9153487" y="6273787"/>
                  </a:lnTo>
                  <a:lnTo>
                    <a:pt x="9143784" y="6216396"/>
                  </a:lnTo>
                  <a:lnTo>
                    <a:pt x="9144432" y="6214376"/>
                  </a:lnTo>
                  <a:lnTo>
                    <a:pt x="9217101" y="6142456"/>
                  </a:lnTo>
                  <a:close/>
                </a:path>
                <a:path w="18288000" h="6322060">
                  <a:moveTo>
                    <a:pt x="9600616" y="6142456"/>
                  </a:moveTo>
                  <a:lnTo>
                    <a:pt x="9598660" y="6136322"/>
                  </a:lnTo>
                  <a:lnTo>
                    <a:pt x="9593745" y="6135611"/>
                  </a:lnTo>
                  <a:lnTo>
                    <a:pt x="9498241" y="6121514"/>
                  </a:lnTo>
                  <a:lnTo>
                    <a:pt x="9496552" y="6120269"/>
                  </a:lnTo>
                  <a:lnTo>
                    <a:pt x="9451645" y="6027864"/>
                  </a:lnTo>
                  <a:lnTo>
                    <a:pt x="9445295" y="6027864"/>
                  </a:lnTo>
                  <a:lnTo>
                    <a:pt x="9400388" y="6120269"/>
                  </a:lnTo>
                  <a:lnTo>
                    <a:pt x="9398698" y="6121514"/>
                  </a:lnTo>
                  <a:lnTo>
                    <a:pt x="9298267" y="6136322"/>
                  </a:lnTo>
                  <a:lnTo>
                    <a:pt x="9296311" y="6142456"/>
                  </a:lnTo>
                  <a:lnTo>
                    <a:pt x="9368980" y="6214376"/>
                  </a:lnTo>
                  <a:lnTo>
                    <a:pt x="9369628" y="6216396"/>
                  </a:lnTo>
                  <a:lnTo>
                    <a:pt x="9352470" y="6317958"/>
                  </a:lnTo>
                  <a:lnTo>
                    <a:pt x="9357601" y="6321742"/>
                  </a:lnTo>
                  <a:lnTo>
                    <a:pt x="9447428" y="6273787"/>
                  </a:lnTo>
                  <a:lnTo>
                    <a:pt x="9449498" y="6273787"/>
                  </a:lnTo>
                  <a:lnTo>
                    <a:pt x="9539338" y="6321742"/>
                  </a:lnTo>
                  <a:lnTo>
                    <a:pt x="9544456" y="6317958"/>
                  </a:lnTo>
                  <a:lnTo>
                    <a:pt x="9537001" y="6273787"/>
                  </a:lnTo>
                  <a:lnTo>
                    <a:pt x="9527299" y="6216396"/>
                  </a:lnTo>
                  <a:lnTo>
                    <a:pt x="9527946" y="6214376"/>
                  </a:lnTo>
                  <a:lnTo>
                    <a:pt x="9600616" y="6142456"/>
                  </a:lnTo>
                  <a:close/>
                </a:path>
                <a:path w="18288000" h="6322060">
                  <a:moveTo>
                    <a:pt x="9984143" y="6142456"/>
                  </a:moveTo>
                  <a:lnTo>
                    <a:pt x="9982187" y="6136322"/>
                  </a:lnTo>
                  <a:lnTo>
                    <a:pt x="9881756" y="6121514"/>
                  </a:lnTo>
                  <a:lnTo>
                    <a:pt x="9880067" y="6120269"/>
                  </a:lnTo>
                  <a:lnTo>
                    <a:pt x="9835159" y="6027864"/>
                  </a:lnTo>
                  <a:lnTo>
                    <a:pt x="9828809" y="6027864"/>
                  </a:lnTo>
                  <a:lnTo>
                    <a:pt x="9783902" y="6120269"/>
                  </a:lnTo>
                  <a:lnTo>
                    <a:pt x="9782213" y="6121514"/>
                  </a:lnTo>
                  <a:lnTo>
                    <a:pt x="9681781" y="6136322"/>
                  </a:lnTo>
                  <a:lnTo>
                    <a:pt x="9679826" y="6142456"/>
                  </a:lnTo>
                  <a:lnTo>
                    <a:pt x="9752495" y="6214376"/>
                  </a:lnTo>
                  <a:lnTo>
                    <a:pt x="9753143" y="6216396"/>
                  </a:lnTo>
                  <a:lnTo>
                    <a:pt x="9735985" y="6317958"/>
                  </a:lnTo>
                  <a:lnTo>
                    <a:pt x="9741116" y="6321742"/>
                  </a:lnTo>
                  <a:lnTo>
                    <a:pt x="9830930" y="6273787"/>
                  </a:lnTo>
                  <a:lnTo>
                    <a:pt x="9833013" y="6273787"/>
                  </a:lnTo>
                  <a:lnTo>
                    <a:pt x="9922840" y="6321742"/>
                  </a:lnTo>
                  <a:lnTo>
                    <a:pt x="9927971" y="6317958"/>
                  </a:lnTo>
                  <a:lnTo>
                    <a:pt x="9920516" y="6273787"/>
                  </a:lnTo>
                  <a:lnTo>
                    <a:pt x="9910813" y="6216396"/>
                  </a:lnTo>
                  <a:lnTo>
                    <a:pt x="9911461" y="6214376"/>
                  </a:lnTo>
                  <a:lnTo>
                    <a:pt x="9984143" y="6142456"/>
                  </a:lnTo>
                  <a:close/>
                </a:path>
                <a:path w="18288000" h="6322060">
                  <a:moveTo>
                    <a:pt x="14448676" y="6142456"/>
                  </a:moveTo>
                  <a:lnTo>
                    <a:pt x="14446720" y="6136322"/>
                  </a:lnTo>
                  <a:lnTo>
                    <a:pt x="14346288" y="6121514"/>
                  </a:lnTo>
                  <a:lnTo>
                    <a:pt x="14344599" y="6120269"/>
                  </a:lnTo>
                  <a:lnTo>
                    <a:pt x="14299679" y="6027864"/>
                  </a:lnTo>
                  <a:lnTo>
                    <a:pt x="14293342" y="6027864"/>
                  </a:lnTo>
                  <a:lnTo>
                    <a:pt x="14248422" y="6120269"/>
                  </a:lnTo>
                  <a:lnTo>
                    <a:pt x="14246746" y="6121514"/>
                  </a:lnTo>
                  <a:lnTo>
                    <a:pt x="14146314" y="6136322"/>
                  </a:lnTo>
                  <a:lnTo>
                    <a:pt x="14144358" y="6142456"/>
                  </a:lnTo>
                  <a:lnTo>
                    <a:pt x="14217028" y="6214376"/>
                  </a:lnTo>
                  <a:lnTo>
                    <a:pt x="14217676" y="6216396"/>
                  </a:lnTo>
                  <a:lnTo>
                    <a:pt x="14200518" y="6317958"/>
                  </a:lnTo>
                  <a:lnTo>
                    <a:pt x="14205649" y="6321742"/>
                  </a:lnTo>
                  <a:lnTo>
                    <a:pt x="14295476" y="6273787"/>
                  </a:lnTo>
                  <a:lnTo>
                    <a:pt x="14297559" y="6273787"/>
                  </a:lnTo>
                  <a:lnTo>
                    <a:pt x="14387373" y="6321742"/>
                  </a:lnTo>
                  <a:lnTo>
                    <a:pt x="14392516" y="6317958"/>
                  </a:lnTo>
                  <a:lnTo>
                    <a:pt x="14385049" y="6273787"/>
                  </a:lnTo>
                  <a:lnTo>
                    <a:pt x="14375359" y="6216396"/>
                  </a:lnTo>
                  <a:lnTo>
                    <a:pt x="14375994" y="6214376"/>
                  </a:lnTo>
                  <a:lnTo>
                    <a:pt x="14448676" y="6142456"/>
                  </a:lnTo>
                  <a:close/>
                </a:path>
                <a:path w="18288000" h="6322060">
                  <a:moveTo>
                    <a:pt x="14832165" y="6142456"/>
                  </a:moveTo>
                  <a:lnTo>
                    <a:pt x="14830209" y="6136322"/>
                  </a:lnTo>
                  <a:lnTo>
                    <a:pt x="14825294" y="6135611"/>
                  </a:lnTo>
                  <a:lnTo>
                    <a:pt x="14729790" y="6121514"/>
                  </a:lnTo>
                  <a:lnTo>
                    <a:pt x="14728101" y="6120269"/>
                  </a:lnTo>
                  <a:lnTo>
                    <a:pt x="14683194" y="6027864"/>
                  </a:lnTo>
                  <a:lnTo>
                    <a:pt x="14676844" y="6027864"/>
                  </a:lnTo>
                  <a:lnTo>
                    <a:pt x="14631937" y="6120269"/>
                  </a:lnTo>
                  <a:lnTo>
                    <a:pt x="14630248" y="6121514"/>
                  </a:lnTo>
                  <a:lnTo>
                    <a:pt x="14529816" y="6136322"/>
                  </a:lnTo>
                  <a:lnTo>
                    <a:pt x="14527860" y="6142456"/>
                  </a:lnTo>
                  <a:lnTo>
                    <a:pt x="14600530" y="6214376"/>
                  </a:lnTo>
                  <a:lnTo>
                    <a:pt x="14601177" y="6216396"/>
                  </a:lnTo>
                  <a:lnTo>
                    <a:pt x="14584020" y="6317958"/>
                  </a:lnTo>
                  <a:lnTo>
                    <a:pt x="14589151" y="6321742"/>
                  </a:lnTo>
                  <a:lnTo>
                    <a:pt x="14678965" y="6273787"/>
                  </a:lnTo>
                  <a:lnTo>
                    <a:pt x="14681048" y="6273787"/>
                  </a:lnTo>
                  <a:lnTo>
                    <a:pt x="14770888" y="6321742"/>
                  </a:lnTo>
                  <a:lnTo>
                    <a:pt x="14776006" y="6317958"/>
                  </a:lnTo>
                  <a:lnTo>
                    <a:pt x="14768551" y="6273787"/>
                  </a:lnTo>
                  <a:lnTo>
                    <a:pt x="14758848" y="6216396"/>
                  </a:lnTo>
                  <a:lnTo>
                    <a:pt x="14759496" y="6214376"/>
                  </a:lnTo>
                  <a:lnTo>
                    <a:pt x="14832165" y="6142456"/>
                  </a:lnTo>
                  <a:close/>
                </a:path>
                <a:path w="18288000" h="6322060">
                  <a:moveTo>
                    <a:pt x="15215667" y="6142456"/>
                  </a:moveTo>
                  <a:lnTo>
                    <a:pt x="15213711" y="6136322"/>
                  </a:lnTo>
                  <a:lnTo>
                    <a:pt x="15208809" y="6135611"/>
                  </a:lnTo>
                  <a:lnTo>
                    <a:pt x="15113305" y="6121514"/>
                  </a:lnTo>
                  <a:lnTo>
                    <a:pt x="15111616" y="6120269"/>
                  </a:lnTo>
                  <a:lnTo>
                    <a:pt x="15066696" y="6027864"/>
                  </a:lnTo>
                  <a:lnTo>
                    <a:pt x="15060359" y="6027864"/>
                  </a:lnTo>
                  <a:lnTo>
                    <a:pt x="15015439" y="6120269"/>
                  </a:lnTo>
                  <a:lnTo>
                    <a:pt x="15013762" y="6121514"/>
                  </a:lnTo>
                  <a:lnTo>
                    <a:pt x="14913331" y="6136322"/>
                  </a:lnTo>
                  <a:lnTo>
                    <a:pt x="14911362" y="6142456"/>
                  </a:lnTo>
                  <a:lnTo>
                    <a:pt x="14984032" y="6214376"/>
                  </a:lnTo>
                  <a:lnTo>
                    <a:pt x="14984679" y="6216396"/>
                  </a:lnTo>
                  <a:lnTo>
                    <a:pt x="14967522" y="6317958"/>
                  </a:lnTo>
                  <a:lnTo>
                    <a:pt x="14972653" y="6321742"/>
                  </a:lnTo>
                  <a:lnTo>
                    <a:pt x="15062480" y="6273787"/>
                  </a:lnTo>
                  <a:lnTo>
                    <a:pt x="15064562" y="6273787"/>
                  </a:lnTo>
                  <a:lnTo>
                    <a:pt x="15154390" y="6321742"/>
                  </a:lnTo>
                  <a:lnTo>
                    <a:pt x="15159520" y="6317958"/>
                  </a:lnTo>
                  <a:lnTo>
                    <a:pt x="15152053" y="6273787"/>
                  </a:lnTo>
                  <a:lnTo>
                    <a:pt x="15142363" y="6216396"/>
                  </a:lnTo>
                  <a:lnTo>
                    <a:pt x="15142998" y="6214376"/>
                  </a:lnTo>
                  <a:lnTo>
                    <a:pt x="15215667" y="6142456"/>
                  </a:lnTo>
                  <a:close/>
                </a:path>
                <a:path w="18288000" h="6322060">
                  <a:moveTo>
                    <a:pt x="15599182" y="6142456"/>
                  </a:moveTo>
                  <a:lnTo>
                    <a:pt x="15597226" y="6136322"/>
                  </a:lnTo>
                  <a:lnTo>
                    <a:pt x="15592324" y="6135611"/>
                  </a:lnTo>
                  <a:lnTo>
                    <a:pt x="15496807" y="6121514"/>
                  </a:lnTo>
                  <a:lnTo>
                    <a:pt x="15495131" y="6120269"/>
                  </a:lnTo>
                  <a:lnTo>
                    <a:pt x="15450211" y="6027864"/>
                  </a:lnTo>
                  <a:lnTo>
                    <a:pt x="15443873" y="6027864"/>
                  </a:lnTo>
                  <a:lnTo>
                    <a:pt x="15398953" y="6120269"/>
                  </a:lnTo>
                  <a:lnTo>
                    <a:pt x="15397277" y="6121514"/>
                  </a:lnTo>
                  <a:lnTo>
                    <a:pt x="15296845" y="6136322"/>
                  </a:lnTo>
                  <a:lnTo>
                    <a:pt x="15294877" y="6142456"/>
                  </a:lnTo>
                  <a:lnTo>
                    <a:pt x="15367546" y="6214376"/>
                  </a:lnTo>
                  <a:lnTo>
                    <a:pt x="15368194" y="6216396"/>
                  </a:lnTo>
                  <a:lnTo>
                    <a:pt x="15351036" y="6317958"/>
                  </a:lnTo>
                  <a:lnTo>
                    <a:pt x="15356167" y="6321742"/>
                  </a:lnTo>
                  <a:lnTo>
                    <a:pt x="15445994" y="6273787"/>
                  </a:lnTo>
                  <a:lnTo>
                    <a:pt x="15448077" y="6273787"/>
                  </a:lnTo>
                  <a:lnTo>
                    <a:pt x="15537904" y="6321742"/>
                  </a:lnTo>
                  <a:lnTo>
                    <a:pt x="15543035" y="6317958"/>
                  </a:lnTo>
                  <a:lnTo>
                    <a:pt x="15535567" y="6273787"/>
                  </a:lnTo>
                  <a:lnTo>
                    <a:pt x="15525877" y="6216396"/>
                  </a:lnTo>
                  <a:lnTo>
                    <a:pt x="15526512" y="6214376"/>
                  </a:lnTo>
                  <a:lnTo>
                    <a:pt x="15599182" y="6142456"/>
                  </a:lnTo>
                  <a:close/>
                </a:path>
                <a:path w="18288000" h="6322060">
                  <a:moveTo>
                    <a:pt x="15982709" y="6142456"/>
                  </a:moveTo>
                  <a:lnTo>
                    <a:pt x="15980753" y="6136322"/>
                  </a:lnTo>
                  <a:lnTo>
                    <a:pt x="15880322" y="6121514"/>
                  </a:lnTo>
                  <a:lnTo>
                    <a:pt x="15878645" y="6120269"/>
                  </a:lnTo>
                  <a:lnTo>
                    <a:pt x="15833725" y="6027864"/>
                  </a:lnTo>
                  <a:lnTo>
                    <a:pt x="15827388" y="6027864"/>
                  </a:lnTo>
                  <a:lnTo>
                    <a:pt x="15782468" y="6120269"/>
                  </a:lnTo>
                  <a:lnTo>
                    <a:pt x="15780779" y="6121514"/>
                  </a:lnTo>
                  <a:lnTo>
                    <a:pt x="15680347" y="6136322"/>
                  </a:lnTo>
                  <a:lnTo>
                    <a:pt x="15678392" y="6142456"/>
                  </a:lnTo>
                  <a:lnTo>
                    <a:pt x="15751061" y="6214376"/>
                  </a:lnTo>
                  <a:lnTo>
                    <a:pt x="15751709" y="6216396"/>
                  </a:lnTo>
                  <a:lnTo>
                    <a:pt x="15734551" y="6317958"/>
                  </a:lnTo>
                  <a:lnTo>
                    <a:pt x="15739682" y="6321742"/>
                  </a:lnTo>
                  <a:lnTo>
                    <a:pt x="15829509" y="6273787"/>
                  </a:lnTo>
                  <a:lnTo>
                    <a:pt x="15831592" y="6273787"/>
                  </a:lnTo>
                  <a:lnTo>
                    <a:pt x="15921419" y="6321742"/>
                  </a:lnTo>
                  <a:lnTo>
                    <a:pt x="15926537" y="6317958"/>
                  </a:lnTo>
                  <a:lnTo>
                    <a:pt x="15919082" y="6273787"/>
                  </a:lnTo>
                  <a:lnTo>
                    <a:pt x="15909392" y="6216396"/>
                  </a:lnTo>
                  <a:lnTo>
                    <a:pt x="15910027" y="6214376"/>
                  </a:lnTo>
                  <a:lnTo>
                    <a:pt x="15982709" y="6142456"/>
                  </a:lnTo>
                  <a:close/>
                </a:path>
                <a:path w="18288000" h="6322060">
                  <a:moveTo>
                    <a:pt x="18288000" y="0"/>
                  </a:moveTo>
                  <a:lnTo>
                    <a:pt x="0" y="0"/>
                  </a:lnTo>
                  <a:lnTo>
                    <a:pt x="0" y="909701"/>
                  </a:lnTo>
                  <a:lnTo>
                    <a:pt x="18288000" y="909701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EB9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3400" y="7238140"/>
            <a:ext cx="5123170" cy="188506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Transition Service Manager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+mn-lt"/>
                <a:ea typeface="Calibri" panose="020F0502020204030204" pitchFamily="34" charset="0"/>
              </a:rPr>
              <a:t>Chris Gentz</a:t>
            </a:r>
            <a:endParaRPr lang="en-US" sz="2800" b="1" dirty="0">
              <a:effectLst/>
              <a:latin typeface="+mn-lt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+mn-lt"/>
                <a:ea typeface="Calibri" panose="020F0502020204030204" pitchFamily="34" charset="0"/>
              </a:rPr>
              <a:t>(253) 477-4749</a:t>
            </a:r>
          </a:p>
          <a:p>
            <a:pPr algn="ctr">
              <a:lnSpc>
                <a:spcPct val="107000"/>
              </a:lnSpc>
            </a:pPr>
            <a:r>
              <a:rPr lang="en-US" sz="2800" b="1" u="sng" dirty="0">
                <a:effectLst/>
                <a:latin typeface="+mn-lt"/>
                <a:ea typeface="Calibri" panose="020F0502020204030204" pitchFamily="34" charset="0"/>
              </a:rPr>
              <a:t>Christopher.a.Gentz.civ@army.mil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</a:rPr>
              <a:t> </a:t>
            </a:r>
            <a:endParaRPr lang="en-US" sz="2800" b="1" dirty="0">
              <a:latin typeface="+mn-lt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78108" y="7254163"/>
            <a:ext cx="4731782" cy="187942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Deputy, TSM</a:t>
            </a:r>
          </a:p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Frank Handoe</a:t>
            </a:r>
          </a:p>
          <a:p>
            <a:pPr algn="ctr">
              <a:lnSpc>
                <a:spcPct val="107000"/>
              </a:lnSpc>
            </a:pPr>
            <a:r>
              <a:rPr lang="en-US" sz="28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(</a:t>
            </a:r>
            <a:r>
              <a:rPr lang="en-US" sz="2800" b="1" dirty="0">
                <a:latin typeface="+mn-lt"/>
                <a:ea typeface="Calibri" panose="020F0502020204030204" pitchFamily="34" charset="0"/>
              </a:rPr>
              <a:t>253) 477-4778 </a:t>
            </a:r>
            <a:endParaRPr lang="en-US" sz="2800" b="1" dirty="0">
              <a:solidFill>
                <a:srgbClr val="1F4E79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n-US" sz="2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frank.c.handoe.civ@army.mil</a:t>
            </a:r>
            <a:endParaRPr sz="2800" b="1" dirty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2511" y="1104743"/>
            <a:ext cx="17642976" cy="10823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6060">
              <a:lnSpc>
                <a:spcPct val="100000"/>
              </a:lnSpc>
              <a:spcBef>
                <a:spcPts val="100"/>
              </a:spcBef>
            </a:pPr>
            <a:r>
              <a:rPr sz="6950" spc="-550" dirty="0">
                <a:latin typeface="Trebuchet MS"/>
                <a:cs typeface="Trebuchet MS"/>
              </a:rPr>
              <a:t>POINT</a:t>
            </a:r>
            <a:r>
              <a:rPr lang="en-US" sz="6950" spc="-550" dirty="0">
                <a:latin typeface="Trebuchet MS"/>
                <a:cs typeface="Trebuchet MS"/>
              </a:rPr>
              <a:t>S</a:t>
            </a:r>
            <a:r>
              <a:rPr sz="6950" spc="-320" dirty="0">
                <a:latin typeface="Trebuchet MS"/>
                <a:cs typeface="Trebuchet MS"/>
              </a:rPr>
              <a:t> </a:t>
            </a:r>
            <a:r>
              <a:rPr sz="6950" spc="-950" dirty="0">
                <a:latin typeface="Trebuchet MS"/>
                <a:cs typeface="Trebuchet MS"/>
              </a:rPr>
              <a:t>OF</a:t>
            </a:r>
            <a:r>
              <a:rPr sz="6950" spc="-305" dirty="0">
                <a:latin typeface="Trebuchet MS"/>
                <a:cs typeface="Trebuchet MS"/>
              </a:rPr>
              <a:t> </a:t>
            </a:r>
            <a:r>
              <a:rPr sz="6950" spc="-760" dirty="0">
                <a:latin typeface="Trebuchet MS"/>
                <a:cs typeface="Trebuchet MS"/>
              </a:rPr>
              <a:t>CONTACT</a:t>
            </a:r>
            <a:endParaRPr sz="6950" dirty="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18288000" cy="1232535"/>
            <a:chOff x="0" y="0"/>
            <a:chExt cx="18288000" cy="1232535"/>
          </a:xfrm>
        </p:grpSpPr>
        <p:sp>
          <p:nvSpPr>
            <p:cNvPr id="12" name="object 12"/>
            <p:cNvSpPr/>
            <p:nvPr/>
          </p:nvSpPr>
          <p:spPr>
            <a:xfrm>
              <a:off x="17200615" y="298796"/>
              <a:ext cx="1087755" cy="696595"/>
            </a:xfrm>
            <a:custGeom>
              <a:avLst/>
              <a:gdLst/>
              <a:ahLst/>
              <a:cxnLst/>
              <a:rect l="l" t="t" r="r" b="b"/>
              <a:pathLst>
                <a:path w="1087755" h="696594">
                  <a:moveTo>
                    <a:pt x="0" y="0"/>
                  </a:moveTo>
                  <a:lnTo>
                    <a:pt x="1087384" y="0"/>
                  </a:lnTo>
                  <a:lnTo>
                    <a:pt x="1087384" y="696246"/>
                  </a:lnTo>
                  <a:lnTo>
                    <a:pt x="0" y="696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9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8287999" cy="10858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0722" y="79920"/>
              <a:ext cx="3590924" cy="8477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516613" y="79920"/>
              <a:ext cx="1485899" cy="115252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2264824" y="7243783"/>
            <a:ext cx="5479668" cy="187942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Contractor Installation Manager</a:t>
            </a:r>
          </a:p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Ta Mouton</a:t>
            </a:r>
          </a:p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(253) 967-3258</a:t>
            </a:r>
          </a:p>
          <a:p>
            <a:pPr algn="ctr">
              <a:lnSpc>
                <a:spcPct val="107000"/>
              </a:lnSpc>
            </a:pPr>
            <a:r>
              <a:rPr lang="en-US" sz="2800" b="1" dirty="0"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entury Gothic" panose="020B0502020202020204" pitchFamily="34" charset="0"/>
                <a:cs typeface="Times New Roman" panose="02020603050405020304" pitchFamily="18" charset="0"/>
              </a:rPr>
              <a:t>ta.t.mouton.ctr@army.mil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3A651B-E284-EF2C-5FFD-A26159D3D8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5" b="5395"/>
          <a:stretch/>
        </p:blipFill>
        <p:spPr>
          <a:xfrm>
            <a:off x="7776746" y="2327189"/>
            <a:ext cx="2734508" cy="30513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 descr="A person in a suit and tie&#10;&#10;AI-generated content may be incorrect.">
            <a:extLst>
              <a:ext uri="{FF2B5EF4-FFF2-40B4-BE49-F238E27FC236}">
                <a16:creationId xmlns:a16="http://schemas.microsoft.com/office/drawing/2014/main" id="{779B2CDD-8A9E-A7A5-32FB-61151131A3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379947"/>
            <a:ext cx="2441050" cy="30513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6" name="Picture 15" descr="A person smiling for the camera&#10;&#10;AI-generated content may be incorrect.">
            <a:extLst>
              <a:ext uri="{FF2B5EF4-FFF2-40B4-BE49-F238E27FC236}">
                <a16:creationId xmlns:a16="http://schemas.microsoft.com/office/drawing/2014/main" id="{15CACC28-7833-845C-36AE-2A9A7988D3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0" y="2327189"/>
            <a:ext cx="2067568" cy="30513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C6318381EFA4DB356A08D40122B5A" ma:contentTypeVersion="19" ma:contentTypeDescription="Create a new document." ma:contentTypeScope="" ma:versionID="eb78a94403e49dbd668b8c4c4282f044">
  <xsd:schema xmlns:xsd="http://www.w3.org/2001/XMLSchema" xmlns:xs="http://www.w3.org/2001/XMLSchema" xmlns:p="http://schemas.microsoft.com/office/2006/metadata/properties" xmlns:ns2="0869395a-24e6-4f9d-a30a-9032b3e4a33d" xmlns:ns3="b904ec1b-f9a3-481c-a76d-ff0fd8cca94d" targetNamespace="http://schemas.microsoft.com/office/2006/metadata/properties" ma:root="true" ma:fieldsID="6a93d6070aadaff623e8d4c642bc357e" ns2:_="" ns3:_="">
    <xsd:import namespace="0869395a-24e6-4f9d-a30a-9032b3e4a33d"/>
    <xsd:import namespace="b904ec1b-f9a3-481c-a76d-ff0fd8cca9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thisversionsent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9395a-24e6-4f9d-a30a-9032b3e4a3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hisversionsent" ma:index="20" nillable="true" ma:displayName="this version sent" ma:format="Dropdown" ma:internalName="thisversionsent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d206917-2747-4d96-95dd-67b7143af0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4ec1b-f9a3-481c-a76d-ff0fd8cca94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b94a04a4-acb9-4af2-a453-7f4691200795}" ma:internalName="TaxCatchAll" ma:showField="CatchAllData" ma:web="b904ec1b-f9a3-481c-a76d-ff0fd8cca9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04ec1b-f9a3-481c-a76d-ff0fd8cca94d" xsi:nil="true"/>
    <lcf76f155ced4ddcb4097134ff3c332f xmlns="0869395a-24e6-4f9d-a30a-9032b3e4a33d">
      <Terms xmlns="http://schemas.microsoft.com/office/infopath/2007/PartnerControls"/>
    </lcf76f155ced4ddcb4097134ff3c332f>
    <thisversionsent xmlns="0869395a-24e6-4f9d-a30a-9032b3e4a33d" xsi:nil="true"/>
  </documentManagement>
</p:properties>
</file>

<file path=customXml/itemProps1.xml><?xml version="1.0" encoding="utf-8"?>
<ds:datastoreItem xmlns:ds="http://schemas.openxmlformats.org/officeDocument/2006/customXml" ds:itemID="{9794D225-B601-4D99-B286-F74AFDA628FA}"/>
</file>

<file path=customXml/itemProps2.xml><?xml version="1.0" encoding="utf-8"?>
<ds:datastoreItem xmlns:ds="http://schemas.openxmlformats.org/officeDocument/2006/customXml" ds:itemID="{9EAD9CC7-155B-4A74-9554-CE0E4D77AC52}"/>
</file>

<file path=customXml/itemProps3.xml><?xml version="1.0" encoding="utf-8"?>
<ds:datastoreItem xmlns:ds="http://schemas.openxmlformats.org/officeDocument/2006/customXml" ds:itemID="{CC7166E4-5565-4EC0-AC5E-1B45626D5337}"/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1266</Words>
  <Application>Microsoft Office PowerPoint</Application>
  <PresentationFormat>Custom</PresentationFormat>
  <Paragraphs>133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Arial Rounded MT Bold</vt:lpstr>
      <vt:lpstr>Calibri</vt:lpstr>
      <vt:lpstr>Tahoma</vt:lpstr>
      <vt:lpstr>Trebuchet MS</vt:lpstr>
      <vt:lpstr>Wingdings</vt:lpstr>
      <vt:lpstr>Office Theme</vt:lpstr>
      <vt:lpstr>PowerPoint Presentation</vt:lpstr>
      <vt:lpstr>TRANSITION ASSISTANCE PROGRAM (TAP)</vt:lpstr>
      <vt:lpstr>PowerPoint Presentation</vt:lpstr>
      <vt:lpstr>SOLDIER LIFE CYCLE OVERVIEW</vt:lpstr>
      <vt:lpstr>TRANSITION TIMELINE</vt:lpstr>
      <vt:lpstr>ARMY CAREER SKILLS PROGRAM (CSP)</vt:lpstr>
      <vt:lpstr>Types of Training</vt:lpstr>
      <vt:lpstr>CAREER SKILLS PROGRAM (CSP)</vt:lpstr>
      <vt:lpstr>TAP At JBLM</vt:lpstr>
      <vt:lpstr>CONCLUSION</vt:lpstr>
      <vt:lpstr>POINTS OF 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Commanders Brief 2023</dc:title>
  <dc:creator>Stacie Provine</dc:creator>
  <cp:keywords>DAFppiv3rBg,BAEW6IGBgbw</cp:keywords>
  <cp:lastModifiedBy>Gina Rainwater</cp:lastModifiedBy>
  <cp:revision>11</cp:revision>
  <dcterms:created xsi:type="dcterms:W3CDTF">2023-09-26T14:29:05Z</dcterms:created>
  <dcterms:modified xsi:type="dcterms:W3CDTF">2026-10-13T15:35:50Z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2023-09-26T00:00:00Z</vt:filetime>
  </property>
  <property fmtid="{D5CDD505-2E9C-101B-9397-08002B2CF9AE}" pid="3" name="Creator">
    <vt:lpwstr>Canva</vt:lpwstr>
  </property>
  <property fmtid="{D5CDD505-2E9C-101B-9397-08002B2CF9AE}" pid="4" name="LastSaved">
    <vt:filetime>2023-09-26T00:00:00Z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0x010100267C6318381EFA4DB356A08D40122B5A</vt:lpwstr>
  </property>
</Properties>
</file>