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7" r:id="rId4"/>
  </p:sldMasterIdLst>
  <p:notesMasterIdLst>
    <p:notesMasterId r:id="rId18"/>
  </p:notesMasterIdLst>
  <p:sldIdLst>
    <p:sldId id="354" r:id="rId5"/>
    <p:sldId id="263" r:id="rId6"/>
    <p:sldId id="389" r:id="rId7"/>
    <p:sldId id="353" r:id="rId8"/>
    <p:sldId id="401" r:id="rId9"/>
    <p:sldId id="342" r:id="rId10"/>
    <p:sldId id="343" r:id="rId11"/>
    <p:sldId id="348" r:id="rId12"/>
    <p:sldId id="349" r:id="rId13"/>
    <p:sldId id="351" r:id="rId14"/>
    <p:sldId id="352" r:id="rId15"/>
    <p:sldId id="350" r:id="rId16"/>
    <p:sldId id="320" r:id="rId1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a:srgbClr val="1C82B8"/>
    <a:srgbClr val="28427C"/>
    <a:srgbClr val="4472C4"/>
    <a:srgbClr val="960048"/>
    <a:srgbClr val="FFFFFF"/>
    <a:srgbClr val="767679"/>
    <a:srgbClr val="00B28A"/>
    <a:srgbClr val="93A4ED"/>
    <a:srgbClr val="070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p:restoredTop sz="93767" autoAdjust="0"/>
  </p:normalViewPr>
  <p:slideViewPr>
    <p:cSldViewPr snapToGrid="0" snapToObjects="1">
      <p:cViewPr varScale="1">
        <p:scale>
          <a:sx n="94" d="100"/>
          <a:sy n="94" d="100"/>
        </p:scale>
        <p:origin x="78" y="69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49" d="100"/>
          <a:sy n="49" d="100"/>
        </p:scale>
        <p:origin x="2700"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 Tetatzin" userId="b3bacf7c-38b3-45c9-90ea-3110dd8b0c9b" providerId="ADAL" clId="{81DE964D-D5E2-4920-BC9E-30BDC0CB1E5B}"/>
    <pc:docChg chg="modSld">
      <pc:chgData name="Jen Tetatzin" userId="b3bacf7c-38b3-45c9-90ea-3110dd8b0c9b" providerId="ADAL" clId="{81DE964D-D5E2-4920-BC9E-30BDC0CB1E5B}" dt="2026-10-13T00:14:03.099" v="29" actId="20577"/>
      <pc:docMkLst>
        <pc:docMk/>
      </pc:docMkLst>
      <pc:sldChg chg="modSp mod">
        <pc:chgData name="Jen Tetatzin" userId="b3bacf7c-38b3-45c9-90ea-3110dd8b0c9b" providerId="ADAL" clId="{81DE964D-D5E2-4920-BC9E-30BDC0CB1E5B}" dt="2026-10-13T00:12:55.249" v="3" actId="14100"/>
        <pc:sldMkLst>
          <pc:docMk/>
          <pc:sldMk cId="291711424" sldId="348"/>
        </pc:sldMkLst>
        <pc:spChg chg="mod">
          <ac:chgData name="Jen Tetatzin" userId="b3bacf7c-38b3-45c9-90ea-3110dd8b0c9b" providerId="ADAL" clId="{81DE964D-D5E2-4920-BC9E-30BDC0CB1E5B}" dt="2026-10-13T00:12:49.889" v="1" actId="1076"/>
          <ac:spMkLst>
            <pc:docMk/>
            <pc:sldMk cId="291711424" sldId="348"/>
            <ac:spMk id="2" creationId="{E401F315-4F60-7D43-9CB9-53369265FC0C}"/>
          </ac:spMkLst>
        </pc:spChg>
        <pc:spChg chg="mod">
          <ac:chgData name="Jen Tetatzin" userId="b3bacf7c-38b3-45c9-90ea-3110dd8b0c9b" providerId="ADAL" clId="{81DE964D-D5E2-4920-BC9E-30BDC0CB1E5B}" dt="2026-10-13T00:12:55.249" v="3" actId="14100"/>
          <ac:spMkLst>
            <pc:docMk/>
            <pc:sldMk cId="291711424" sldId="348"/>
            <ac:spMk id="3" creationId="{BC4C848C-56BB-5E4D-9F74-F4CF02733164}"/>
          </ac:spMkLst>
        </pc:spChg>
      </pc:sldChg>
      <pc:sldChg chg="modSp mod">
        <pc:chgData name="Jen Tetatzin" userId="b3bacf7c-38b3-45c9-90ea-3110dd8b0c9b" providerId="ADAL" clId="{81DE964D-D5E2-4920-BC9E-30BDC0CB1E5B}" dt="2026-10-13T00:13:04.843" v="5" actId="1076"/>
        <pc:sldMkLst>
          <pc:docMk/>
          <pc:sldMk cId="2622779381" sldId="349"/>
        </pc:sldMkLst>
        <pc:spChg chg="mod">
          <ac:chgData name="Jen Tetatzin" userId="b3bacf7c-38b3-45c9-90ea-3110dd8b0c9b" providerId="ADAL" clId="{81DE964D-D5E2-4920-BC9E-30BDC0CB1E5B}" dt="2026-10-13T00:13:02.407" v="4" actId="1076"/>
          <ac:spMkLst>
            <pc:docMk/>
            <pc:sldMk cId="2622779381" sldId="349"/>
            <ac:spMk id="2" creationId="{E401F315-4F60-7D43-9CB9-53369265FC0C}"/>
          </ac:spMkLst>
        </pc:spChg>
        <pc:spChg chg="mod">
          <ac:chgData name="Jen Tetatzin" userId="b3bacf7c-38b3-45c9-90ea-3110dd8b0c9b" providerId="ADAL" clId="{81DE964D-D5E2-4920-BC9E-30BDC0CB1E5B}" dt="2026-10-13T00:13:04.843" v="5" actId="1076"/>
          <ac:spMkLst>
            <pc:docMk/>
            <pc:sldMk cId="2622779381" sldId="349"/>
            <ac:spMk id="3" creationId="{BC4C848C-56BB-5E4D-9F74-F4CF02733164}"/>
          </ac:spMkLst>
        </pc:spChg>
      </pc:sldChg>
      <pc:sldChg chg="modSp mod">
        <pc:chgData name="Jen Tetatzin" userId="b3bacf7c-38b3-45c9-90ea-3110dd8b0c9b" providerId="ADAL" clId="{81DE964D-D5E2-4920-BC9E-30BDC0CB1E5B}" dt="2026-10-13T00:14:03.099" v="29" actId="20577"/>
        <pc:sldMkLst>
          <pc:docMk/>
          <pc:sldMk cId="961456428" sldId="351"/>
        </pc:sldMkLst>
        <pc:spChg chg="mod">
          <ac:chgData name="Jen Tetatzin" userId="b3bacf7c-38b3-45c9-90ea-3110dd8b0c9b" providerId="ADAL" clId="{81DE964D-D5E2-4920-BC9E-30BDC0CB1E5B}" dt="2026-10-13T00:14:03.099" v="29" actId="20577"/>
          <ac:spMkLst>
            <pc:docMk/>
            <pc:sldMk cId="961456428" sldId="351"/>
            <ac:spMk id="3" creationId="{BC4C848C-56BB-5E4D-9F74-F4CF02733164}"/>
          </ac:spMkLst>
        </pc:spChg>
        <pc:picChg chg="ord">
          <ac:chgData name="Jen Tetatzin" userId="b3bacf7c-38b3-45c9-90ea-3110dd8b0c9b" providerId="ADAL" clId="{81DE964D-D5E2-4920-BC9E-30BDC0CB1E5B}" dt="2026-10-13T00:13:32.687" v="7" actId="167"/>
          <ac:picMkLst>
            <pc:docMk/>
            <pc:sldMk cId="961456428" sldId="351"/>
            <ac:picMk id="5" creationId="{25BE3C8C-F0B2-46AB-8E97-090A10F600A4}"/>
          </ac:picMkLst>
        </pc:picChg>
      </pc:sldChg>
      <pc:sldChg chg="mod modShow">
        <pc:chgData name="Jen Tetatzin" userId="b3bacf7c-38b3-45c9-90ea-3110dd8b0c9b" providerId="ADAL" clId="{81DE964D-D5E2-4920-BC9E-30BDC0CB1E5B}" dt="2026-10-13T00:12:37.073" v="0" actId="729"/>
        <pc:sldMkLst>
          <pc:docMk/>
          <pc:sldMk cId="2520198761" sldId="4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2AF7141-4900-45FB-85A3-9789123F51F5}" type="datetimeFigureOut">
              <a:rPr lang="en-US" smtClean="0"/>
              <a:t>10/12/2026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F322991-1F14-4672-AD2E-D764BCC895C5}" type="slidenum">
              <a:rPr lang="en-US" smtClean="0"/>
              <a:t>‹#›</a:t>
            </a:fld>
            <a:endParaRPr lang="en-US"/>
          </a:p>
        </p:txBody>
      </p:sp>
    </p:spTree>
    <p:extLst>
      <p:ext uri="{BB962C8B-B14F-4D97-AF65-F5344CB8AC3E}">
        <p14:creationId xmlns:p14="http://schemas.microsoft.com/office/powerpoint/2010/main" val="477254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Hello everyone and thank you for joining us today. I am very excited to tell you about the Veterans Local Government Management Fellowship and how it can help you create a new talent pipeline. </a:t>
            </a:r>
          </a:p>
        </p:txBody>
      </p:sp>
      <p:sp>
        <p:nvSpPr>
          <p:cNvPr id="4" name="Slide Number Placeholder 3"/>
          <p:cNvSpPr>
            <a:spLocks noGrp="1"/>
          </p:cNvSpPr>
          <p:nvPr>
            <p:ph type="sldNum" sz="quarter" idx="5"/>
          </p:nvPr>
        </p:nvSpPr>
        <p:spPr/>
        <p:txBody>
          <a:bodyPr/>
          <a:lstStyle/>
          <a:p>
            <a:fld id="{AF322991-1F14-4672-AD2E-D764BCC895C5}" type="slidenum">
              <a:rPr lang="en-US" smtClean="0"/>
              <a:t>2</a:t>
            </a:fld>
            <a:endParaRPr lang="en-US"/>
          </a:p>
        </p:txBody>
      </p:sp>
    </p:spTree>
    <p:extLst>
      <p:ext uri="{BB962C8B-B14F-4D97-AF65-F5344CB8AC3E}">
        <p14:creationId xmlns:p14="http://schemas.microsoft.com/office/powerpoint/2010/main" val="159788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CC470E-ED96-4F49-9889-86023EBBFF7F}" type="slidenum">
              <a:rPr lang="en-US" smtClean="0"/>
              <a:t>3</a:t>
            </a:fld>
            <a:endParaRPr lang="en-US"/>
          </a:p>
        </p:txBody>
      </p:sp>
    </p:spTree>
    <p:extLst>
      <p:ext uri="{BB962C8B-B14F-4D97-AF65-F5344CB8AC3E}">
        <p14:creationId xmlns:p14="http://schemas.microsoft.com/office/powerpoint/2010/main" val="3458422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was originally designed to focus on senior enlisted and officers (CSM/</a:t>
            </a:r>
            <a:r>
              <a:rPr lang="en-US" dirty="0" err="1"/>
              <a:t>O6</a:t>
            </a:r>
            <a:r>
              <a:rPr lang="en-US" dirty="0"/>
              <a:t>) who wanted to become a town/city/county manager or assistant manager. Since that time the program has grown to also include those in early to mid-career stages.</a:t>
            </a:r>
          </a:p>
          <a:p>
            <a:endParaRPr lang="en-US" dirty="0"/>
          </a:p>
          <a:p>
            <a:r>
              <a:rPr lang="en-US" dirty="0"/>
              <a:t>They have as little as three years on the job leadership experience and as much 20+ years. Most junior enlisted (</a:t>
            </a:r>
            <a:r>
              <a:rPr lang="en-US" dirty="0" err="1"/>
              <a:t>E4</a:t>
            </a:r>
            <a:r>
              <a:rPr lang="en-US" dirty="0"/>
              <a:t>) have at least led small groups of 3-4 or been responsible for training up to </a:t>
            </a:r>
            <a:r>
              <a:rPr lang="en-US" dirty="0" err="1"/>
              <a:t>100s</a:t>
            </a:r>
            <a:r>
              <a:rPr lang="en-US" dirty="0"/>
              <a:t> of people. Some have Masters degrees while some are still completing their Bachelors. </a:t>
            </a:r>
          </a:p>
          <a:p>
            <a:endParaRPr lang="en-US" dirty="0"/>
          </a:p>
          <a:p>
            <a:r>
              <a:rPr lang="en-US" dirty="0"/>
              <a:t>Many of them have never applied for a job or worked in a civilian organization. They have gone where the military needed them and never had to manage their own career. This is where your mentorship can greatly benefit them. </a:t>
            </a:r>
          </a:p>
          <a:p>
            <a:endParaRPr lang="en-US" dirty="0"/>
          </a:p>
        </p:txBody>
      </p:sp>
      <p:sp>
        <p:nvSpPr>
          <p:cNvPr id="4" name="Slide Number Placeholder 3"/>
          <p:cNvSpPr>
            <a:spLocks noGrp="1"/>
          </p:cNvSpPr>
          <p:nvPr>
            <p:ph type="sldNum" sz="quarter" idx="5"/>
          </p:nvPr>
        </p:nvSpPr>
        <p:spPr/>
        <p:txBody>
          <a:bodyPr/>
          <a:lstStyle/>
          <a:p>
            <a:fld id="{AF322991-1F14-4672-AD2E-D764BCC895C5}" type="slidenum">
              <a:rPr lang="en-US" smtClean="0"/>
              <a:t>4</a:t>
            </a:fld>
            <a:endParaRPr lang="en-US"/>
          </a:p>
        </p:txBody>
      </p:sp>
    </p:spTree>
    <p:extLst>
      <p:ext uri="{BB962C8B-B14F-4D97-AF65-F5344CB8AC3E}">
        <p14:creationId xmlns:p14="http://schemas.microsoft.com/office/powerpoint/2010/main" val="1450431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 Department of Defense </a:t>
            </a:r>
            <a:r>
              <a:rPr lang="en-US" dirty="0" err="1"/>
              <a:t>SkillBridge</a:t>
            </a:r>
            <a:r>
              <a:rPr lang="en-US" dirty="0"/>
              <a:t> program, which means that the fellowship is marketed to transitioning servicemembers in the Army, Air Force, Navy, and Marines. </a:t>
            </a:r>
          </a:p>
          <a:p>
            <a:endParaRPr lang="en-US" dirty="0"/>
          </a:p>
          <a:p>
            <a:r>
              <a:rPr lang="en-US" dirty="0"/>
              <a:t>If your organization has been trying to become part of the </a:t>
            </a:r>
            <a:r>
              <a:rPr lang="en-US" dirty="0" err="1"/>
              <a:t>SkillBridge</a:t>
            </a:r>
            <a:r>
              <a:rPr lang="en-US" dirty="0"/>
              <a:t> program on your own, we are happy to assist you by allowing you to use </a:t>
            </a:r>
            <a:r>
              <a:rPr lang="en-US" dirty="0" err="1"/>
              <a:t>ICMA’s</a:t>
            </a:r>
            <a:r>
              <a:rPr lang="en-US" dirty="0"/>
              <a:t> Memorandum of Understanding with DoD while allowing you to do your own recruiting.</a:t>
            </a:r>
          </a:p>
          <a:p>
            <a:endParaRPr lang="en-US" dirty="0"/>
          </a:p>
          <a:p>
            <a:r>
              <a:rPr lang="en-US" dirty="0"/>
              <a:t>The program assigns a fellow to work in your office for as few as 12 weeks and up to 20 weeks depending on the fellow’s command and transition timeline.  They work with your organization much like a grant funded volunteer. </a:t>
            </a:r>
          </a:p>
          <a:p>
            <a:endParaRPr lang="en-US" dirty="0"/>
          </a:p>
          <a:p>
            <a:r>
              <a:rPr lang="en-US" dirty="0"/>
              <a:t>When you are contacted to host a fellow in your community, you have the opportunity to review the application and resume, and interview the fellow prior to the final agreement.</a:t>
            </a:r>
          </a:p>
        </p:txBody>
      </p:sp>
      <p:sp>
        <p:nvSpPr>
          <p:cNvPr id="4" name="Slide Number Placeholder 3"/>
          <p:cNvSpPr>
            <a:spLocks noGrp="1"/>
          </p:cNvSpPr>
          <p:nvPr>
            <p:ph type="sldNum" sz="quarter" idx="5"/>
          </p:nvPr>
        </p:nvSpPr>
        <p:spPr/>
        <p:txBody>
          <a:bodyPr/>
          <a:lstStyle/>
          <a:p>
            <a:fld id="{AF322991-1F14-4672-AD2E-D764BCC895C5}" type="slidenum">
              <a:rPr lang="en-US" smtClean="0"/>
              <a:t>6</a:t>
            </a:fld>
            <a:endParaRPr lang="en-US"/>
          </a:p>
        </p:txBody>
      </p:sp>
    </p:spTree>
    <p:extLst>
      <p:ext uri="{BB962C8B-B14F-4D97-AF65-F5344CB8AC3E}">
        <p14:creationId xmlns:p14="http://schemas.microsoft.com/office/powerpoint/2010/main" val="1772476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was originally designed to focus on senior enlisted and officers (CSM/</a:t>
            </a:r>
            <a:r>
              <a:rPr lang="en-US" dirty="0" err="1"/>
              <a:t>O6</a:t>
            </a:r>
            <a:r>
              <a:rPr lang="en-US" dirty="0"/>
              <a:t>) who wanted to become a town/city/county manager or assistant manager. Since that time the program has grown to also include those in early to mid-career stages.</a:t>
            </a:r>
          </a:p>
          <a:p>
            <a:endParaRPr lang="en-US" dirty="0"/>
          </a:p>
          <a:p>
            <a:r>
              <a:rPr lang="en-US" dirty="0"/>
              <a:t>They have as little as three years on the job leadership experience and as much 20+ years. Most junior enlisted (</a:t>
            </a:r>
            <a:r>
              <a:rPr lang="en-US" dirty="0" err="1"/>
              <a:t>E4</a:t>
            </a:r>
            <a:r>
              <a:rPr lang="en-US" dirty="0"/>
              <a:t>) have at least led small groups of 3-4 or been responsible for training up to </a:t>
            </a:r>
            <a:r>
              <a:rPr lang="en-US" dirty="0" err="1"/>
              <a:t>100s</a:t>
            </a:r>
            <a:r>
              <a:rPr lang="en-US" dirty="0"/>
              <a:t> of people. Some have Masters degrees while some are still completing their Bachelors. </a:t>
            </a:r>
          </a:p>
          <a:p>
            <a:endParaRPr lang="en-US" dirty="0"/>
          </a:p>
          <a:p>
            <a:r>
              <a:rPr lang="en-US" dirty="0"/>
              <a:t>Many of them have never applied for a job or worked in a civilian organization. They have gone where the military needed them and never had to manage their own career. This is where your mentorship can greatly benefit them. </a:t>
            </a:r>
          </a:p>
          <a:p>
            <a:endParaRPr lang="en-US" dirty="0"/>
          </a:p>
        </p:txBody>
      </p:sp>
      <p:sp>
        <p:nvSpPr>
          <p:cNvPr id="4" name="Slide Number Placeholder 3"/>
          <p:cNvSpPr>
            <a:spLocks noGrp="1"/>
          </p:cNvSpPr>
          <p:nvPr>
            <p:ph type="sldNum" sz="quarter" idx="5"/>
          </p:nvPr>
        </p:nvSpPr>
        <p:spPr/>
        <p:txBody>
          <a:bodyPr/>
          <a:lstStyle/>
          <a:p>
            <a:fld id="{AF322991-1F14-4672-AD2E-D764BCC895C5}" type="slidenum">
              <a:rPr lang="en-US" smtClean="0"/>
              <a:t>7</a:t>
            </a:fld>
            <a:endParaRPr lang="en-US"/>
          </a:p>
        </p:txBody>
      </p:sp>
    </p:spTree>
    <p:extLst>
      <p:ext uri="{BB962C8B-B14F-4D97-AF65-F5344CB8AC3E}">
        <p14:creationId xmlns:p14="http://schemas.microsoft.com/office/powerpoint/2010/main" val="219414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to provide them a rewarding and educational experience during which they can decide if local government is the right career for them. In a perfect world the fellow would be able to apply for and be offered a position at the end of the fellowship, however, this is not a requirement. </a:t>
            </a:r>
          </a:p>
          <a:p>
            <a:endParaRPr lang="en-US" dirty="0"/>
          </a:p>
          <a:p>
            <a:r>
              <a:rPr lang="en-US" dirty="0"/>
              <a:t>Depending on their level of experience, they should be exposed to higher level opportunities such as working directly for a Department Director or directly with the Assistant CAO or CAO</a:t>
            </a:r>
          </a:p>
        </p:txBody>
      </p:sp>
      <p:sp>
        <p:nvSpPr>
          <p:cNvPr id="4" name="Slide Number Placeholder 3"/>
          <p:cNvSpPr>
            <a:spLocks noGrp="1"/>
          </p:cNvSpPr>
          <p:nvPr>
            <p:ph type="sldNum" sz="quarter" idx="5"/>
          </p:nvPr>
        </p:nvSpPr>
        <p:spPr/>
        <p:txBody>
          <a:bodyPr/>
          <a:lstStyle/>
          <a:p>
            <a:fld id="{AF322991-1F14-4672-AD2E-D764BCC895C5}" type="slidenum">
              <a:rPr lang="en-US" smtClean="0"/>
              <a:t>8</a:t>
            </a:fld>
            <a:endParaRPr lang="en-US"/>
          </a:p>
        </p:txBody>
      </p:sp>
    </p:spTree>
    <p:extLst>
      <p:ext uri="{BB962C8B-B14F-4D97-AF65-F5344CB8AC3E}">
        <p14:creationId xmlns:p14="http://schemas.microsoft.com/office/powerpoint/2010/main" val="457095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workplan should be designed to focus your organization’s needs as well as the fellows goals. It can be as broad or focused as you need it to be but ultimately it provides and outline of the work the fellow will perform during their time with you.</a:t>
            </a:r>
          </a:p>
          <a:p>
            <a:endParaRPr lang="en-US" dirty="0"/>
          </a:p>
          <a:p>
            <a:r>
              <a:rPr lang="en-US" dirty="0"/>
              <a:t>Fellows have done everything from being assigned to do special projects for the City Manager, to filling in as a football coach with parks and recs, to working full time with a Sheriff or Police Department.</a:t>
            </a:r>
          </a:p>
        </p:txBody>
      </p:sp>
      <p:sp>
        <p:nvSpPr>
          <p:cNvPr id="4" name="Slide Number Placeholder 3"/>
          <p:cNvSpPr>
            <a:spLocks noGrp="1"/>
          </p:cNvSpPr>
          <p:nvPr>
            <p:ph type="sldNum" sz="quarter" idx="5"/>
          </p:nvPr>
        </p:nvSpPr>
        <p:spPr/>
        <p:txBody>
          <a:bodyPr/>
          <a:lstStyle/>
          <a:p>
            <a:fld id="{AF322991-1F14-4672-AD2E-D764BCC895C5}" type="slidenum">
              <a:rPr lang="en-US" smtClean="0"/>
              <a:t>9</a:t>
            </a:fld>
            <a:endParaRPr lang="en-US"/>
          </a:p>
        </p:txBody>
      </p:sp>
    </p:spTree>
    <p:extLst>
      <p:ext uri="{BB962C8B-B14F-4D97-AF65-F5344CB8AC3E}">
        <p14:creationId xmlns:p14="http://schemas.microsoft.com/office/powerpoint/2010/main" val="253068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solidFill>
                  <a:srgbClr val="515151"/>
                </a:solidFill>
                <a:effectLst/>
              </a:rPr>
              <a:t>As I said earlier, we hope that fellows </a:t>
            </a:r>
            <a:r>
              <a:rPr lang="en-US" dirty="0">
                <a:solidFill>
                  <a:srgbClr val="515151"/>
                </a:solidFill>
              </a:rPr>
              <a:t>are</a:t>
            </a:r>
            <a:r>
              <a:rPr lang="en-US" i="0" dirty="0">
                <a:solidFill>
                  <a:srgbClr val="515151"/>
                </a:solidFill>
                <a:effectLst/>
              </a:rPr>
              <a:t> able to apply and interview for open positions. The ultimate goal of the program is to get them started in a career in local government</a:t>
            </a:r>
          </a:p>
          <a:p>
            <a:endParaRPr lang="en-US" dirty="0">
              <a:solidFill>
                <a:srgbClr val="515151"/>
              </a:solidFill>
            </a:endParaRPr>
          </a:p>
          <a:p>
            <a:r>
              <a:rPr lang="en-US" dirty="0">
                <a:solidFill>
                  <a:srgbClr val="515151"/>
                </a:solidFill>
              </a:rPr>
              <a:t>Each organization is required to sign a Host Organization Agreement which is non-legally binding and simply outlines the requirements that we have gone over today. This agreement does not require the organization to commit to anything.</a:t>
            </a:r>
          </a:p>
          <a:p>
            <a:endParaRPr lang="en-US" dirty="0">
              <a:solidFill>
                <a:srgbClr val="515151"/>
              </a:solidFill>
            </a:endParaRPr>
          </a:p>
          <a:p>
            <a:r>
              <a:rPr lang="en-US" dirty="0">
                <a:solidFill>
                  <a:srgbClr val="515151"/>
                </a:solidFill>
              </a:rPr>
              <a:t>How often we ask you to participate depends upon how often we have fellows in your area. For example, I usually have one or two per cohort in the Norfolk, VA area because their transition assistance office constantly markets our program. But I have yet to place a fellow with Sierra Vista, AZ</a:t>
            </a:r>
          </a:p>
          <a:p>
            <a:endParaRPr lang="en-US" dirty="0">
              <a:solidFill>
                <a:srgbClr val="515151"/>
              </a:solidFill>
            </a:endParaRPr>
          </a:p>
          <a:p>
            <a:r>
              <a:rPr lang="en-US" dirty="0">
                <a:solidFill>
                  <a:srgbClr val="515151"/>
                </a:solidFill>
              </a:rPr>
              <a:t>Many military members choose to go back to where their immediate family is and do not stay near a military installation. </a:t>
            </a:r>
            <a:endParaRPr lang="en-US" dirty="0"/>
          </a:p>
        </p:txBody>
      </p:sp>
      <p:sp>
        <p:nvSpPr>
          <p:cNvPr id="4" name="Slide Number Placeholder 3"/>
          <p:cNvSpPr>
            <a:spLocks noGrp="1"/>
          </p:cNvSpPr>
          <p:nvPr>
            <p:ph type="sldNum" sz="quarter" idx="5"/>
          </p:nvPr>
        </p:nvSpPr>
        <p:spPr/>
        <p:txBody>
          <a:bodyPr/>
          <a:lstStyle/>
          <a:p>
            <a:fld id="{AF322991-1F14-4672-AD2E-D764BCC895C5}" type="slidenum">
              <a:rPr lang="en-US" smtClean="0"/>
              <a:t>10</a:t>
            </a:fld>
            <a:endParaRPr lang="en-US"/>
          </a:p>
        </p:txBody>
      </p:sp>
    </p:spTree>
    <p:extLst>
      <p:ext uri="{BB962C8B-B14F-4D97-AF65-F5344CB8AC3E}">
        <p14:creationId xmlns:p14="http://schemas.microsoft.com/office/powerpoint/2010/main" val="1384010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contact Lynn Phillips if you are interested in signing up. </a:t>
            </a:r>
          </a:p>
        </p:txBody>
      </p:sp>
      <p:sp>
        <p:nvSpPr>
          <p:cNvPr id="4" name="Slide Number Placeholder 3"/>
          <p:cNvSpPr>
            <a:spLocks noGrp="1"/>
          </p:cNvSpPr>
          <p:nvPr>
            <p:ph type="sldNum" sz="quarter" idx="5"/>
          </p:nvPr>
        </p:nvSpPr>
        <p:spPr/>
        <p:txBody>
          <a:bodyPr/>
          <a:lstStyle/>
          <a:p>
            <a:fld id="{AF322991-1F14-4672-AD2E-D764BCC895C5}" type="slidenum">
              <a:rPr lang="en-US" smtClean="0"/>
              <a:t>11</a:t>
            </a:fld>
            <a:endParaRPr lang="en-US"/>
          </a:p>
        </p:txBody>
      </p:sp>
    </p:spTree>
    <p:extLst>
      <p:ext uri="{BB962C8B-B14F-4D97-AF65-F5344CB8AC3E}">
        <p14:creationId xmlns:p14="http://schemas.microsoft.com/office/powerpoint/2010/main" val="255592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check out the webpages listed here, we have several great resources, one of which is the human resources guide to hiring veterans into local government positions</a:t>
            </a:r>
          </a:p>
        </p:txBody>
      </p:sp>
      <p:sp>
        <p:nvSpPr>
          <p:cNvPr id="4" name="Slide Number Placeholder 3"/>
          <p:cNvSpPr>
            <a:spLocks noGrp="1"/>
          </p:cNvSpPr>
          <p:nvPr>
            <p:ph type="sldNum" sz="quarter" idx="5"/>
          </p:nvPr>
        </p:nvSpPr>
        <p:spPr/>
        <p:txBody>
          <a:bodyPr/>
          <a:lstStyle/>
          <a:p>
            <a:fld id="{AF322991-1F14-4672-AD2E-D764BCC895C5}" type="slidenum">
              <a:rPr lang="en-US" smtClean="0"/>
              <a:t>12</a:t>
            </a:fld>
            <a:endParaRPr lang="en-US"/>
          </a:p>
        </p:txBody>
      </p:sp>
    </p:spTree>
    <p:extLst>
      <p:ext uri="{BB962C8B-B14F-4D97-AF65-F5344CB8AC3E}">
        <p14:creationId xmlns:p14="http://schemas.microsoft.com/office/powerpoint/2010/main" val="3706861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22991-1F14-4672-AD2E-D764BCC895C5}" type="slidenum">
              <a:rPr lang="en-US" smtClean="0"/>
              <a:t>13</a:t>
            </a:fld>
            <a:endParaRPr lang="en-US"/>
          </a:p>
        </p:txBody>
      </p:sp>
    </p:spTree>
    <p:extLst>
      <p:ext uri="{BB962C8B-B14F-4D97-AF65-F5344CB8AC3E}">
        <p14:creationId xmlns:p14="http://schemas.microsoft.com/office/powerpoint/2010/main" val="371393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28427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442423-478C-C146-92EA-6C8AA618F886}"/>
              </a:ext>
            </a:extLst>
          </p:cNvPr>
          <p:cNvSpPr>
            <a:spLocks noGrp="1"/>
          </p:cNvSpPr>
          <p:nvPr>
            <p:ph type="dt" sz="half" idx="10"/>
          </p:nvPr>
        </p:nvSpPr>
        <p:spPr>
          <a:xfrm>
            <a:off x="1371600" y="6316594"/>
            <a:ext cx="2754726" cy="365125"/>
          </a:xfrm>
          <a:prstGeom prst="rect">
            <a:avLst/>
          </a:prstGeom>
        </p:spPr>
        <p:txBody>
          <a:bodyPr/>
          <a:lstStyle/>
          <a:p>
            <a:fld id="{F8DDD65E-630D-214E-9585-EB0455A1C475}" type="datetimeFigureOut">
              <a:rPr lang="en-US" smtClean="0"/>
              <a:t>10/12/2026</a:t>
            </a:fld>
            <a:endParaRPr lang="en-US"/>
          </a:p>
        </p:txBody>
      </p:sp>
      <p:sp>
        <p:nvSpPr>
          <p:cNvPr id="5" name="Footer Placeholder 4">
            <a:extLst>
              <a:ext uri="{FF2B5EF4-FFF2-40B4-BE49-F238E27FC236}">
                <a16:creationId xmlns:a16="http://schemas.microsoft.com/office/drawing/2014/main" id="{004DE605-D10C-704B-98AA-5BDFC10E8E42}"/>
              </a:ext>
            </a:extLst>
          </p:cNvPr>
          <p:cNvSpPr>
            <a:spLocks noGrp="1"/>
          </p:cNvSpPr>
          <p:nvPr>
            <p:ph type="ftr" sz="quarter" idx="11"/>
          </p:nvPr>
        </p:nvSpPr>
        <p:spPr>
          <a:xfrm>
            <a:off x="4295374" y="6316594"/>
            <a:ext cx="3858025"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9D38D4-554B-9549-96AA-EFA2A36D3849}"/>
              </a:ext>
            </a:extLst>
          </p:cNvPr>
          <p:cNvSpPr>
            <a:spLocks noGrp="1"/>
          </p:cNvSpPr>
          <p:nvPr>
            <p:ph type="sldNum" sz="quarter" idx="12"/>
          </p:nvPr>
        </p:nvSpPr>
        <p:spPr>
          <a:xfrm>
            <a:off x="8322447" y="6316594"/>
            <a:ext cx="2650352" cy="365125"/>
          </a:xfrm>
          <a:prstGeom prst="rect">
            <a:avLst/>
          </a:prstGeom>
        </p:spPr>
        <p:txBody>
          <a:bodyPr/>
          <a:lstStyle/>
          <a:p>
            <a:fld id="{E5D2E16A-5B9D-6A4B-A950-A9D836B79FCC}" type="slidenum">
              <a:rPr lang="en-US" smtClean="0"/>
              <a:t>‹#›</a:t>
            </a:fld>
            <a:endParaRPr lang="en-US"/>
          </a:p>
        </p:txBody>
      </p:sp>
      <p:sp>
        <p:nvSpPr>
          <p:cNvPr id="7" name="Rectangle 6">
            <a:extLst>
              <a:ext uri="{FF2B5EF4-FFF2-40B4-BE49-F238E27FC236}">
                <a16:creationId xmlns:a16="http://schemas.microsoft.com/office/drawing/2014/main" id="{1956E0A8-C0DB-614F-89A4-1474E4F949FF}"/>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9" name="Title 1">
            <a:extLst>
              <a:ext uri="{FF2B5EF4-FFF2-40B4-BE49-F238E27FC236}">
                <a16:creationId xmlns:a16="http://schemas.microsoft.com/office/drawing/2014/main" id="{275BF4F0-D10A-E74C-BBC0-51DC84744EAD}"/>
              </a:ext>
            </a:extLst>
          </p:cNvPr>
          <p:cNvSpPr>
            <a:spLocks noGrp="1"/>
          </p:cNvSpPr>
          <p:nvPr>
            <p:ph type="ctrTitle"/>
          </p:nvPr>
        </p:nvSpPr>
        <p:spPr>
          <a:xfrm>
            <a:off x="1371600" y="685800"/>
            <a:ext cx="9601200" cy="3200880"/>
          </a:xfrm>
        </p:spPr>
        <p:txBody>
          <a:bodyPr anchor="b">
            <a:noAutofit/>
          </a:bodyPr>
          <a:lstStyle>
            <a:lvl1pPr algn="l">
              <a:defRPr sz="6000" b="1" cap="all" baseline="0">
                <a:solidFill>
                  <a:schemeClr val="bg1"/>
                </a:solidFill>
              </a:defRPr>
            </a:lvl1pPr>
          </a:lstStyle>
          <a:p>
            <a:r>
              <a:rPr lang="en-US" dirty="0"/>
              <a:t>Click to edit Master title style</a:t>
            </a:r>
          </a:p>
        </p:txBody>
      </p:sp>
      <p:sp>
        <p:nvSpPr>
          <p:cNvPr id="10" name="Subtitle 2">
            <a:extLst>
              <a:ext uri="{FF2B5EF4-FFF2-40B4-BE49-F238E27FC236}">
                <a16:creationId xmlns:a16="http://schemas.microsoft.com/office/drawing/2014/main" id="{F7D8B63D-BAB9-2347-B5DF-6AD9A29418C4}"/>
              </a:ext>
            </a:extLst>
          </p:cNvPr>
          <p:cNvSpPr>
            <a:spLocks noGrp="1"/>
          </p:cNvSpPr>
          <p:nvPr>
            <p:ph type="subTitle" idx="1"/>
          </p:nvPr>
        </p:nvSpPr>
        <p:spPr>
          <a:xfrm>
            <a:off x="1371600" y="4114800"/>
            <a:ext cx="9601200" cy="1086237"/>
          </a:xfrm>
        </p:spPr>
        <p:txBody>
          <a:bodyPr>
            <a:noAutofit/>
          </a:bodyPr>
          <a:lstStyle>
            <a:lvl1pPr marL="0" indent="0" algn="l">
              <a:lnSpc>
                <a:spcPct val="112000"/>
              </a:lnSpc>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1588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5545E144-3B31-774C-844F-D6E9EB9BC58C}"/>
              </a:ext>
            </a:extLst>
          </p:cNvPr>
          <p:cNvSpPr>
            <a:spLocks noGrp="1"/>
          </p:cNvSpPr>
          <p:nvPr>
            <p:ph type="pic" sz="quarter" idx="10"/>
          </p:nvPr>
        </p:nvSpPr>
        <p:spPr>
          <a:xfrm>
            <a:off x="0" y="3094"/>
            <a:ext cx="12192000" cy="5867400"/>
          </a:xfrm>
          <a:solidFill>
            <a:schemeClr val="bg1">
              <a:lumMod val="85000"/>
            </a:schemeClr>
          </a:solidFill>
        </p:spPr>
        <p:txBody>
          <a:bodyPr/>
          <a:lstStyle>
            <a:lvl1pPr marL="0" indent="0">
              <a:buFontTx/>
              <a:buNone/>
              <a:defRPr/>
            </a:lvl1pPr>
          </a:lstStyle>
          <a:p>
            <a:endParaRPr lang="en-US" dirty="0"/>
          </a:p>
        </p:txBody>
      </p:sp>
      <p:sp>
        <p:nvSpPr>
          <p:cNvPr id="40" name="Rectangle 39">
            <a:extLst>
              <a:ext uri="{FF2B5EF4-FFF2-40B4-BE49-F238E27FC236}">
                <a16:creationId xmlns:a16="http://schemas.microsoft.com/office/drawing/2014/main" id="{3143A035-3434-7042-94E0-95B2EDC9C93C}"/>
              </a:ext>
            </a:extLst>
          </p:cNvPr>
          <p:cNvSpPr/>
          <p:nvPr userDrawn="1"/>
        </p:nvSpPr>
        <p:spPr>
          <a:xfrm>
            <a:off x="0" y="0"/>
            <a:ext cx="12192000" cy="5840963"/>
          </a:xfrm>
          <a:prstGeom prst="rect">
            <a:avLst/>
          </a:prstGeom>
          <a:solidFill>
            <a:srgbClr val="28427C">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2" name="Title 1"/>
          <p:cNvSpPr>
            <a:spLocks noGrp="1"/>
          </p:cNvSpPr>
          <p:nvPr>
            <p:ph type="ctrTitle"/>
          </p:nvPr>
        </p:nvSpPr>
        <p:spPr>
          <a:xfrm>
            <a:off x="1371600" y="685800"/>
            <a:ext cx="9601200" cy="3200880"/>
          </a:xfrm>
        </p:spPr>
        <p:txBody>
          <a:bodyPr anchor="b">
            <a:noAutofit/>
          </a:bodyPr>
          <a:lstStyle>
            <a:lvl1pPr algn="l">
              <a:defRPr sz="6000" b="1" cap="all"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4114800"/>
            <a:ext cx="9601200" cy="1086237"/>
          </a:xfrm>
        </p:spPr>
        <p:txBody>
          <a:bodyPr>
            <a:noAutofit/>
          </a:bodyPr>
          <a:lstStyle>
            <a:lvl1pPr marL="0" indent="0" algn="l">
              <a:lnSpc>
                <a:spcPct val="112000"/>
              </a:lnSpc>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Rectangle 11">
            <a:extLst>
              <a:ext uri="{FF2B5EF4-FFF2-40B4-BE49-F238E27FC236}">
                <a16:creationId xmlns:a16="http://schemas.microsoft.com/office/drawing/2014/main" id="{203A189B-767C-1C49-BBFC-4339347AF55D}"/>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Tree>
    <p:extLst>
      <p:ext uri="{BB962C8B-B14F-4D97-AF65-F5344CB8AC3E}">
        <p14:creationId xmlns:p14="http://schemas.microsoft.com/office/powerpoint/2010/main" val="94873734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484945A-B127-D541-A47C-2F69B3101595}"/>
              </a:ext>
            </a:extLst>
          </p:cNvPr>
          <p:cNvSpPr>
            <a:spLocks noGrp="1"/>
          </p:cNvSpPr>
          <p:nvPr>
            <p:ph type="pic" sz="quarter" idx="10"/>
          </p:nvPr>
        </p:nvSpPr>
        <p:spPr>
          <a:xfrm>
            <a:off x="0" y="0"/>
            <a:ext cx="12192000" cy="5867400"/>
          </a:xfrm>
          <a:solidFill>
            <a:schemeClr val="bg1">
              <a:lumMod val="85000"/>
            </a:schemeClr>
          </a:solidFill>
        </p:spPr>
        <p:txBody>
          <a:bodyPr/>
          <a:lstStyle>
            <a:lvl1pPr marL="0" indent="0">
              <a:buFontTx/>
              <a:buNone/>
              <a:defRPr/>
            </a:lvl1pPr>
          </a:lstStyle>
          <a:p>
            <a:endParaRPr lang="en-US"/>
          </a:p>
        </p:txBody>
      </p:sp>
      <p:sp>
        <p:nvSpPr>
          <p:cNvPr id="2" name="Title 1"/>
          <p:cNvSpPr>
            <a:spLocks noGrp="1"/>
          </p:cNvSpPr>
          <p:nvPr>
            <p:ph type="ctrTitle"/>
          </p:nvPr>
        </p:nvSpPr>
        <p:spPr>
          <a:xfrm>
            <a:off x="1371600" y="685800"/>
            <a:ext cx="9601200" cy="3200880"/>
          </a:xfrm>
        </p:spPr>
        <p:txBody>
          <a:bodyPr anchor="b">
            <a:noAutofit/>
          </a:bodyPr>
          <a:lstStyle>
            <a:lvl1pPr algn="l">
              <a:defRPr sz="6000" b="1" cap="all"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4114800"/>
            <a:ext cx="9601200" cy="1086237"/>
          </a:xfrm>
        </p:spPr>
        <p:txBody>
          <a:bodyPr>
            <a:noAutofit/>
          </a:bodyPr>
          <a:lstStyle>
            <a:lvl1pPr marL="0" indent="0" algn="l">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2" name="Rectangle 11">
            <a:extLst>
              <a:ext uri="{FF2B5EF4-FFF2-40B4-BE49-F238E27FC236}">
                <a16:creationId xmlns:a16="http://schemas.microsoft.com/office/drawing/2014/main" id="{203A189B-767C-1C49-BBFC-4339347AF55D}"/>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7" name="Picture 6" descr="A picture containing meter&#10;&#10;Description automatically generated">
            <a:extLst>
              <a:ext uri="{FF2B5EF4-FFF2-40B4-BE49-F238E27FC236}">
                <a16:creationId xmlns:a16="http://schemas.microsoft.com/office/drawing/2014/main" id="{BA26F153-3EBF-7340-993B-544892D75211}"/>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71996099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28427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442423-478C-C146-92EA-6C8AA618F886}"/>
              </a:ext>
            </a:extLst>
          </p:cNvPr>
          <p:cNvSpPr>
            <a:spLocks noGrp="1"/>
          </p:cNvSpPr>
          <p:nvPr>
            <p:ph type="dt" sz="half" idx="10"/>
          </p:nvPr>
        </p:nvSpPr>
        <p:spPr>
          <a:xfrm>
            <a:off x="1371600" y="6316594"/>
            <a:ext cx="2754726" cy="365125"/>
          </a:xfrm>
          <a:prstGeom prst="rect">
            <a:avLst/>
          </a:prstGeom>
        </p:spPr>
        <p:txBody>
          <a:bodyPr/>
          <a:lstStyle/>
          <a:p>
            <a:fld id="{F8DDD65E-630D-214E-9585-EB0455A1C475}" type="datetimeFigureOut">
              <a:rPr lang="en-US" smtClean="0"/>
              <a:t>10/12/2026</a:t>
            </a:fld>
            <a:endParaRPr lang="en-US"/>
          </a:p>
        </p:txBody>
      </p:sp>
      <p:sp>
        <p:nvSpPr>
          <p:cNvPr id="5" name="Footer Placeholder 4">
            <a:extLst>
              <a:ext uri="{FF2B5EF4-FFF2-40B4-BE49-F238E27FC236}">
                <a16:creationId xmlns:a16="http://schemas.microsoft.com/office/drawing/2014/main" id="{004DE605-D10C-704B-98AA-5BDFC10E8E42}"/>
              </a:ext>
            </a:extLst>
          </p:cNvPr>
          <p:cNvSpPr>
            <a:spLocks noGrp="1"/>
          </p:cNvSpPr>
          <p:nvPr>
            <p:ph type="ftr" sz="quarter" idx="11"/>
          </p:nvPr>
        </p:nvSpPr>
        <p:spPr>
          <a:xfrm>
            <a:off x="4295374" y="6316594"/>
            <a:ext cx="3858025"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9D38D4-554B-9549-96AA-EFA2A36D3849}"/>
              </a:ext>
            </a:extLst>
          </p:cNvPr>
          <p:cNvSpPr>
            <a:spLocks noGrp="1"/>
          </p:cNvSpPr>
          <p:nvPr>
            <p:ph type="sldNum" sz="quarter" idx="12"/>
          </p:nvPr>
        </p:nvSpPr>
        <p:spPr>
          <a:xfrm>
            <a:off x="8322447" y="6316594"/>
            <a:ext cx="2650352" cy="365125"/>
          </a:xfrm>
          <a:prstGeom prst="rect">
            <a:avLst/>
          </a:prstGeom>
        </p:spPr>
        <p:txBody>
          <a:bodyPr/>
          <a:lstStyle/>
          <a:p>
            <a:fld id="{E5D2E16A-5B9D-6A4B-A950-A9D836B79FCC}" type="slidenum">
              <a:rPr lang="en-US" smtClean="0"/>
              <a:t>‹#›</a:t>
            </a:fld>
            <a:endParaRPr lang="en-US"/>
          </a:p>
        </p:txBody>
      </p:sp>
      <p:sp>
        <p:nvSpPr>
          <p:cNvPr id="7" name="Rectangle 6">
            <a:extLst>
              <a:ext uri="{FF2B5EF4-FFF2-40B4-BE49-F238E27FC236}">
                <a16:creationId xmlns:a16="http://schemas.microsoft.com/office/drawing/2014/main" id="{1956E0A8-C0DB-614F-89A4-1474E4F949FF}"/>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9" name="Title 1">
            <a:extLst>
              <a:ext uri="{FF2B5EF4-FFF2-40B4-BE49-F238E27FC236}">
                <a16:creationId xmlns:a16="http://schemas.microsoft.com/office/drawing/2014/main" id="{275BF4F0-D10A-E74C-BBC0-51DC84744EAD}"/>
              </a:ext>
            </a:extLst>
          </p:cNvPr>
          <p:cNvSpPr>
            <a:spLocks noGrp="1"/>
          </p:cNvSpPr>
          <p:nvPr>
            <p:ph type="ctrTitle"/>
          </p:nvPr>
        </p:nvSpPr>
        <p:spPr>
          <a:xfrm>
            <a:off x="1371600" y="914400"/>
            <a:ext cx="9601200" cy="3937518"/>
          </a:xfrm>
        </p:spPr>
        <p:txBody>
          <a:bodyPr anchor="t" anchorCtr="0">
            <a:noAutofit/>
          </a:bodyPr>
          <a:lstStyle>
            <a:lvl1pPr algn="l">
              <a:defRPr sz="4800" b="0" cap="all" baseline="0">
                <a:solidFill>
                  <a:schemeClr val="bg1"/>
                </a:solidFill>
              </a:defRPr>
            </a:lvl1pPr>
          </a:lstStyle>
          <a:p>
            <a:r>
              <a:rPr lang="en-US" dirty="0"/>
              <a:t>Click to edit Master title style</a:t>
            </a:r>
          </a:p>
        </p:txBody>
      </p:sp>
      <p:pic>
        <p:nvPicPr>
          <p:cNvPr id="2" name="Picture 1" descr="A picture containing meter&#10;&#10;Description automatically generated">
            <a:extLst>
              <a:ext uri="{FF2B5EF4-FFF2-40B4-BE49-F238E27FC236}">
                <a16:creationId xmlns:a16="http://schemas.microsoft.com/office/drawing/2014/main" id="{65D8003E-0BFF-3B6A-954C-B40F44971168}"/>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84138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960048"/>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442423-478C-C146-92EA-6C8AA618F886}"/>
              </a:ext>
            </a:extLst>
          </p:cNvPr>
          <p:cNvSpPr>
            <a:spLocks noGrp="1"/>
          </p:cNvSpPr>
          <p:nvPr>
            <p:ph type="dt" sz="half" idx="10"/>
          </p:nvPr>
        </p:nvSpPr>
        <p:spPr>
          <a:xfrm>
            <a:off x="1371600" y="6316594"/>
            <a:ext cx="2754726" cy="365125"/>
          </a:xfrm>
          <a:prstGeom prst="rect">
            <a:avLst/>
          </a:prstGeom>
        </p:spPr>
        <p:txBody>
          <a:bodyPr/>
          <a:lstStyle/>
          <a:p>
            <a:fld id="{F8DDD65E-630D-214E-9585-EB0455A1C475}" type="datetimeFigureOut">
              <a:rPr lang="en-US" smtClean="0"/>
              <a:t>10/12/2026</a:t>
            </a:fld>
            <a:endParaRPr lang="en-US"/>
          </a:p>
        </p:txBody>
      </p:sp>
      <p:sp>
        <p:nvSpPr>
          <p:cNvPr id="5" name="Footer Placeholder 4">
            <a:extLst>
              <a:ext uri="{FF2B5EF4-FFF2-40B4-BE49-F238E27FC236}">
                <a16:creationId xmlns:a16="http://schemas.microsoft.com/office/drawing/2014/main" id="{004DE605-D10C-704B-98AA-5BDFC10E8E42}"/>
              </a:ext>
            </a:extLst>
          </p:cNvPr>
          <p:cNvSpPr>
            <a:spLocks noGrp="1"/>
          </p:cNvSpPr>
          <p:nvPr>
            <p:ph type="ftr" sz="quarter" idx="11"/>
          </p:nvPr>
        </p:nvSpPr>
        <p:spPr>
          <a:xfrm>
            <a:off x="4295374" y="6316594"/>
            <a:ext cx="3858025"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9D38D4-554B-9549-96AA-EFA2A36D3849}"/>
              </a:ext>
            </a:extLst>
          </p:cNvPr>
          <p:cNvSpPr>
            <a:spLocks noGrp="1"/>
          </p:cNvSpPr>
          <p:nvPr>
            <p:ph type="sldNum" sz="quarter" idx="12"/>
          </p:nvPr>
        </p:nvSpPr>
        <p:spPr>
          <a:xfrm>
            <a:off x="8322447" y="6316594"/>
            <a:ext cx="2650352" cy="365125"/>
          </a:xfrm>
          <a:prstGeom prst="rect">
            <a:avLst/>
          </a:prstGeom>
        </p:spPr>
        <p:txBody>
          <a:bodyPr/>
          <a:lstStyle/>
          <a:p>
            <a:fld id="{E5D2E16A-5B9D-6A4B-A950-A9D836B79FCC}" type="slidenum">
              <a:rPr lang="en-US" smtClean="0"/>
              <a:t>‹#›</a:t>
            </a:fld>
            <a:endParaRPr lang="en-US"/>
          </a:p>
        </p:txBody>
      </p:sp>
      <p:sp>
        <p:nvSpPr>
          <p:cNvPr id="7" name="Rectangle 6">
            <a:extLst>
              <a:ext uri="{FF2B5EF4-FFF2-40B4-BE49-F238E27FC236}">
                <a16:creationId xmlns:a16="http://schemas.microsoft.com/office/drawing/2014/main" id="{1956E0A8-C0DB-614F-89A4-1474E4F949FF}"/>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9" name="Title 1">
            <a:extLst>
              <a:ext uri="{FF2B5EF4-FFF2-40B4-BE49-F238E27FC236}">
                <a16:creationId xmlns:a16="http://schemas.microsoft.com/office/drawing/2014/main" id="{275BF4F0-D10A-E74C-BBC0-51DC84744EAD}"/>
              </a:ext>
            </a:extLst>
          </p:cNvPr>
          <p:cNvSpPr>
            <a:spLocks noGrp="1"/>
          </p:cNvSpPr>
          <p:nvPr>
            <p:ph type="ctrTitle"/>
          </p:nvPr>
        </p:nvSpPr>
        <p:spPr>
          <a:xfrm>
            <a:off x="4295374" y="685800"/>
            <a:ext cx="6677426" cy="3200880"/>
          </a:xfrm>
        </p:spPr>
        <p:txBody>
          <a:bodyPr anchor="b">
            <a:noAutofit/>
          </a:bodyPr>
          <a:lstStyle>
            <a:lvl1pPr algn="l">
              <a:spcAft>
                <a:spcPts val="1200"/>
              </a:spcAft>
              <a:defRPr sz="4800" b="1" cap="all" baseline="0">
                <a:solidFill>
                  <a:schemeClr val="bg1"/>
                </a:solidFill>
              </a:defRPr>
            </a:lvl1pPr>
          </a:lstStyle>
          <a:p>
            <a:r>
              <a:rPr lang="en-US" dirty="0"/>
              <a:t>Click to edit Master title style</a:t>
            </a:r>
          </a:p>
        </p:txBody>
      </p:sp>
      <p:sp>
        <p:nvSpPr>
          <p:cNvPr id="10" name="Subtitle 2">
            <a:extLst>
              <a:ext uri="{FF2B5EF4-FFF2-40B4-BE49-F238E27FC236}">
                <a16:creationId xmlns:a16="http://schemas.microsoft.com/office/drawing/2014/main" id="{F7D8B63D-BAB9-2347-B5DF-6AD9A29418C4}"/>
              </a:ext>
            </a:extLst>
          </p:cNvPr>
          <p:cNvSpPr>
            <a:spLocks noGrp="1"/>
          </p:cNvSpPr>
          <p:nvPr>
            <p:ph type="subTitle" idx="1"/>
          </p:nvPr>
        </p:nvSpPr>
        <p:spPr>
          <a:xfrm>
            <a:off x="4295374" y="4114800"/>
            <a:ext cx="6677426" cy="1086237"/>
          </a:xfrm>
        </p:spPr>
        <p:txBody>
          <a:bodyPr>
            <a:noAutofit/>
          </a:bodyPr>
          <a:lstStyle>
            <a:lvl1pPr marL="0" indent="0" algn="l">
              <a:lnSpc>
                <a:spcPct val="110000"/>
              </a:lnSpc>
              <a:spcBef>
                <a:spcPts val="0"/>
              </a:spcBef>
              <a:spcAft>
                <a:spcPts val="120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Picture Placeholder 7">
            <a:extLst>
              <a:ext uri="{FF2B5EF4-FFF2-40B4-BE49-F238E27FC236}">
                <a16:creationId xmlns:a16="http://schemas.microsoft.com/office/drawing/2014/main" id="{B942A392-6FC3-5846-B2DB-A5BD2FC5A47D}"/>
              </a:ext>
            </a:extLst>
          </p:cNvPr>
          <p:cNvSpPr>
            <a:spLocks noGrp="1"/>
          </p:cNvSpPr>
          <p:nvPr>
            <p:ph type="pic" sz="quarter" idx="13" hasCustomPrompt="1"/>
          </p:nvPr>
        </p:nvSpPr>
        <p:spPr>
          <a:xfrm>
            <a:off x="1405466" y="1600680"/>
            <a:ext cx="2286000" cy="2286000"/>
          </a:xfrm>
          <a:solidFill>
            <a:schemeClr val="bg1">
              <a:lumMod val="85000"/>
            </a:schemeClr>
          </a:solidFill>
          <a:ln w="25400">
            <a:solidFill>
              <a:srgbClr val="FFFFFF"/>
            </a:solidFill>
          </a:ln>
        </p:spPr>
        <p:txBody>
          <a:bodyPr/>
          <a:lstStyle>
            <a:lvl1pPr marL="0" indent="0">
              <a:buFontTx/>
              <a:buNone/>
              <a:defRPr/>
            </a:lvl1pPr>
          </a:lstStyle>
          <a:p>
            <a:r>
              <a:rPr lang="en-US" dirty="0"/>
              <a:t>Insert photo here</a:t>
            </a:r>
          </a:p>
        </p:txBody>
      </p:sp>
      <p:pic>
        <p:nvPicPr>
          <p:cNvPr id="12" name="Picture 11" descr="A picture containing meter&#10;&#10;Description automatically generated">
            <a:extLst>
              <a:ext uri="{FF2B5EF4-FFF2-40B4-BE49-F238E27FC236}">
                <a16:creationId xmlns:a16="http://schemas.microsoft.com/office/drawing/2014/main" id="{F3832832-F270-C347-A61D-2030AF09E628}"/>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777643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Autofit/>
          </a:bodyPr>
          <a:lstStyle>
            <a:lvl1pPr>
              <a:defRPr sz="3200" cap="all" baseline="0">
                <a:solidFill>
                  <a:srgbClr val="28427C"/>
                </a:solidFill>
              </a:defRPr>
            </a:lvl1pPr>
          </a:lstStyle>
          <a:p>
            <a:r>
              <a:rPr lang="en-US" dirty="0"/>
              <a:t>Click to edit Master title style</a:t>
            </a:r>
          </a:p>
        </p:txBody>
      </p:sp>
      <p:sp>
        <p:nvSpPr>
          <p:cNvPr id="3" name="Content Placeholder 2"/>
          <p:cNvSpPr>
            <a:spLocks noGrp="1"/>
          </p:cNvSpPr>
          <p:nvPr>
            <p:ph idx="1" hasCustomPrompt="1"/>
          </p:nvPr>
        </p:nvSpPr>
        <p:spPr/>
        <p:txBody>
          <a:bodyPr lIns="0" tIns="0" rIns="0" bIns="0">
            <a:noAutofit/>
          </a:bodyPr>
          <a:lstStyle>
            <a:lvl1pPr>
              <a:defRPr sz="2400">
                <a:solidFill>
                  <a:srgbClr val="767679"/>
                </a:solidFill>
              </a:defRPr>
            </a:lvl1pPr>
            <a:lvl2pPr>
              <a:defRPr sz="2400">
                <a:solidFill>
                  <a:srgbClr val="767679"/>
                </a:solidFill>
              </a:defRPr>
            </a:lvl2pPr>
            <a:lvl3pPr>
              <a:defRPr sz="2400">
                <a:solidFill>
                  <a:srgbClr val="767679"/>
                </a:solidFill>
              </a:defRPr>
            </a:lvl3pPr>
            <a:lvl4pPr>
              <a:defRPr sz="2400">
                <a:solidFill>
                  <a:srgbClr val="767679"/>
                </a:solidFill>
              </a:defRPr>
            </a:lvl4pPr>
            <a:lvl5pPr>
              <a:defRPr sz="2400">
                <a:solidFill>
                  <a:srgbClr val="767679"/>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15D6A78-B4D6-D94E-B39F-51EB8F157E36}"/>
              </a:ext>
            </a:extLst>
          </p:cNvPr>
          <p:cNvSpPr/>
          <p:nvPr userDrawn="1"/>
        </p:nvSpPr>
        <p:spPr>
          <a:xfrm>
            <a:off x="0" y="5867400"/>
            <a:ext cx="12192000" cy="990600"/>
          </a:xfrm>
          <a:prstGeom prst="rect">
            <a:avLst/>
          </a:prstGeom>
          <a:solidFill>
            <a:srgbClr val="767679">
              <a:alpha val="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5" name="Text Placeholder 4">
            <a:extLst>
              <a:ext uri="{FF2B5EF4-FFF2-40B4-BE49-F238E27FC236}">
                <a16:creationId xmlns:a16="http://schemas.microsoft.com/office/drawing/2014/main" id="{45860851-F52A-5946-828A-4BE538F87571}"/>
              </a:ext>
            </a:extLst>
          </p:cNvPr>
          <p:cNvSpPr>
            <a:spLocks noGrp="1"/>
          </p:cNvSpPr>
          <p:nvPr>
            <p:ph type="body" sz="quarter" idx="10"/>
          </p:nvPr>
        </p:nvSpPr>
        <p:spPr>
          <a:xfrm>
            <a:off x="5932487" y="6172201"/>
            <a:ext cx="5040313" cy="391342"/>
          </a:xfrm>
        </p:spPr>
        <p:txBody>
          <a:bodyPr lIns="0" tIns="0" rIns="0" bIns="0" anchor="ctr" anchorCtr="0">
            <a:noAutofit/>
          </a:bodyPr>
          <a:lstStyle>
            <a:lvl1pPr marL="0" indent="0" algn="r">
              <a:buFontTx/>
              <a:buNone/>
              <a:defRPr sz="1400"/>
            </a:lvl1pPr>
            <a:lvl2pPr marL="530352" indent="0">
              <a:buFontTx/>
              <a:buNone/>
              <a:defRPr/>
            </a:lvl2pPr>
            <a:lvl3pPr marL="987552" indent="0">
              <a:buFontTx/>
              <a:buNone/>
              <a:defRPr/>
            </a:lvl3pPr>
            <a:lvl4pPr marL="1444752" indent="0">
              <a:buFontTx/>
              <a:buNone/>
              <a:defRPr/>
            </a:lvl4pPr>
            <a:lvl5pPr marL="1901952" indent="0">
              <a:buFontTx/>
              <a:buNone/>
              <a:defRPr/>
            </a:lvl5pPr>
          </a:lstStyle>
          <a:p>
            <a:pPr lvl="0"/>
            <a:r>
              <a:rPr lang="en-US" dirty="0"/>
              <a:t>Click to edit Master text styles</a:t>
            </a:r>
          </a:p>
        </p:txBody>
      </p:sp>
      <p:pic>
        <p:nvPicPr>
          <p:cNvPr id="8" name="Picture 7" descr="A picture containing meter&#10;&#10;Description automatically generated">
            <a:extLst>
              <a:ext uri="{FF2B5EF4-FFF2-40B4-BE49-F238E27FC236}">
                <a16:creationId xmlns:a16="http://schemas.microsoft.com/office/drawing/2014/main" id="{CDAB7202-BDB5-D144-9E61-84304CDF18DE}"/>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2377434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quote">
    <p:bg>
      <p:bgPr>
        <a:solidFill>
          <a:srgbClr val="1C82B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1"/>
            <a:ext cx="9601200" cy="914400"/>
          </a:xfrm>
          <a:noFill/>
        </p:spPr>
        <p:txBody>
          <a:bodyPr anchor="t" anchorCtr="0">
            <a:noAutofit/>
          </a:bodyPr>
          <a:lstStyle>
            <a:lvl1pPr algn="ctr">
              <a:lnSpc>
                <a:spcPct val="100000"/>
              </a:lnSpc>
              <a:defRPr sz="3600" cap="all" baseline="0">
                <a:solidFill>
                  <a:schemeClr val="bg1"/>
                </a:solidFill>
              </a:defRPr>
            </a:lvl1pPr>
          </a:lstStyle>
          <a:p>
            <a:r>
              <a:rPr lang="en-US" dirty="0"/>
              <a:t>Click to edit Master title style</a:t>
            </a:r>
          </a:p>
        </p:txBody>
      </p:sp>
      <p:sp>
        <p:nvSpPr>
          <p:cNvPr id="3" name="Content Placeholder 2"/>
          <p:cNvSpPr>
            <a:spLocks noGrp="1"/>
          </p:cNvSpPr>
          <p:nvPr>
            <p:ph idx="1" hasCustomPrompt="1"/>
          </p:nvPr>
        </p:nvSpPr>
        <p:spPr>
          <a:xfrm>
            <a:off x="1371600" y="2231756"/>
            <a:ext cx="9601200" cy="1875295"/>
          </a:xfrm>
        </p:spPr>
        <p:txBody>
          <a:bodyPr lIns="0" tIns="0" rIns="0" bIns="0">
            <a:noAutofit/>
          </a:bodyPr>
          <a:lstStyle>
            <a:lvl1pPr marL="0" indent="0" algn="ctr">
              <a:lnSpc>
                <a:spcPct val="120000"/>
              </a:lnSpc>
              <a:buFontTx/>
              <a:buNone/>
              <a:defRPr sz="3200">
                <a:solidFill>
                  <a:schemeClr val="bg1"/>
                </a:solidFill>
              </a:defRPr>
            </a:lvl1pPr>
            <a:lvl2pPr marL="457200" indent="0">
              <a:buFontTx/>
              <a:buNone/>
              <a:defRPr sz="2400">
                <a:solidFill>
                  <a:srgbClr val="767679"/>
                </a:solidFill>
              </a:defRPr>
            </a:lvl2pPr>
            <a:lvl3pPr marL="914400" indent="0">
              <a:buFontTx/>
              <a:buNone/>
              <a:defRPr sz="2400">
                <a:solidFill>
                  <a:srgbClr val="767679"/>
                </a:solidFill>
              </a:defRPr>
            </a:lvl3pPr>
            <a:lvl4pPr marL="1371600" indent="0">
              <a:buFontTx/>
              <a:buNone/>
              <a:defRPr sz="2400">
                <a:solidFill>
                  <a:srgbClr val="767679"/>
                </a:solidFill>
              </a:defRPr>
            </a:lvl4pPr>
            <a:lvl5pPr marL="1828800" indent="0">
              <a:buFontTx/>
              <a:buNone/>
              <a:defRPr sz="2400">
                <a:solidFill>
                  <a:srgbClr val="767679"/>
                </a:solidFill>
              </a:defRPr>
            </a:lvl5pPr>
          </a:lstStyle>
          <a:p>
            <a:pPr lvl="0"/>
            <a:r>
              <a:rPr lang="en-US" dirty="0"/>
              <a:t>Edit Master text styles</a:t>
            </a:r>
          </a:p>
        </p:txBody>
      </p:sp>
      <p:sp>
        <p:nvSpPr>
          <p:cNvPr id="7" name="Rectangle 6">
            <a:extLst>
              <a:ext uri="{FF2B5EF4-FFF2-40B4-BE49-F238E27FC236}">
                <a16:creationId xmlns:a16="http://schemas.microsoft.com/office/drawing/2014/main" id="{915D6A78-B4D6-D94E-B39F-51EB8F157E36}"/>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8" name="Content Placeholder 2">
            <a:extLst>
              <a:ext uri="{FF2B5EF4-FFF2-40B4-BE49-F238E27FC236}">
                <a16:creationId xmlns:a16="http://schemas.microsoft.com/office/drawing/2014/main" id="{66615C52-A5DF-9D4F-8DED-B3B4EF4689F0}"/>
              </a:ext>
            </a:extLst>
          </p:cNvPr>
          <p:cNvSpPr>
            <a:spLocks noGrp="1"/>
          </p:cNvSpPr>
          <p:nvPr>
            <p:ph idx="10" hasCustomPrompt="1"/>
          </p:nvPr>
        </p:nvSpPr>
        <p:spPr>
          <a:xfrm>
            <a:off x="1384516" y="4259451"/>
            <a:ext cx="9601200" cy="1118461"/>
          </a:xfrm>
        </p:spPr>
        <p:txBody>
          <a:bodyPr lIns="0" tIns="0" rIns="0" bIns="0">
            <a:noAutofit/>
          </a:bodyPr>
          <a:lstStyle>
            <a:lvl1pPr marL="0" indent="0" algn="ctr">
              <a:spcBef>
                <a:spcPts val="0"/>
              </a:spcBef>
              <a:buFontTx/>
              <a:buNone/>
              <a:defRPr sz="1800">
                <a:solidFill>
                  <a:schemeClr val="bg1"/>
                </a:solidFill>
              </a:defRPr>
            </a:lvl1pPr>
            <a:lvl2pPr marL="457200" indent="0">
              <a:buFontTx/>
              <a:buNone/>
              <a:defRPr sz="2400">
                <a:solidFill>
                  <a:srgbClr val="767679"/>
                </a:solidFill>
              </a:defRPr>
            </a:lvl2pPr>
            <a:lvl3pPr marL="914400" indent="0">
              <a:buFontTx/>
              <a:buNone/>
              <a:defRPr sz="2400">
                <a:solidFill>
                  <a:srgbClr val="767679"/>
                </a:solidFill>
              </a:defRPr>
            </a:lvl3pPr>
            <a:lvl4pPr marL="1371600" indent="0">
              <a:buFontTx/>
              <a:buNone/>
              <a:defRPr sz="2400">
                <a:solidFill>
                  <a:srgbClr val="767679"/>
                </a:solidFill>
              </a:defRPr>
            </a:lvl4pPr>
            <a:lvl5pPr marL="1828800" indent="0">
              <a:buFontTx/>
              <a:buNone/>
              <a:defRPr sz="2400">
                <a:solidFill>
                  <a:srgbClr val="767679"/>
                </a:solidFill>
              </a:defRPr>
            </a:lvl5pPr>
          </a:lstStyle>
          <a:p>
            <a:pPr lvl="0"/>
            <a:r>
              <a:rPr lang="en-US" dirty="0"/>
              <a:t>Edit Master text styles</a:t>
            </a:r>
          </a:p>
        </p:txBody>
      </p:sp>
      <p:pic>
        <p:nvPicPr>
          <p:cNvPr id="10" name="Picture 9" descr="A picture containing meter&#10;&#10;Description automatically generated">
            <a:extLst>
              <a:ext uri="{FF2B5EF4-FFF2-40B4-BE49-F238E27FC236}">
                <a16:creationId xmlns:a16="http://schemas.microsoft.com/office/drawing/2014/main" id="{2620A937-BEBA-E745-BF53-A12E6A7C3137}"/>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3699404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256A8-9B2D-E645-BD09-A9DEFE4F7852}"/>
              </a:ext>
            </a:extLst>
          </p:cNvPr>
          <p:cNvSpPr>
            <a:spLocks noGrp="1"/>
          </p:cNvSpPr>
          <p:nvPr>
            <p:ph type="title"/>
          </p:nvPr>
        </p:nvSpPr>
        <p:spPr>
          <a:xfrm>
            <a:off x="1371600" y="914400"/>
            <a:ext cx="9508435"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22755FF-109E-4748-BAFA-288F222BD1B0}"/>
              </a:ext>
            </a:extLst>
          </p:cNvPr>
          <p:cNvSpPr>
            <a:spLocks noGrp="1"/>
          </p:cNvSpPr>
          <p:nvPr>
            <p:ph type="body" idx="1"/>
          </p:nvPr>
        </p:nvSpPr>
        <p:spPr>
          <a:xfrm>
            <a:off x="1371600" y="2462920"/>
            <a:ext cx="4572000" cy="687456"/>
          </a:xfrm>
        </p:spPr>
        <p:txBody>
          <a:bodyPr anchor="b"/>
          <a:lstStyle>
            <a:lvl1pPr marL="0" indent="0">
              <a:lnSpc>
                <a:spcPct val="100000"/>
              </a:lnSpc>
              <a:spcBef>
                <a:spcPts val="0"/>
              </a:spcBef>
              <a:buNone/>
              <a:defRPr sz="2400" b="1" cap="all" baseline="0">
                <a:solidFill>
                  <a:srgbClr val="1C82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CE88432-962F-7B49-BE99-375E0569A5D9}"/>
              </a:ext>
            </a:extLst>
          </p:cNvPr>
          <p:cNvSpPr>
            <a:spLocks noGrp="1"/>
          </p:cNvSpPr>
          <p:nvPr>
            <p:ph sz="half" idx="2"/>
          </p:nvPr>
        </p:nvSpPr>
        <p:spPr>
          <a:xfrm>
            <a:off x="1371600" y="3303811"/>
            <a:ext cx="4572000" cy="25558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3F330B7-17A8-9746-9226-AA6D26B498D7}"/>
              </a:ext>
            </a:extLst>
          </p:cNvPr>
          <p:cNvSpPr>
            <a:spLocks noGrp="1"/>
          </p:cNvSpPr>
          <p:nvPr>
            <p:ph type="body" sz="quarter" idx="3"/>
          </p:nvPr>
        </p:nvSpPr>
        <p:spPr>
          <a:xfrm>
            <a:off x="6323014" y="2462920"/>
            <a:ext cx="4572000" cy="687456"/>
          </a:xfrm>
        </p:spPr>
        <p:txBody>
          <a:bodyPr anchor="b"/>
          <a:lstStyle>
            <a:lvl1pPr marL="0" indent="0">
              <a:lnSpc>
                <a:spcPct val="100000"/>
              </a:lnSpc>
              <a:spcBef>
                <a:spcPts val="0"/>
              </a:spcBef>
              <a:buNone/>
              <a:defRPr sz="2400" b="1" cap="all" baseline="0">
                <a:solidFill>
                  <a:srgbClr val="1C82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B9FE0AF-FC35-3E48-BF35-F454A64E4972}"/>
              </a:ext>
            </a:extLst>
          </p:cNvPr>
          <p:cNvSpPr>
            <a:spLocks noGrp="1"/>
          </p:cNvSpPr>
          <p:nvPr>
            <p:ph sz="quarter" idx="4"/>
          </p:nvPr>
        </p:nvSpPr>
        <p:spPr>
          <a:xfrm>
            <a:off x="6323014" y="3303811"/>
            <a:ext cx="4572000" cy="25744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1E6E33C3-D7DA-EC47-A984-393F7B7D2468}"/>
              </a:ext>
            </a:extLst>
          </p:cNvPr>
          <p:cNvSpPr/>
          <p:nvPr userDrawn="1"/>
        </p:nvSpPr>
        <p:spPr>
          <a:xfrm>
            <a:off x="0" y="5867400"/>
            <a:ext cx="12192000" cy="990600"/>
          </a:xfrm>
          <a:prstGeom prst="rect">
            <a:avLst/>
          </a:prstGeom>
          <a:solidFill>
            <a:srgbClr val="767679">
              <a:alpha val="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Picture 8" descr="A picture containing meter&#10;&#10;Description automatically generated">
            <a:extLst>
              <a:ext uri="{FF2B5EF4-FFF2-40B4-BE49-F238E27FC236}">
                <a16:creationId xmlns:a16="http://schemas.microsoft.com/office/drawing/2014/main" id="{3E68687C-5F97-F541-8C72-B688CCE35EFF}"/>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359641513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C65C695C-CD2B-E447-A36A-E2E5C0B9E334}"/>
              </a:ext>
            </a:extLst>
          </p:cNvPr>
          <p:cNvSpPr>
            <a:spLocks noGrp="1"/>
          </p:cNvSpPr>
          <p:nvPr>
            <p:ph type="pic" sz="quarter" idx="13"/>
          </p:nvPr>
        </p:nvSpPr>
        <p:spPr>
          <a:xfrm>
            <a:off x="0" y="0"/>
            <a:ext cx="12192000" cy="5867400"/>
          </a:xfrm>
          <a:solidFill>
            <a:schemeClr val="bg1">
              <a:lumMod val="85000"/>
            </a:schemeClr>
          </a:solidFill>
        </p:spPr>
        <p:txBody>
          <a:bodyPr/>
          <a:lstStyle>
            <a:lvl1pPr marL="0" indent="0" algn="ctr">
              <a:buFontTx/>
              <a:buNone/>
              <a:defRPr/>
            </a:lvl1pPr>
          </a:lstStyle>
          <a:p>
            <a:endParaRPr lang="en-US"/>
          </a:p>
        </p:txBody>
      </p:sp>
      <p:sp>
        <p:nvSpPr>
          <p:cNvPr id="2" name="Title 1">
            <a:extLst>
              <a:ext uri="{FF2B5EF4-FFF2-40B4-BE49-F238E27FC236}">
                <a16:creationId xmlns:a16="http://schemas.microsoft.com/office/drawing/2014/main" id="{BF94ECF4-2430-204A-AEEC-42DE27F5DB98}"/>
              </a:ext>
            </a:extLst>
          </p:cNvPr>
          <p:cNvSpPr>
            <a:spLocks noGrp="1"/>
          </p:cNvSpPr>
          <p:nvPr>
            <p:ph type="title"/>
          </p:nvPr>
        </p:nvSpPr>
        <p:spPr/>
        <p:txBody>
          <a:bodyPr/>
          <a:lstStyle/>
          <a:p>
            <a:r>
              <a:rPr lang="en-US"/>
              <a:t>Click to edit Master title style</a:t>
            </a:r>
          </a:p>
        </p:txBody>
      </p:sp>
      <p:sp>
        <p:nvSpPr>
          <p:cNvPr id="6" name="Text Placeholder 3">
            <a:extLst>
              <a:ext uri="{FF2B5EF4-FFF2-40B4-BE49-F238E27FC236}">
                <a16:creationId xmlns:a16="http://schemas.microsoft.com/office/drawing/2014/main" id="{208254D2-EC80-984C-889F-56FACDA4C1C2}"/>
              </a:ext>
            </a:extLst>
          </p:cNvPr>
          <p:cNvSpPr>
            <a:spLocks noGrp="1"/>
          </p:cNvSpPr>
          <p:nvPr>
            <p:ph type="body" sz="half" idx="2"/>
          </p:nvPr>
        </p:nvSpPr>
        <p:spPr>
          <a:xfrm>
            <a:off x="1371600" y="2463281"/>
            <a:ext cx="9601199" cy="3089379"/>
          </a:xfrm>
        </p:spPr>
        <p:txBody>
          <a:bodyPr/>
          <a:lstStyle>
            <a:lvl1pPr marL="0" indent="0">
              <a:spcBef>
                <a:spcPts val="0"/>
              </a:spcBef>
              <a:spcAft>
                <a:spcPts val="1200"/>
              </a:spcAft>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Rectangle 7">
            <a:extLst>
              <a:ext uri="{FF2B5EF4-FFF2-40B4-BE49-F238E27FC236}">
                <a16:creationId xmlns:a16="http://schemas.microsoft.com/office/drawing/2014/main" id="{2DC6964A-E84D-C345-BEEB-3A7F53F3E056}"/>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10" name="Picture 9" descr="A picture containing meter&#10;&#10;Description automatically generated">
            <a:extLst>
              <a:ext uri="{FF2B5EF4-FFF2-40B4-BE49-F238E27FC236}">
                <a16:creationId xmlns:a16="http://schemas.microsoft.com/office/drawing/2014/main" id="{027760C2-F0E4-9A4C-910F-330F755E7EF1}"/>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14010445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rgbClr val="1C82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057D6-D12A-4244-ABD4-1FE06DACB3AB}"/>
              </a:ext>
            </a:extLst>
          </p:cNvPr>
          <p:cNvSpPr>
            <a:spLocks noGrp="1"/>
          </p:cNvSpPr>
          <p:nvPr>
            <p:ph type="title"/>
          </p:nvPr>
        </p:nvSpPr>
        <p:spPr>
          <a:xfrm>
            <a:off x="1371600" y="967547"/>
            <a:ext cx="4313583" cy="1600200"/>
          </a:xfrm>
        </p:spPr>
        <p:txBody>
          <a:bodyPr anchor="t" anchorCtr="0"/>
          <a:lstStyle>
            <a:lvl1pPr>
              <a:defRPr sz="3200">
                <a:solidFill>
                  <a:srgbClr val="FFFFFF"/>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1D4AA9E5-4FCE-A448-A7D5-66B566D9C0D6}"/>
              </a:ext>
            </a:extLst>
          </p:cNvPr>
          <p:cNvSpPr>
            <a:spLocks noGrp="1"/>
          </p:cNvSpPr>
          <p:nvPr>
            <p:ph type="pic" idx="1"/>
          </p:nvPr>
        </p:nvSpPr>
        <p:spPr>
          <a:xfrm>
            <a:off x="6096000" y="1"/>
            <a:ext cx="6095999" cy="5861050"/>
          </a:xfrm>
          <a:solidFill>
            <a:schemeClr val="bg2"/>
          </a:solidFill>
        </p:spPr>
        <p:txBody>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E3059F-20B0-9641-AE2C-629C0C7BFDFD}"/>
              </a:ext>
            </a:extLst>
          </p:cNvPr>
          <p:cNvSpPr>
            <a:spLocks noGrp="1"/>
          </p:cNvSpPr>
          <p:nvPr>
            <p:ph type="body" sz="half" idx="2"/>
          </p:nvPr>
        </p:nvSpPr>
        <p:spPr>
          <a:xfrm>
            <a:off x="1371600" y="2777902"/>
            <a:ext cx="4313583" cy="3091086"/>
          </a:xfrm>
        </p:spPr>
        <p:txBody>
          <a:bodyPr/>
          <a:lstStyle>
            <a:lvl1pPr marL="0" indent="0">
              <a:buNone/>
              <a:defRPr sz="24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Rectangle 7">
            <a:extLst>
              <a:ext uri="{FF2B5EF4-FFF2-40B4-BE49-F238E27FC236}">
                <a16:creationId xmlns:a16="http://schemas.microsoft.com/office/drawing/2014/main" id="{CC3E564A-8FCA-2740-9C71-76198191102C}"/>
              </a:ext>
            </a:extLst>
          </p:cNvPr>
          <p:cNvSpPr/>
          <p:nvPr userDrawn="1"/>
        </p:nvSpPr>
        <p:spPr>
          <a:xfrm>
            <a:off x="0" y="5867400"/>
            <a:ext cx="12192000" cy="990600"/>
          </a:xfrm>
          <a:prstGeom prst="rect">
            <a:avLst/>
          </a:prstGeom>
          <a:solidFill>
            <a:srgbClr val="767679">
              <a:alpha val="941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sp>
        <p:nvSpPr>
          <p:cNvPr id="7" name="Rectangle 6">
            <a:extLst>
              <a:ext uri="{FF2B5EF4-FFF2-40B4-BE49-F238E27FC236}">
                <a16:creationId xmlns:a16="http://schemas.microsoft.com/office/drawing/2014/main" id="{9B6A76F0-ACBD-0341-A417-05396691B041}"/>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Picture 8" descr="A picture containing meter&#10;&#10;Description automatically generated">
            <a:extLst>
              <a:ext uri="{FF2B5EF4-FFF2-40B4-BE49-F238E27FC236}">
                <a16:creationId xmlns:a16="http://schemas.microsoft.com/office/drawing/2014/main" id="{9F3F916A-AD59-E14F-B169-2F49D4EE5F66}"/>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33456888"/>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pcoming webinars">
    <p:bg>
      <p:bgPr>
        <a:solidFill>
          <a:srgbClr val="1C82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89E5-953B-0C4E-9B0D-5791B29A0810}"/>
              </a:ext>
            </a:extLst>
          </p:cNvPr>
          <p:cNvSpPr>
            <a:spLocks noGrp="1"/>
          </p:cNvSpPr>
          <p:nvPr>
            <p:ph type="title"/>
          </p:nvPr>
        </p:nvSpPr>
        <p:spPr>
          <a:xfrm>
            <a:off x="1371599" y="1702191"/>
            <a:ext cx="4607169" cy="1325563"/>
          </a:xfrm>
        </p:spPr>
        <p:txBody>
          <a:bodyPr/>
          <a:lstStyle>
            <a:lvl1pPr>
              <a:defRPr>
                <a:solidFill>
                  <a:schemeClr val="bg1"/>
                </a:solidFill>
              </a:defRPr>
            </a:lvl1pPr>
          </a:lstStyle>
          <a:p>
            <a:r>
              <a:rPr lang="en-US" dirty="0"/>
              <a:t>Click to edit Master title style</a:t>
            </a:r>
          </a:p>
        </p:txBody>
      </p:sp>
      <p:sp>
        <p:nvSpPr>
          <p:cNvPr id="3" name="Text Placeholder 3">
            <a:extLst>
              <a:ext uri="{FF2B5EF4-FFF2-40B4-BE49-F238E27FC236}">
                <a16:creationId xmlns:a16="http://schemas.microsoft.com/office/drawing/2014/main" id="{27CB8102-752D-974E-A6EA-071362588856}"/>
              </a:ext>
            </a:extLst>
          </p:cNvPr>
          <p:cNvSpPr>
            <a:spLocks noGrp="1"/>
          </p:cNvSpPr>
          <p:nvPr>
            <p:ph type="body" sz="half" idx="2"/>
          </p:nvPr>
        </p:nvSpPr>
        <p:spPr>
          <a:xfrm>
            <a:off x="1371599" y="3256203"/>
            <a:ext cx="4607169" cy="2338685"/>
          </a:xfrm>
        </p:spPr>
        <p:txBody>
          <a:bodyPr/>
          <a:lstStyle>
            <a:lvl1pPr marL="0" indent="0">
              <a:buNone/>
              <a:defRPr sz="24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3">
            <a:extLst>
              <a:ext uri="{FF2B5EF4-FFF2-40B4-BE49-F238E27FC236}">
                <a16:creationId xmlns:a16="http://schemas.microsoft.com/office/drawing/2014/main" id="{92A47ACD-9DB2-A249-8C90-1666F4B10633}"/>
              </a:ext>
            </a:extLst>
          </p:cNvPr>
          <p:cNvSpPr>
            <a:spLocks noGrp="1"/>
          </p:cNvSpPr>
          <p:nvPr>
            <p:ph type="body" sz="half" idx="10"/>
          </p:nvPr>
        </p:nvSpPr>
        <p:spPr>
          <a:xfrm>
            <a:off x="6236679" y="777710"/>
            <a:ext cx="2330547" cy="1824578"/>
          </a:xfrm>
          <a:solidFill>
            <a:srgbClr val="FFFFFF"/>
          </a:solidFill>
        </p:spPr>
        <p:txBody>
          <a:bodyPr lIns="182880" tIns="182880" rIns="91440" bIns="91440"/>
          <a:lstStyle>
            <a:lvl1pPr marL="0" indent="0">
              <a:lnSpc>
                <a:spcPct val="100000"/>
              </a:lnSpc>
              <a:spcBef>
                <a:spcPts val="0"/>
              </a:spcBef>
              <a:buNone/>
              <a:defRPr sz="1800">
                <a:solidFill>
                  <a:srgbClr val="76767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7" name="Text Placeholder 3">
            <a:extLst>
              <a:ext uri="{FF2B5EF4-FFF2-40B4-BE49-F238E27FC236}">
                <a16:creationId xmlns:a16="http://schemas.microsoft.com/office/drawing/2014/main" id="{00154133-A90C-2D4C-AAA8-5C7C3FBE0E59}"/>
              </a:ext>
            </a:extLst>
          </p:cNvPr>
          <p:cNvSpPr>
            <a:spLocks noGrp="1"/>
          </p:cNvSpPr>
          <p:nvPr>
            <p:ph type="body" sz="half" idx="11"/>
          </p:nvPr>
        </p:nvSpPr>
        <p:spPr>
          <a:xfrm>
            <a:off x="6234333" y="2503814"/>
            <a:ext cx="2330547" cy="548639"/>
          </a:xfrm>
          <a:solidFill>
            <a:srgbClr val="960048"/>
          </a:solidFill>
        </p:spPr>
        <p:txBody>
          <a:bodyPr lIns="182880" tIns="91440" rIns="0" bIns="0" anchor="ctr" anchorCtr="0"/>
          <a:lstStyle>
            <a:lvl1pPr marL="0" indent="0">
              <a:buNone/>
              <a:defRPr sz="14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3">
            <a:extLst>
              <a:ext uri="{FF2B5EF4-FFF2-40B4-BE49-F238E27FC236}">
                <a16:creationId xmlns:a16="http://schemas.microsoft.com/office/drawing/2014/main" id="{EA8B0D69-D0B0-FC45-8A4F-03D423A69E25}"/>
              </a:ext>
            </a:extLst>
          </p:cNvPr>
          <p:cNvSpPr>
            <a:spLocks noGrp="1"/>
          </p:cNvSpPr>
          <p:nvPr>
            <p:ph type="body" sz="half" idx="12"/>
          </p:nvPr>
        </p:nvSpPr>
        <p:spPr>
          <a:xfrm>
            <a:off x="8864991" y="777710"/>
            <a:ext cx="2330547" cy="1824578"/>
          </a:xfrm>
          <a:solidFill>
            <a:srgbClr val="FFFFFF"/>
          </a:solidFill>
        </p:spPr>
        <p:txBody>
          <a:bodyPr lIns="182880" tIns="182880" rIns="91440" bIns="91440"/>
          <a:lstStyle>
            <a:lvl1pPr marL="0" indent="0">
              <a:lnSpc>
                <a:spcPct val="100000"/>
              </a:lnSpc>
              <a:spcBef>
                <a:spcPts val="0"/>
              </a:spcBef>
              <a:buNone/>
              <a:defRPr sz="1800">
                <a:solidFill>
                  <a:srgbClr val="76767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9" name="Text Placeholder 3">
            <a:extLst>
              <a:ext uri="{FF2B5EF4-FFF2-40B4-BE49-F238E27FC236}">
                <a16:creationId xmlns:a16="http://schemas.microsoft.com/office/drawing/2014/main" id="{CEC9622F-6901-E744-A898-9B5935956688}"/>
              </a:ext>
            </a:extLst>
          </p:cNvPr>
          <p:cNvSpPr>
            <a:spLocks noGrp="1"/>
          </p:cNvSpPr>
          <p:nvPr>
            <p:ph type="body" sz="half" idx="13"/>
          </p:nvPr>
        </p:nvSpPr>
        <p:spPr>
          <a:xfrm>
            <a:off x="8862645" y="2503814"/>
            <a:ext cx="2330547" cy="548639"/>
          </a:xfrm>
          <a:solidFill>
            <a:srgbClr val="960048"/>
          </a:solidFill>
        </p:spPr>
        <p:txBody>
          <a:bodyPr lIns="182880" tIns="91440" rIns="0" bIns="0" anchor="ctr" anchorCtr="0"/>
          <a:lstStyle>
            <a:lvl1pPr marL="0" indent="0">
              <a:buNone/>
              <a:defRPr sz="14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3">
            <a:extLst>
              <a:ext uri="{FF2B5EF4-FFF2-40B4-BE49-F238E27FC236}">
                <a16:creationId xmlns:a16="http://schemas.microsoft.com/office/drawing/2014/main" id="{75DBB5D3-B708-4D43-B6F6-128EFA2A61A3}"/>
              </a:ext>
            </a:extLst>
          </p:cNvPr>
          <p:cNvSpPr>
            <a:spLocks noGrp="1"/>
          </p:cNvSpPr>
          <p:nvPr>
            <p:ph type="body" sz="half" idx="14"/>
          </p:nvPr>
        </p:nvSpPr>
        <p:spPr>
          <a:xfrm>
            <a:off x="6236679" y="3303726"/>
            <a:ext cx="2330547" cy="1824578"/>
          </a:xfrm>
          <a:solidFill>
            <a:srgbClr val="FFFFFF"/>
          </a:solidFill>
        </p:spPr>
        <p:txBody>
          <a:bodyPr lIns="182880" tIns="182880" rIns="91440" bIns="91440"/>
          <a:lstStyle>
            <a:lvl1pPr marL="0" indent="0">
              <a:lnSpc>
                <a:spcPct val="100000"/>
              </a:lnSpc>
              <a:spcBef>
                <a:spcPts val="0"/>
              </a:spcBef>
              <a:buNone/>
              <a:defRPr sz="1800">
                <a:solidFill>
                  <a:srgbClr val="76767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3">
            <a:extLst>
              <a:ext uri="{FF2B5EF4-FFF2-40B4-BE49-F238E27FC236}">
                <a16:creationId xmlns:a16="http://schemas.microsoft.com/office/drawing/2014/main" id="{58C749C8-3DDA-4940-B885-524CEBCAEA42}"/>
              </a:ext>
            </a:extLst>
          </p:cNvPr>
          <p:cNvSpPr>
            <a:spLocks noGrp="1"/>
          </p:cNvSpPr>
          <p:nvPr>
            <p:ph type="body" sz="half" idx="15"/>
          </p:nvPr>
        </p:nvSpPr>
        <p:spPr>
          <a:xfrm>
            <a:off x="6234333" y="5029830"/>
            <a:ext cx="2330547" cy="548639"/>
          </a:xfrm>
          <a:solidFill>
            <a:srgbClr val="960048"/>
          </a:solidFill>
        </p:spPr>
        <p:txBody>
          <a:bodyPr lIns="182880" tIns="91440" rIns="0" bIns="0" anchor="ctr" anchorCtr="0"/>
          <a:lstStyle>
            <a:lvl1pPr marL="0" indent="0">
              <a:buNone/>
              <a:defRPr sz="14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2" name="Text Placeholder 3">
            <a:extLst>
              <a:ext uri="{FF2B5EF4-FFF2-40B4-BE49-F238E27FC236}">
                <a16:creationId xmlns:a16="http://schemas.microsoft.com/office/drawing/2014/main" id="{A4A7DD44-CA0F-4146-AA09-148807F31F5F}"/>
              </a:ext>
            </a:extLst>
          </p:cNvPr>
          <p:cNvSpPr>
            <a:spLocks noGrp="1"/>
          </p:cNvSpPr>
          <p:nvPr>
            <p:ph type="body" sz="half" idx="16"/>
          </p:nvPr>
        </p:nvSpPr>
        <p:spPr>
          <a:xfrm>
            <a:off x="8864991" y="3303726"/>
            <a:ext cx="2330547" cy="1824578"/>
          </a:xfrm>
          <a:solidFill>
            <a:srgbClr val="FFFFFF"/>
          </a:solidFill>
        </p:spPr>
        <p:txBody>
          <a:bodyPr lIns="182880" tIns="182880" rIns="91440" bIns="91440"/>
          <a:lstStyle>
            <a:lvl1pPr marL="0" indent="0">
              <a:lnSpc>
                <a:spcPct val="100000"/>
              </a:lnSpc>
              <a:spcBef>
                <a:spcPts val="0"/>
              </a:spcBef>
              <a:buNone/>
              <a:defRPr sz="1800">
                <a:solidFill>
                  <a:srgbClr val="767679"/>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3" name="Text Placeholder 3">
            <a:extLst>
              <a:ext uri="{FF2B5EF4-FFF2-40B4-BE49-F238E27FC236}">
                <a16:creationId xmlns:a16="http://schemas.microsoft.com/office/drawing/2014/main" id="{08E27C32-B668-6945-BA34-11E5F9357CD8}"/>
              </a:ext>
            </a:extLst>
          </p:cNvPr>
          <p:cNvSpPr>
            <a:spLocks noGrp="1"/>
          </p:cNvSpPr>
          <p:nvPr>
            <p:ph type="body" sz="half" idx="17"/>
          </p:nvPr>
        </p:nvSpPr>
        <p:spPr>
          <a:xfrm>
            <a:off x="8862645" y="5029830"/>
            <a:ext cx="2330547" cy="548639"/>
          </a:xfrm>
          <a:solidFill>
            <a:srgbClr val="960048"/>
          </a:solidFill>
        </p:spPr>
        <p:txBody>
          <a:bodyPr lIns="182880" tIns="91440" rIns="0" bIns="0" anchor="ctr" anchorCtr="0"/>
          <a:lstStyle>
            <a:lvl1pPr marL="0" indent="0">
              <a:buNone/>
              <a:defRPr sz="14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24" name="Graphic 23" descr="Daily calendar">
            <a:extLst>
              <a:ext uri="{FF2B5EF4-FFF2-40B4-BE49-F238E27FC236}">
                <a16:creationId xmlns:a16="http://schemas.microsoft.com/office/drawing/2014/main" id="{38F777B6-9AF1-B64A-A4D1-B34811A2BB1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47192" y="605971"/>
            <a:ext cx="914400" cy="914400"/>
          </a:xfrm>
          <a:prstGeom prst="rect">
            <a:avLst/>
          </a:prstGeom>
        </p:spPr>
      </p:pic>
      <p:sp>
        <p:nvSpPr>
          <p:cNvPr id="25" name="Rectangle 24">
            <a:extLst>
              <a:ext uri="{FF2B5EF4-FFF2-40B4-BE49-F238E27FC236}">
                <a16:creationId xmlns:a16="http://schemas.microsoft.com/office/drawing/2014/main" id="{CF55CB1D-AA35-924B-9EB2-90D59A21A20E}"/>
              </a:ext>
            </a:extLst>
          </p:cNvPr>
          <p:cNvSpPr/>
          <p:nvPr userDrawn="1"/>
        </p:nvSpPr>
        <p:spPr>
          <a:xfrm>
            <a:off x="0" y="5867400"/>
            <a:ext cx="121920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15" name="Picture 14" descr="A picture containing meter&#10;&#10;Description automatically generated">
            <a:extLst>
              <a:ext uri="{FF2B5EF4-FFF2-40B4-BE49-F238E27FC236}">
                <a16:creationId xmlns:a16="http://schemas.microsoft.com/office/drawing/2014/main" id="{F1F45C88-00F3-1D4C-B182-3EAE2F8B8028}"/>
              </a:ext>
            </a:extLst>
          </p:cNvPr>
          <p:cNvPicPr>
            <a:picLocks noChangeAspect="1"/>
          </p:cNvPicPr>
          <p:nvPr userDrawn="1"/>
        </p:nvPicPr>
        <p:blipFill>
          <a:blip r:embed="rId3"/>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1188108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28427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92D0B-66CE-BB42-935B-5AE0AE80F6F6}"/>
              </a:ext>
            </a:extLst>
          </p:cNvPr>
          <p:cNvSpPr>
            <a:spLocks noGrp="1"/>
          </p:cNvSpPr>
          <p:nvPr>
            <p:ph type="title"/>
          </p:nvPr>
        </p:nvSpPr>
        <p:spPr>
          <a:xfrm>
            <a:off x="1813302" y="3340360"/>
            <a:ext cx="8804935" cy="1783994"/>
          </a:xfrm>
        </p:spPr>
        <p:txBody>
          <a:bodyPr anchor="t" anchorCtr="0"/>
          <a:lstStyle>
            <a:lvl1pPr algn="l">
              <a:lnSpc>
                <a:spcPct val="110000"/>
              </a:lnSpc>
              <a:spcAft>
                <a:spcPts val="1200"/>
              </a:spcAft>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058012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8991-418E-B84A-BA54-368063A05D39}"/>
              </a:ext>
            </a:extLst>
          </p:cNvPr>
          <p:cNvSpPr>
            <a:spLocks noGrp="1"/>
          </p:cNvSpPr>
          <p:nvPr>
            <p:ph type="title"/>
          </p:nvPr>
        </p:nvSpPr>
        <p:spPr>
          <a:xfrm>
            <a:off x="1463040" y="640080"/>
            <a:ext cx="9144000" cy="1325563"/>
          </a:xfrm>
        </p:spPr>
        <p:txBody>
          <a:bodyPr/>
          <a:lstStyle>
            <a:lvl1pPr>
              <a:defRPr sz="3600" b="1" i="0" cap="all" baseline="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E4EB10E-D514-534B-9D01-6C1F54E19A69}"/>
              </a:ext>
            </a:extLst>
          </p:cNvPr>
          <p:cNvSpPr>
            <a:spLocks noGrp="1"/>
          </p:cNvSpPr>
          <p:nvPr>
            <p:ph idx="1"/>
          </p:nvPr>
        </p:nvSpPr>
        <p:spPr>
          <a:xfrm>
            <a:off x="1463040" y="2194560"/>
            <a:ext cx="914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meter&#10;&#10;Description automatically generated">
            <a:extLst>
              <a:ext uri="{FF2B5EF4-FFF2-40B4-BE49-F238E27FC236}">
                <a16:creationId xmlns:a16="http://schemas.microsoft.com/office/drawing/2014/main" id="{3D087B64-6C5D-478C-A3FC-7D51A8037D95}"/>
              </a:ext>
            </a:extLst>
          </p:cNvPr>
          <p:cNvPicPr>
            <a:picLocks noChangeAspect="1"/>
          </p:cNvPicPr>
          <p:nvPr userDrawn="1"/>
        </p:nvPicPr>
        <p:blipFill>
          <a:blip r:embed="rId2"/>
          <a:stretch>
            <a:fillRect/>
          </a:stretch>
        </p:blipFill>
        <p:spPr>
          <a:xfrm>
            <a:off x="1285706" y="5961625"/>
            <a:ext cx="3444846" cy="794775"/>
          </a:xfrm>
          <a:prstGeom prst="rect">
            <a:avLst/>
          </a:prstGeom>
        </p:spPr>
      </p:pic>
    </p:spTree>
    <p:extLst>
      <p:ext uri="{BB962C8B-B14F-4D97-AF65-F5344CB8AC3E}">
        <p14:creationId xmlns:p14="http://schemas.microsoft.com/office/powerpoint/2010/main" val="2112390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E0F488-6F2B-A04B-9EA5-35E7599B4DD0}"/>
              </a:ext>
            </a:extLst>
          </p:cNvPr>
          <p:cNvSpPr>
            <a:spLocks noGrp="1"/>
          </p:cNvSpPr>
          <p:nvPr>
            <p:ph type="title"/>
          </p:nvPr>
        </p:nvSpPr>
        <p:spPr>
          <a:xfrm>
            <a:off x="1371600" y="914400"/>
            <a:ext cx="9601200" cy="1325563"/>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4E1C8DF7-442A-9E4D-9A91-10A42B459CDF}"/>
              </a:ext>
            </a:extLst>
          </p:cNvPr>
          <p:cNvSpPr>
            <a:spLocks noGrp="1"/>
          </p:cNvSpPr>
          <p:nvPr>
            <p:ph type="body" idx="1"/>
          </p:nvPr>
        </p:nvSpPr>
        <p:spPr>
          <a:xfrm>
            <a:off x="1371600" y="2506662"/>
            <a:ext cx="9601200" cy="3222334"/>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3074782"/>
      </p:ext>
    </p:extLst>
  </p:cSld>
  <p:clrMap bg1="lt1" tx1="dk1" bg2="lt2" tx2="dk2" accent1="accent1" accent2="accent2" accent3="accent3" accent4="accent4" accent5="accent5" accent6="accent6" hlink="hlink" folHlink="folHlink"/>
  <p:sldLayoutIdLst>
    <p:sldLayoutId id="2147483950" r:id="rId1"/>
    <p:sldLayoutId id="2147483939" r:id="rId2"/>
    <p:sldLayoutId id="2147483959" r:id="rId3"/>
    <p:sldLayoutId id="2147483965" r:id="rId4"/>
    <p:sldLayoutId id="2147483966" r:id="rId5"/>
    <p:sldLayoutId id="2147483961" r:id="rId6"/>
    <p:sldLayoutId id="2147483968" r:id="rId7"/>
    <p:sldLayoutId id="2147483952" r:id="rId8"/>
    <p:sldLayoutId id="2147483953" r:id="rId9"/>
    <p:sldLayoutId id="2147483964" r:id="rId10"/>
    <p:sldLayoutId id="2147483970" r:id="rId11"/>
    <p:sldLayoutId id="2147483967" r:id="rId12"/>
    <p:sldLayoutId id="2147483971" r:id="rId13"/>
  </p:sldLayoutIdLst>
  <p:hf sldNum="0" hdr="0" ftr="0" dt="0"/>
  <p:txStyles>
    <p:titleStyle>
      <a:lvl1pPr algn="l" defTabSz="914400" rtl="0" eaLnBrk="1" latinLnBrk="0" hangingPunct="1">
        <a:lnSpc>
          <a:spcPct val="100000"/>
        </a:lnSpc>
        <a:spcBef>
          <a:spcPct val="0"/>
        </a:spcBef>
        <a:buNone/>
        <a:defRPr sz="3600" b="1" i="0" kern="1200" cap="all" baseline="0">
          <a:solidFill>
            <a:srgbClr val="28427C"/>
          </a:solidFill>
          <a:latin typeface="Arial" panose="020B0604020202020204" pitchFamily="34" charset="0"/>
          <a:ea typeface="+mj-ea"/>
          <a:cs typeface="+mj-cs"/>
        </a:defRPr>
      </a:lvl1pPr>
    </p:titleStyle>
    <p:bodyStyle>
      <a:lvl1pPr marL="228600" indent="-228600" algn="l" defTabSz="914400" rtl="0" eaLnBrk="1" latinLnBrk="0" hangingPunct="1">
        <a:lnSpc>
          <a:spcPct val="110000"/>
        </a:lnSpc>
        <a:spcBef>
          <a:spcPts val="1000"/>
        </a:spcBef>
        <a:buClr>
          <a:srgbClr val="1C82B8"/>
        </a:buClr>
        <a:buFont typeface="Arial" panose="020B0604020202020204" pitchFamily="34" charset="0"/>
        <a:buChar char="•"/>
        <a:defRPr sz="2400" b="0" i="0" kern="1200">
          <a:solidFill>
            <a:srgbClr val="76767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Clr>
          <a:srgbClr val="1C82B8"/>
        </a:buClr>
        <a:buFont typeface="Arial" panose="020B0604020202020204" pitchFamily="34" charset="0"/>
        <a:buChar char="•"/>
        <a:defRPr sz="2400" b="0" i="0" kern="1200">
          <a:solidFill>
            <a:srgbClr val="76767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Clr>
          <a:srgbClr val="1C82B8"/>
        </a:buClr>
        <a:buFont typeface="Arial" panose="020B0604020202020204" pitchFamily="34" charset="0"/>
        <a:buChar char="•"/>
        <a:defRPr sz="2400" b="0" i="0" kern="1200">
          <a:solidFill>
            <a:srgbClr val="76767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Clr>
          <a:srgbClr val="1C82B8"/>
        </a:buClr>
        <a:buFont typeface="Arial" panose="020B0604020202020204" pitchFamily="34" charset="0"/>
        <a:buChar char="•"/>
        <a:defRPr sz="2400" b="0" i="0" kern="1200">
          <a:solidFill>
            <a:srgbClr val="76767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Clr>
          <a:srgbClr val="1C82B8"/>
        </a:buClr>
        <a:buFont typeface="Arial" panose="020B0604020202020204" pitchFamily="34" charset="0"/>
        <a:buChar char="•"/>
        <a:defRPr sz="2400" b="0" i="0" kern="1200">
          <a:solidFill>
            <a:srgbClr val="76767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icma.org/building-veteran-fellow-work-plan"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icma.org/building-veteran-fellow-work-pla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icma.org/vlgmf/host-community-information"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icma.org/documents/human-resources-recruitment-handbook-hiring-veterans-local-government-positions" TargetMode="External"/><Relationship Id="rId4" Type="http://schemas.openxmlformats.org/officeDocument/2006/relationships/hyperlink" Target="https://icma.org/building-veteran-fellow-work-pla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F339807-03D1-4A26-8001-6DB6B7CCC887}"/>
              </a:ext>
            </a:extLst>
          </p:cNvPr>
          <p:cNvPicPr>
            <a:picLocks noChangeAspect="1"/>
          </p:cNvPicPr>
          <p:nvPr/>
        </p:nvPicPr>
        <p:blipFill>
          <a:blip r:embed="rId2"/>
          <a:stretch>
            <a:fillRect/>
          </a:stretch>
        </p:blipFill>
        <p:spPr>
          <a:xfrm>
            <a:off x="0" y="0"/>
            <a:ext cx="12192000" cy="5862320"/>
          </a:xfrm>
          <a:prstGeom prst="rect">
            <a:avLst/>
          </a:prstGeom>
        </p:spPr>
      </p:pic>
      <p:pic>
        <p:nvPicPr>
          <p:cNvPr id="2" name="Picture 1">
            <a:extLst>
              <a:ext uri="{FF2B5EF4-FFF2-40B4-BE49-F238E27FC236}">
                <a16:creationId xmlns:a16="http://schemas.microsoft.com/office/drawing/2014/main" id="{B5369BF1-6854-431D-AC9F-84E2C59F5376}"/>
              </a:ext>
            </a:extLst>
          </p:cNvPr>
          <p:cNvPicPr>
            <a:picLocks noChangeAspect="1"/>
          </p:cNvPicPr>
          <p:nvPr/>
        </p:nvPicPr>
        <p:blipFill>
          <a:blip r:embed="rId3"/>
          <a:stretch>
            <a:fillRect/>
          </a:stretch>
        </p:blipFill>
        <p:spPr>
          <a:xfrm>
            <a:off x="929191" y="6044720"/>
            <a:ext cx="3444539" cy="792549"/>
          </a:xfrm>
          <a:prstGeom prst="rect">
            <a:avLst/>
          </a:prstGeom>
        </p:spPr>
      </p:pic>
      <p:sp>
        <p:nvSpPr>
          <p:cNvPr id="8" name="Rectangle 7">
            <a:extLst>
              <a:ext uri="{FF2B5EF4-FFF2-40B4-BE49-F238E27FC236}">
                <a16:creationId xmlns:a16="http://schemas.microsoft.com/office/drawing/2014/main" id="{0B8A90AF-E00C-45EE-99F3-3D2AD2EF372E}"/>
              </a:ext>
            </a:extLst>
          </p:cNvPr>
          <p:cNvSpPr/>
          <p:nvPr/>
        </p:nvSpPr>
        <p:spPr>
          <a:xfrm>
            <a:off x="0" y="20731"/>
            <a:ext cx="12192000" cy="6858000"/>
          </a:xfrm>
          <a:prstGeom prst="rect">
            <a:avLst/>
          </a:prstGeom>
          <a:gradFill flip="none" rotWithShape="1">
            <a:gsLst>
              <a:gs pos="0">
                <a:schemeClr val="accent1">
                  <a:lumMod val="67000"/>
                  <a:alpha val="45000"/>
                </a:schemeClr>
              </a:gs>
              <a:gs pos="47000">
                <a:schemeClr val="accent1">
                  <a:alpha val="70000"/>
                  <a:lumMod val="61000"/>
                </a:schemeClr>
              </a:gs>
              <a:gs pos="99000">
                <a:schemeClr val="accent1">
                  <a:alpha val="32000"/>
                  <a:lumMod val="37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5" name="TextBox 4">
            <a:extLst>
              <a:ext uri="{FF2B5EF4-FFF2-40B4-BE49-F238E27FC236}">
                <a16:creationId xmlns:a16="http://schemas.microsoft.com/office/drawing/2014/main" id="{AE5D80C0-7569-424D-97D2-1D2B3A255187}"/>
              </a:ext>
            </a:extLst>
          </p:cNvPr>
          <p:cNvSpPr txBox="1"/>
          <p:nvPr/>
        </p:nvSpPr>
        <p:spPr>
          <a:xfrm>
            <a:off x="1905000" y="762203"/>
            <a:ext cx="8382000" cy="4832092"/>
          </a:xfrm>
          <a:prstGeom prst="rect">
            <a:avLst/>
          </a:prstGeom>
          <a:noFill/>
        </p:spPr>
        <p:txBody>
          <a:bodyPr wrap="square" rtlCol="0">
            <a:spAutoFit/>
          </a:bodyPr>
          <a:lstStyle/>
          <a:p>
            <a:pPr algn="ctr"/>
            <a:r>
              <a:rPr lang="en-US" sz="4400" b="1" dirty="0">
                <a:solidFill>
                  <a:schemeClr val="bg2"/>
                </a:solidFill>
                <a:latin typeface="Arial" panose="020B0604020202020204" pitchFamily="34" charset="0"/>
                <a:cs typeface="Arial" panose="020B0604020202020204" pitchFamily="34" charset="0"/>
              </a:rPr>
              <a:t>Veterans Local Government Management Fellowship (VLGMF)</a:t>
            </a:r>
          </a:p>
          <a:p>
            <a:pPr algn="ctr"/>
            <a:r>
              <a:rPr lang="en-US" sz="4400" b="1" dirty="0">
                <a:solidFill>
                  <a:schemeClr val="bg2"/>
                </a:solidFill>
                <a:latin typeface="Arial" panose="020B0604020202020204" pitchFamily="34" charset="0"/>
                <a:cs typeface="Arial" panose="020B0604020202020204" pitchFamily="34" charset="0"/>
              </a:rPr>
              <a:t>International City/County Management Association (ICMA)</a:t>
            </a:r>
          </a:p>
          <a:p>
            <a:pPr algn="ctr"/>
            <a:endParaRPr lang="en-US" sz="4400" b="1"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000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F315-4F60-7D43-9CB9-53369265FC0C}"/>
              </a:ext>
            </a:extLst>
          </p:cNvPr>
          <p:cNvSpPr>
            <a:spLocks noGrp="1"/>
          </p:cNvSpPr>
          <p:nvPr>
            <p:ph type="title"/>
          </p:nvPr>
        </p:nvSpPr>
        <p:spPr>
          <a:xfrm>
            <a:off x="1371600" y="914400"/>
            <a:ext cx="9601200" cy="666427"/>
          </a:xfrm>
        </p:spPr>
        <p:txBody>
          <a:bodyPr/>
          <a:lstStyle/>
          <a:p>
            <a:r>
              <a:rPr lang="en-US" sz="3600" dirty="0"/>
              <a:t>AGENDA</a:t>
            </a:r>
          </a:p>
        </p:txBody>
      </p:sp>
      <p:sp>
        <p:nvSpPr>
          <p:cNvPr id="3" name="Content Placeholder 2">
            <a:extLst>
              <a:ext uri="{FF2B5EF4-FFF2-40B4-BE49-F238E27FC236}">
                <a16:creationId xmlns:a16="http://schemas.microsoft.com/office/drawing/2014/main" id="{BC4C848C-56BB-5E4D-9F74-F4CF02733164}"/>
              </a:ext>
            </a:extLst>
          </p:cNvPr>
          <p:cNvSpPr>
            <a:spLocks noGrp="1"/>
          </p:cNvSpPr>
          <p:nvPr>
            <p:ph idx="1"/>
          </p:nvPr>
        </p:nvSpPr>
        <p:spPr>
          <a:xfrm>
            <a:off x="971550" y="1923912"/>
            <a:ext cx="9601200" cy="4045088"/>
          </a:xfrm>
        </p:spPr>
        <p:txBody>
          <a:bodyPr/>
          <a:lstStyle/>
          <a:p>
            <a:r>
              <a:rPr lang="en-US" sz="2800" dirty="0">
                <a:solidFill>
                  <a:schemeClr val="tx1">
                    <a:lumMod val="50000"/>
                    <a:lumOff val="50000"/>
                  </a:schemeClr>
                </a:solidFill>
              </a:rPr>
              <a:t>Why Host a Fellow?</a:t>
            </a:r>
          </a:p>
          <a:p>
            <a:r>
              <a:rPr lang="en-US" sz="2800" dirty="0">
                <a:solidFill>
                  <a:schemeClr val="tx1">
                    <a:lumMod val="50000"/>
                    <a:lumOff val="50000"/>
                  </a:schemeClr>
                </a:solidFill>
              </a:rPr>
              <a:t>Program Description</a:t>
            </a:r>
          </a:p>
          <a:p>
            <a:pPr>
              <a:lnSpc>
                <a:spcPct val="110000"/>
              </a:lnSpc>
            </a:pPr>
            <a:r>
              <a:rPr lang="en-US" sz="2800" dirty="0">
                <a:solidFill>
                  <a:schemeClr val="tx1">
                    <a:lumMod val="50000"/>
                    <a:lumOff val="50000"/>
                  </a:schemeClr>
                </a:solidFill>
              </a:rPr>
              <a:t>Host Requirements</a:t>
            </a:r>
          </a:p>
          <a:p>
            <a:pPr>
              <a:lnSpc>
                <a:spcPct val="110000"/>
              </a:lnSpc>
            </a:pPr>
            <a:r>
              <a:rPr lang="en-US" sz="2800" dirty="0">
                <a:solidFill>
                  <a:schemeClr val="tx1">
                    <a:lumMod val="50000"/>
                    <a:lumOff val="50000"/>
                  </a:schemeClr>
                </a:solidFill>
              </a:rPr>
              <a:t>FAQs</a:t>
            </a:r>
          </a:p>
          <a:p>
            <a:pPr marL="0" indent="0">
              <a:lnSpc>
                <a:spcPct val="110000"/>
              </a:lnSpc>
              <a:buNone/>
            </a:pPr>
            <a:endParaRPr lang="en-US" sz="2800" dirty="0">
              <a:solidFill>
                <a:schemeClr val="tx1">
                  <a:lumMod val="50000"/>
                  <a:lumOff val="50000"/>
                </a:schemeClr>
              </a:solidFill>
            </a:endParaRPr>
          </a:p>
          <a:p>
            <a:endParaRPr lang="en-US" sz="2800" dirty="0">
              <a:solidFill>
                <a:schemeClr val="tx1">
                  <a:lumMod val="50000"/>
                  <a:lumOff val="50000"/>
                </a:schemeClr>
              </a:solidFill>
            </a:endParaRPr>
          </a:p>
          <a:p>
            <a:pPr>
              <a:lnSpc>
                <a:spcPct val="110000"/>
              </a:lnSpc>
            </a:pPr>
            <a:endParaRPr lang="en-US" sz="2800" dirty="0">
              <a:solidFill>
                <a:schemeClr val="tx1">
                  <a:lumMod val="50000"/>
                  <a:lumOff val="50000"/>
                </a:schemeClr>
              </a:solidFill>
              <a:cs typeface="Arial" panose="020B0604020202020204" pitchFamily="34" charset="0"/>
            </a:endParaRPr>
          </a:p>
          <a:p>
            <a:pPr>
              <a:lnSpc>
                <a:spcPct val="110000"/>
              </a:lnSpc>
            </a:pPr>
            <a:endParaRPr lang="en-US" sz="2800" dirty="0">
              <a:solidFill>
                <a:schemeClr val="tx1">
                  <a:lumMod val="50000"/>
                  <a:lumOff val="50000"/>
                </a:schemeClr>
              </a:solidFill>
              <a:cs typeface="Arial" panose="020B0604020202020204" pitchFamily="34" charset="0"/>
            </a:endParaRPr>
          </a:p>
        </p:txBody>
      </p:sp>
      <p:pic>
        <p:nvPicPr>
          <p:cNvPr id="5" name="Picture 4">
            <a:extLst>
              <a:ext uri="{FF2B5EF4-FFF2-40B4-BE49-F238E27FC236}">
                <a16:creationId xmlns:a16="http://schemas.microsoft.com/office/drawing/2014/main" id="{6811AF94-2C8F-4145-885A-4E30AF6843CA}"/>
              </a:ext>
            </a:extLst>
          </p:cNvPr>
          <p:cNvPicPr>
            <a:picLocks noChangeAspect="1"/>
          </p:cNvPicPr>
          <p:nvPr/>
        </p:nvPicPr>
        <p:blipFill>
          <a:blip r:embed="rId3"/>
          <a:stretch>
            <a:fillRect/>
          </a:stretch>
        </p:blipFill>
        <p:spPr>
          <a:xfrm>
            <a:off x="9804400" y="0"/>
            <a:ext cx="2387600" cy="6858000"/>
          </a:xfrm>
          <a:prstGeom prst="rect">
            <a:avLst/>
          </a:prstGeom>
        </p:spPr>
      </p:pic>
    </p:spTree>
    <p:extLst>
      <p:ext uri="{BB962C8B-B14F-4D97-AF65-F5344CB8AC3E}">
        <p14:creationId xmlns:p14="http://schemas.microsoft.com/office/powerpoint/2010/main" val="3315743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766C39-2A1B-0F53-BA40-0C0FDF26FF21}"/>
              </a:ext>
            </a:extLst>
          </p:cNvPr>
          <p:cNvSpPr>
            <a:spLocks noGrp="1"/>
          </p:cNvSpPr>
          <p:nvPr>
            <p:ph type="ctrTitle"/>
          </p:nvPr>
        </p:nvSpPr>
        <p:spPr>
          <a:xfrm>
            <a:off x="734326" y="1079500"/>
            <a:ext cx="10670274" cy="3937518"/>
          </a:xfrm>
        </p:spPr>
        <p:txBody>
          <a:bodyPr/>
          <a:lstStyle/>
          <a:p>
            <a:pPr algn="ctr"/>
            <a:r>
              <a:rPr lang="en-US" sz="4400" b="1" dirty="0"/>
              <a:t>More than 200,000 service members return to civilian life every year.</a:t>
            </a:r>
            <a:br>
              <a:rPr lang="en-US" sz="4400" b="1" dirty="0"/>
            </a:br>
            <a:br>
              <a:rPr lang="en-US" sz="4400" b="1" dirty="0"/>
            </a:br>
            <a:r>
              <a:rPr lang="en-US" sz="4400" b="1" dirty="0"/>
              <a:t>Many want to continue a career in service. </a:t>
            </a:r>
            <a:br>
              <a:rPr lang="en-US" sz="4400" b="1" dirty="0"/>
            </a:br>
            <a:endParaRPr lang="en-US" sz="4400" b="1" dirty="0"/>
          </a:p>
        </p:txBody>
      </p:sp>
    </p:spTree>
    <p:extLst>
      <p:ext uri="{BB962C8B-B14F-4D97-AF65-F5344CB8AC3E}">
        <p14:creationId xmlns:p14="http://schemas.microsoft.com/office/powerpoint/2010/main" val="192120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3073-4E1D-4025-9151-8A5C35E92E2B}"/>
              </a:ext>
            </a:extLst>
          </p:cNvPr>
          <p:cNvSpPr>
            <a:spLocks noGrp="1"/>
          </p:cNvSpPr>
          <p:nvPr>
            <p:ph type="title"/>
          </p:nvPr>
        </p:nvSpPr>
        <p:spPr>
          <a:xfrm>
            <a:off x="1371600" y="819150"/>
            <a:ext cx="9601200" cy="1325563"/>
          </a:xfrm>
        </p:spPr>
        <p:txBody>
          <a:bodyPr/>
          <a:lstStyle/>
          <a:p>
            <a:r>
              <a:rPr lang="en-US" dirty="0" err="1"/>
              <a:t>WhY</a:t>
            </a:r>
            <a:r>
              <a:rPr lang="en-US" dirty="0"/>
              <a:t> Host/hire a veteran?</a:t>
            </a:r>
          </a:p>
        </p:txBody>
      </p:sp>
      <p:sp>
        <p:nvSpPr>
          <p:cNvPr id="8" name="Content Placeholder 2">
            <a:extLst>
              <a:ext uri="{FF2B5EF4-FFF2-40B4-BE49-F238E27FC236}">
                <a16:creationId xmlns:a16="http://schemas.microsoft.com/office/drawing/2014/main" id="{9EA4A689-D39B-4B64-B092-33BAB35BBF86}"/>
              </a:ext>
            </a:extLst>
          </p:cNvPr>
          <p:cNvSpPr>
            <a:spLocks noGrp="1"/>
          </p:cNvSpPr>
          <p:nvPr>
            <p:ph idx="1"/>
          </p:nvPr>
        </p:nvSpPr>
        <p:spPr>
          <a:xfrm>
            <a:off x="1209040" y="1844891"/>
            <a:ext cx="7411085" cy="3222334"/>
          </a:xfrm>
        </p:spPr>
        <p:txBody>
          <a:bodyPr/>
          <a:lstStyle/>
          <a:p>
            <a:r>
              <a:rPr lang="en-US" dirty="0">
                <a:effectLst/>
                <a:ea typeface="Times New Roman" panose="02020603050405020304" pitchFamily="18" charset="0"/>
              </a:rPr>
              <a:t>Transitioning service members make up the </a:t>
            </a:r>
            <a:r>
              <a:rPr lang="en-US" b="1" dirty="0">
                <a:effectLst/>
                <a:ea typeface="Times New Roman" panose="02020603050405020304" pitchFamily="18" charset="0"/>
              </a:rPr>
              <a:t>second highest source of renewable labor </a:t>
            </a:r>
            <a:r>
              <a:rPr lang="en-US" dirty="0">
                <a:effectLst/>
                <a:ea typeface="Times New Roman" panose="02020603050405020304" pitchFamily="18" charset="0"/>
              </a:rPr>
              <a:t>behind college graduates  </a:t>
            </a:r>
            <a:endParaRPr lang="en-US" b="1" dirty="0"/>
          </a:p>
          <a:p>
            <a:r>
              <a:rPr lang="en-US" dirty="0"/>
              <a:t>68% of Veterans out perform their counterparts – they drive bottom line results</a:t>
            </a:r>
          </a:p>
          <a:p>
            <a:r>
              <a:rPr lang="en-US" dirty="0"/>
              <a:t>Military is a “people” business</a:t>
            </a:r>
          </a:p>
          <a:p>
            <a:r>
              <a:rPr kumimoji="0" lang="en-US" sz="2400" b="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Exceptional </a:t>
            </a:r>
            <a:r>
              <a:rPr kumimoji="0" lang="en-US" sz="2400" b="1"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leadership </a:t>
            </a:r>
            <a:r>
              <a:rPr kumimoji="0" lang="en-US" sz="2400" b="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experience</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237B6276-13BA-3D3F-9C6D-1BF43078FD46}"/>
              </a:ext>
            </a:extLst>
          </p:cNvPr>
          <p:cNvPicPr>
            <a:picLocks noChangeAspect="1"/>
          </p:cNvPicPr>
          <p:nvPr/>
        </p:nvPicPr>
        <p:blipFill>
          <a:blip r:embed="rId3"/>
          <a:stretch>
            <a:fillRect/>
          </a:stretch>
        </p:blipFill>
        <p:spPr>
          <a:xfrm>
            <a:off x="8989560" y="72861"/>
            <a:ext cx="3109229" cy="2237426"/>
          </a:xfrm>
          <a:prstGeom prst="rect">
            <a:avLst/>
          </a:prstGeom>
        </p:spPr>
      </p:pic>
    </p:spTree>
    <p:extLst>
      <p:ext uri="{BB962C8B-B14F-4D97-AF65-F5344CB8AC3E}">
        <p14:creationId xmlns:p14="http://schemas.microsoft.com/office/powerpoint/2010/main" val="97904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object 3">
            <a:extLst>
              <a:ext uri="{FF2B5EF4-FFF2-40B4-BE49-F238E27FC236}">
                <a16:creationId xmlns:a16="http://schemas.microsoft.com/office/drawing/2014/main" id="{05DF44AF-C782-4A9A-B5AC-02D8940A362B}"/>
              </a:ext>
            </a:extLst>
          </p:cNvPr>
          <p:cNvSpPr txBox="1"/>
          <p:nvPr/>
        </p:nvSpPr>
        <p:spPr>
          <a:xfrm>
            <a:off x="183965" y="549976"/>
            <a:ext cx="3262060" cy="5117427"/>
          </a:xfrm>
          <a:prstGeom prst="rect">
            <a:avLst/>
          </a:prstGeom>
          <a:solidFill>
            <a:srgbClr val="B4C6E7"/>
          </a:solidFill>
          <a:ln w="6096">
            <a:solidFill>
              <a:srgbClr val="000000"/>
            </a:solidFill>
          </a:ln>
        </p:spPr>
        <p:txBody>
          <a:bodyPr vert="horz" wrap="square" lIns="0" tIns="122555" rIns="0" bIns="0" rtlCol="0">
            <a:spAutoFit/>
          </a:bodyPr>
          <a:lstStyle/>
          <a:p>
            <a:pPr marL="965200">
              <a:lnSpc>
                <a:spcPct val="100000"/>
              </a:lnSpc>
              <a:spcBef>
                <a:spcPts val="965"/>
              </a:spcBef>
            </a:pPr>
            <a:r>
              <a:rPr sz="2400" b="1" spc="-5" dirty="0">
                <a:latin typeface="Arial" panose="020B0604020202020204" pitchFamily="34" charset="0"/>
                <a:cs typeface="Arial" panose="020B0604020202020204" pitchFamily="34" charset="0"/>
              </a:rPr>
              <a:t>Counties</a:t>
            </a:r>
            <a:endParaRPr sz="2400" b="1" dirty="0">
              <a:latin typeface="Arial" panose="020B0604020202020204" pitchFamily="34" charset="0"/>
              <a:cs typeface="Arial" panose="020B0604020202020204" pitchFamily="34" charset="0"/>
            </a:endParaRPr>
          </a:p>
          <a:p>
            <a:pPr marL="196850" marR="203835">
              <a:lnSpc>
                <a:spcPct val="100000"/>
              </a:lnSpc>
              <a:spcBef>
                <a:spcPts val="1460"/>
              </a:spcBef>
            </a:pPr>
            <a:r>
              <a:rPr sz="2400" b="1" spc="-5" dirty="0">
                <a:solidFill>
                  <a:srgbClr val="CC00CC"/>
                </a:solidFill>
                <a:latin typeface="Arial" panose="020B0604020202020204" pitchFamily="34" charset="0"/>
                <a:cs typeface="Arial" panose="020B0604020202020204" pitchFamily="34" charset="0"/>
              </a:rPr>
              <a:t>Public Health, </a:t>
            </a:r>
            <a:r>
              <a:rPr sz="2400" b="1" spc="-10" dirty="0">
                <a:solidFill>
                  <a:srgbClr val="CC00CC"/>
                </a:solidFill>
                <a:latin typeface="Arial" panose="020B0604020202020204" pitchFamily="34" charset="0"/>
                <a:cs typeface="Arial" panose="020B0604020202020204" pitchFamily="34" charset="0"/>
              </a:rPr>
              <a:t>Mental </a:t>
            </a:r>
            <a:r>
              <a:rPr sz="2400" b="1" spc="-5" dirty="0">
                <a:solidFill>
                  <a:srgbClr val="CC00CC"/>
                </a:solidFill>
                <a:latin typeface="Arial" panose="020B0604020202020204" pitchFamily="34" charset="0"/>
                <a:cs typeface="Arial" panose="020B0604020202020204" pitchFamily="34" charset="0"/>
              </a:rPr>
              <a:t> Health</a:t>
            </a:r>
            <a:r>
              <a:rPr sz="2400" spc="-5" dirty="0">
                <a:latin typeface="Arial" panose="020B0604020202020204" pitchFamily="34" charset="0"/>
                <a:cs typeface="Arial" panose="020B0604020202020204" pitchFamily="34" charset="0"/>
              </a:rPr>
              <a:t>,</a:t>
            </a:r>
            <a:r>
              <a:rPr sz="2400" spc="-10" dirty="0">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Social</a:t>
            </a:r>
            <a:r>
              <a:rPr sz="2400" b="1" dirty="0">
                <a:solidFill>
                  <a:srgbClr val="CC00CC"/>
                </a:solidFill>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Services</a:t>
            </a:r>
            <a:r>
              <a:rPr sz="2400" spc="-1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Schools,</a:t>
            </a:r>
            <a:r>
              <a:rPr sz="2400" spc="10"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Community </a:t>
            </a:r>
            <a:r>
              <a:rPr sz="2400" spc="-5" dirty="0">
                <a:latin typeface="Arial" panose="020B0604020202020204" pitchFamily="34" charset="0"/>
                <a:cs typeface="Arial" panose="020B0604020202020204" pitchFamily="34" charset="0"/>
              </a:rPr>
              <a:t> Colleges,</a:t>
            </a:r>
            <a:r>
              <a:rPr sz="2400" spc="35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Juvenile </a:t>
            </a:r>
            <a:r>
              <a:rPr sz="2400"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Detention,</a:t>
            </a:r>
            <a:r>
              <a:rPr sz="2400" dirty="0">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Soil</a:t>
            </a:r>
            <a:r>
              <a:rPr sz="2400" b="1" spc="-5" dirty="0">
                <a:solidFill>
                  <a:srgbClr val="CC00CC"/>
                </a:solidFill>
                <a:latin typeface="Arial" panose="020B0604020202020204" pitchFamily="34" charset="0"/>
                <a:cs typeface="Arial" panose="020B0604020202020204" pitchFamily="34" charset="0"/>
              </a:rPr>
              <a:t> &amp;</a:t>
            </a:r>
            <a:r>
              <a:rPr sz="2400" b="1" spc="-10" dirty="0">
                <a:solidFill>
                  <a:srgbClr val="CC00CC"/>
                </a:solidFill>
                <a:latin typeface="Arial" panose="020B0604020202020204" pitchFamily="34" charset="0"/>
                <a:cs typeface="Arial" panose="020B0604020202020204" pitchFamily="34" charset="0"/>
              </a:rPr>
              <a:t> </a:t>
            </a:r>
            <a:r>
              <a:rPr sz="2400" b="1" spc="-20" dirty="0">
                <a:solidFill>
                  <a:srgbClr val="CC00CC"/>
                </a:solidFill>
                <a:latin typeface="Arial" panose="020B0604020202020204" pitchFamily="34" charset="0"/>
                <a:cs typeface="Arial" panose="020B0604020202020204" pitchFamily="34" charset="0"/>
              </a:rPr>
              <a:t>Water </a:t>
            </a:r>
            <a:r>
              <a:rPr sz="2400" b="1" spc="-15" dirty="0">
                <a:solidFill>
                  <a:srgbClr val="CC00CC"/>
                </a:solidFill>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Conservation,</a:t>
            </a:r>
            <a:r>
              <a:rPr sz="2400" b="1" spc="10" dirty="0">
                <a:solidFill>
                  <a:srgbClr val="CC00CC"/>
                </a:solidFill>
                <a:latin typeface="Arial" panose="020B0604020202020204" pitchFamily="34" charset="0"/>
                <a:cs typeface="Arial" panose="020B0604020202020204" pitchFamily="34" charset="0"/>
              </a:rPr>
              <a:t> </a:t>
            </a:r>
            <a:r>
              <a:rPr sz="2400" b="1" spc="-15" dirty="0">
                <a:solidFill>
                  <a:srgbClr val="CC00CC"/>
                </a:solidFill>
                <a:latin typeface="Arial" panose="020B0604020202020204" pitchFamily="34" charset="0"/>
                <a:cs typeface="Arial" panose="020B0604020202020204" pitchFamily="34" charset="0"/>
              </a:rPr>
              <a:t>Forest </a:t>
            </a:r>
            <a:r>
              <a:rPr sz="2400" b="1" spc="-10" dirty="0">
                <a:solidFill>
                  <a:srgbClr val="CC00CC"/>
                </a:solidFill>
                <a:latin typeface="Arial" panose="020B0604020202020204" pitchFamily="34" charset="0"/>
                <a:cs typeface="Arial" panose="020B0604020202020204" pitchFamily="34" charset="0"/>
              </a:rPr>
              <a:t> Protection,</a:t>
            </a:r>
            <a:r>
              <a:rPr sz="2400" b="1" spc="10" dirty="0">
                <a:solidFill>
                  <a:srgbClr val="CC00CC"/>
                </a:solidFill>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Medical </a:t>
            </a:r>
            <a:r>
              <a:rPr sz="2400" b="1" dirty="0">
                <a:solidFill>
                  <a:srgbClr val="CC00CC"/>
                </a:solidFill>
                <a:latin typeface="Arial" panose="020B0604020202020204" pitchFamily="34" charset="0"/>
                <a:cs typeface="Arial" panose="020B0604020202020204" pitchFamily="34" charset="0"/>
              </a:rPr>
              <a:t> </a:t>
            </a:r>
            <a:r>
              <a:rPr sz="2400" b="1" spc="-25" dirty="0">
                <a:solidFill>
                  <a:srgbClr val="CC00CC"/>
                </a:solidFill>
                <a:latin typeface="Arial" panose="020B0604020202020204" pitchFamily="34" charset="0"/>
                <a:cs typeface="Arial" panose="020B0604020202020204" pitchFamily="34" charset="0"/>
              </a:rPr>
              <a:t>Examiner</a:t>
            </a:r>
            <a:r>
              <a:rPr sz="2400" spc="-25" dirty="0">
                <a:latin typeface="Arial" panose="020B0604020202020204" pitchFamily="34" charset="0"/>
                <a:cs typeface="Arial" panose="020B0604020202020204" pitchFamily="34" charset="0"/>
              </a:rPr>
              <a:t>,</a:t>
            </a:r>
            <a:r>
              <a:rPr sz="2400" spc="-10" dirty="0">
                <a:latin typeface="Arial" panose="020B0604020202020204" pitchFamily="34" charset="0"/>
                <a:cs typeface="Arial" panose="020B0604020202020204" pitchFamily="34" charset="0"/>
              </a:rPr>
              <a:t> Register </a:t>
            </a:r>
            <a:r>
              <a:rPr sz="2400" spc="-5" dirty="0">
                <a:latin typeface="Arial" panose="020B0604020202020204" pitchFamily="34" charset="0"/>
                <a:cs typeface="Arial" panose="020B0604020202020204" pitchFamily="34" charset="0"/>
              </a:rPr>
              <a:t>of</a:t>
            </a:r>
            <a:r>
              <a:rPr sz="2400" spc="-15"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Deeds, </a:t>
            </a:r>
            <a:r>
              <a:rPr sz="2400" spc="-34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Ag Extension, +</a:t>
            </a:r>
            <a:endParaRPr sz="2400" dirty="0">
              <a:latin typeface="Arial" panose="020B0604020202020204" pitchFamily="34" charset="0"/>
              <a:cs typeface="Arial" panose="020B0604020202020204" pitchFamily="34" charset="0"/>
            </a:endParaRPr>
          </a:p>
        </p:txBody>
      </p:sp>
      <p:sp>
        <p:nvSpPr>
          <p:cNvPr id="12" name="object 4">
            <a:extLst>
              <a:ext uri="{FF2B5EF4-FFF2-40B4-BE49-F238E27FC236}">
                <a16:creationId xmlns:a16="http://schemas.microsoft.com/office/drawing/2014/main" id="{B8BF254D-1520-4922-B09D-CCE396A214A6}"/>
              </a:ext>
            </a:extLst>
          </p:cNvPr>
          <p:cNvSpPr txBox="1"/>
          <p:nvPr/>
        </p:nvSpPr>
        <p:spPr>
          <a:xfrm>
            <a:off x="3590684" y="549976"/>
            <a:ext cx="2534146" cy="4008149"/>
          </a:xfrm>
          <a:prstGeom prst="rect">
            <a:avLst/>
          </a:prstGeom>
          <a:solidFill>
            <a:srgbClr val="92D050"/>
          </a:solidFill>
          <a:ln w="6096">
            <a:solidFill>
              <a:srgbClr val="000000"/>
            </a:solidFill>
          </a:ln>
        </p:spPr>
        <p:txBody>
          <a:bodyPr vert="horz" wrap="square" lIns="0" tIns="121285" rIns="0" bIns="0" rtlCol="0">
            <a:spAutoFit/>
          </a:bodyPr>
          <a:lstStyle/>
          <a:p>
            <a:pPr marL="1905" algn="ctr">
              <a:lnSpc>
                <a:spcPct val="100000"/>
              </a:lnSpc>
              <a:spcBef>
                <a:spcPts val="955"/>
              </a:spcBef>
            </a:pPr>
            <a:r>
              <a:rPr sz="2400" b="1" spc="-5" dirty="0">
                <a:latin typeface="Arial" panose="020B0604020202020204" pitchFamily="34" charset="0"/>
                <a:cs typeface="Arial" panose="020B0604020202020204" pitchFamily="34" charset="0"/>
              </a:rPr>
              <a:t>Cities</a:t>
            </a:r>
            <a:endParaRPr sz="2400" b="1" dirty="0">
              <a:latin typeface="Arial" panose="020B0604020202020204" pitchFamily="34" charset="0"/>
              <a:cs typeface="Arial" panose="020B0604020202020204" pitchFamily="34" charset="0"/>
            </a:endParaRPr>
          </a:p>
          <a:p>
            <a:pPr marL="182880" marR="267970">
              <a:lnSpc>
                <a:spcPct val="100000"/>
              </a:lnSpc>
              <a:spcBef>
                <a:spcPts val="1470"/>
              </a:spcBef>
            </a:pPr>
            <a:r>
              <a:rPr sz="2400" b="1" spc="-10" dirty="0">
                <a:solidFill>
                  <a:srgbClr val="CC00CC"/>
                </a:solidFill>
                <a:latin typeface="Arial" panose="020B0604020202020204" pitchFamily="34" charset="0"/>
                <a:cs typeface="Arial" panose="020B0604020202020204" pitchFamily="34" charset="0"/>
              </a:rPr>
              <a:t>Streets,</a:t>
            </a:r>
            <a:r>
              <a:rPr sz="2400" b="1" spc="5" dirty="0">
                <a:solidFill>
                  <a:srgbClr val="CC00CC"/>
                </a:solidFill>
                <a:latin typeface="Arial" panose="020B0604020202020204" pitchFamily="34" charset="0"/>
                <a:cs typeface="Arial" panose="020B0604020202020204" pitchFamily="34" charset="0"/>
              </a:rPr>
              <a:t> </a:t>
            </a:r>
            <a:r>
              <a:rPr sz="2400" b="1" spc="-15" dirty="0">
                <a:solidFill>
                  <a:srgbClr val="CC00CC"/>
                </a:solidFill>
                <a:latin typeface="Arial" panose="020B0604020202020204" pitchFamily="34" charset="0"/>
                <a:cs typeface="Arial" panose="020B0604020202020204" pitchFamily="34" charset="0"/>
              </a:rPr>
              <a:t>Street</a:t>
            </a:r>
            <a:r>
              <a:rPr sz="2400" b="1" spc="15" dirty="0">
                <a:solidFill>
                  <a:srgbClr val="CC00CC"/>
                </a:solidFill>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Lighting, </a:t>
            </a:r>
            <a:r>
              <a:rPr sz="2400" b="1" spc="-345" dirty="0">
                <a:solidFill>
                  <a:srgbClr val="CC00CC"/>
                </a:solidFill>
                <a:latin typeface="Arial" panose="020B0604020202020204" pitchFamily="34" charset="0"/>
                <a:cs typeface="Arial" panose="020B0604020202020204" pitchFamily="34" charset="0"/>
              </a:rPr>
              <a:t> </a:t>
            </a:r>
            <a:r>
              <a:rPr sz="2400" b="1" spc="-25" dirty="0">
                <a:solidFill>
                  <a:srgbClr val="CC00CC"/>
                </a:solidFill>
                <a:latin typeface="Arial" panose="020B0604020202020204" pitchFamily="34" charset="0"/>
                <a:cs typeface="Arial" panose="020B0604020202020204" pitchFamily="34" charset="0"/>
              </a:rPr>
              <a:t>Traffic </a:t>
            </a:r>
            <a:r>
              <a:rPr sz="2400" b="1" spc="-5" dirty="0">
                <a:solidFill>
                  <a:srgbClr val="CC00CC"/>
                </a:solidFill>
                <a:latin typeface="Arial" panose="020B0604020202020204" pitchFamily="34" charset="0"/>
                <a:cs typeface="Arial" panose="020B0604020202020204" pitchFamily="34" charset="0"/>
              </a:rPr>
              <a:t>Engineering, </a:t>
            </a:r>
            <a:r>
              <a:rPr sz="2400" b="1" dirty="0">
                <a:solidFill>
                  <a:srgbClr val="CC00CC"/>
                </a:solidFill>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Sidewalks,</a:t>
            </a:r>
            <a:r>
              <a:rPr sz="2400" b="1" spc="-15" dirty="0">
                <a:solidFill>
                  <a:srgbClr val="CC00CC"/>
                </a:solidFill>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Electric</a:t>
            </a:r>
            <a:r>
              <a:rPr sz="2400" b="1" dirty="0">
                <a:solidFill>
                  <a:srgbClr val="CC00CC"/>
                </a:solidFill>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&amp; </a:t>
            </a:r>
            <a:r>
              <a:rPr sz="2400" b="1" dirty="0">
                <a:solidFill>
                  <a:srgbClr val="CC00CC"/>
                </a:solidFill>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Gas </a:t>
            </a:r>
            <a:r>
              <a:rPr sz="2400" b="1" spc="-15" dirty="0">
                <a:solidFill>
                  <a:srgbClr val="CC00CC"/>
                </a:solidFill>
                <a:latin typeface="Arial" panose="020B0604020202020204" pitchFamily="34" charset="0"/>
                <a:cs typeface="Arial" panose="020B0604020202020204" pitchFamily="34" charset="0"/>
              </a:rPr>
              <a:t>Systems, </a:t>
            </a:r>
            <a:r>
              <a:rPr sz="2400" b="1" spc="-10" dirty="0">
                <a:solidFill>
                  <a:srgbClr val="CC00CC"/>
                </a:solidFill>
                <a:latin typeface="Arial" panose="020B0604020202020204" pitchFamily="34" charset="0"/>
                <a:cs typeface="Arial" panose="020B0604020202020204" pitchFamily="34" charset="0"/>
              </a:rPr>
              <a:t> Cemeteries,</a:t>
            </a:r>
            <a:r>
              <a:rPr sz="2400" b="1" spc="15" dirty="0">
                <a:solidFill>
                  <a:srgbClr val="CC00CC"/>
                </a:solidFill>
                <a:latin typeface="Arial" panose="020B0604020202020204" pitchFamily="34" charset="0"/>
                <a:cs typeface="Arial" panose="020B0604020202020204" pitchFamily="34" charset="0"/>
              </a:rPr>
              <a:t> </a:t>
            </a:r>
            <a:r>
              <a:rPr sz="2400" b="1" spc="-5" dirty="0">
                <a:solidFill>
                  <a:srgbClr val="CC00CC"/>
                </a:solidFill>
                <a:latin typeface="Arial" panose="020B0604020202020204" pitchFamily="34" charset="0"/>
                <a:cs typeface="Arial" panose="020B0604020202020204" pitchFamily="34" charset="0"/>
              </a:rPr>
              <a:t>Cable</a:t>
            </a:r>
            <a:r>
              <a:rPr sz="2400" b="1" spc="-30" dirty="0">
                <a:solidFill>
                  <a:srgbClr val="CC00CC"/>
                </a:solidFill>
                <a:latin typeface="Arial" panose="020B0604020202020204" pitchFamily="34" charset="0"/>
                <a:cs typeface="Arial" panose="020B0604020202020204" pitchFamily="34" charset="0"/>
              </a:rPr>
              <a:t> </a:t>
            </a:r>
            <a:r>
              <a:rPr sz="2400" b="1" spc="-10" dirty="0">
                <a:solidFill>
                  <a:srgbClr val="CC00CC"/>
                </a:solidFill>
                <a:latin typeface="Arial" panose="020B0604020202020204" pitchFamily="34" charset="0"/>
                <a:cs typeface="Arial" panose="020B0604020202020204" pitchFamily="34" charset="0"/>
              </a:rPr>
              <a:t>TV</a:t>
            </a:r>
            <a:endParaRPr sz="2400" b="1" dirty="0">
              <a:solidFill>
                <a:srgbClr val="CC00CC"/>
              </a:solidFill>
              <a:latin typeface="Arial" panose="020B0604020202020204" pitchFamily="34" charset="0"/>
              <a:cs typeface="Arial" panose="020B0604020202020204" pitchFamily="34" charset="0"/>
            </a:endParaRPr>
          </a:p>
        </p:txBody>
      </p:sp>
      <p:grpSp>
        <p:nvGrpSpPr>
          <p:cNvPr id="13" name="object 5">
            <a:extLst>
              <a:ext uri="{FF2B5EF4-FFF2-40B4-BE49-F238E27FC236}">
                <a16:creationId xmlns:a16="http://schemas.microsoft.com/office/drawing/2014/main" id="{55EA77B6-121F-4070-8733-226DA69B27D0}"/>
              </a:ext>
            </a:extLst>
          </p:cNvPr>
          <p:cNvGrpSpPr/>
          <p:nvPr/>
        </p:nvGrpSpPr>
        <p:grpSpPr>
          <a:xfrm>
            <a:off x="6205698" y="149087"/>
            <a:ext cx="5755182" cy="6637643"/>
            <a:chOff x="6493764" y="720851"/>
            <a:chExt cx="4848225" cy="5640705"/>
          </a:xfrm>
        </p:grpSpPr>
        <p:sp>
          <p:nvSpPr>
            <p:cNvPr id="14" name="object 6">
              <a:extLst>
                <a:ext uri="{FF2B5EF4-FFF2-40B4-BE49-F238E27FC236}">
                  <a16:creationId xmlns:a16="http://schemas.microsoft.com/office/drawing/2014/main" id="{146C032C-30FC-4170-856C-61FDC9B0E9EF}"/>
                </a:ext>
              </a:extLst>
            </p:cNvPr>
            <p:cNvSpPr/>
            <p:nvPr/>
          </p:nvSpPr>
          <p:spPr>
            <a:xfrm>
              <a:off x="6496812" y="723899"/>
              <a:ext cx="4841875" cy="5634355"/>
            </a:xfrm>
            <a:custGeom>
              <a:avLst/>
              <a:gdLst/>
              <a:ahLst/>
              <a:cxnLst/>
              <a:rect l="l" t="t" r="r" b="b"/>
              <a:pathLst>
                <a:path w="4841875" h="5634355">
                  <a:moveTo>
                    <a:pt x="4841747" y="0"/>
                  </a:moveTo>
                  <a:lnTo>
                    <a:pt x="0" y="0"/>
                  </a:lnTo>
                  <a:lnTo>
                    <a:pt x="0" y="5634228"/>
                  </a:lnTo>
                  <a:lnTo>
                    <a:pt x="4841747" y="5634228"/>
                  </a:lnTo>
                  <a:lnTo>
                    <a:pt x="4841747" y="0"/>
                  </a:lnTo>
                  <a:close/>
                </a:path>
              </a:pathLst>
            </a:custGeom>
            <a:solidFill>
              <a:srgbClr val="FFE699"/>
            </a:solidFill>
          </p:spPr>
          <p:txBody>
            <a:bodyPr wrap="square" lIns="0" tIns="0" rIns="0" bIns="0" rtlCol="0"/>
            <a:lstStyle/>
            <a:p>
              <a:endParaRPr/>
            </a:p>
          </p:txBody>
        </p:sp>
        <p:sp>
          <p:nvSpPr>
            <p:cNvPr id="15" name="object 7">
              <a:extLst>
                <a:ext uri="{FF2B5EF4-FFF2-40B4-BE49-F238E27FC236}">
                  <a16:creationId xmlns:a16="http://schemas.microsoft.com/office/drawing/2014/main" id="{FCBBBF86-63F0-42F4-930C-092942971F58}"/>
                </a:ext>
              </a:extLst>
            </p:cNvPr>
            <p:cNvSpPr/>
            <p:nvPr/>
          </p:nvSpPr>
          <p:spPr>
            <a:xfrm>
              <a:off x="6496812" y="723899"/>
              <a:ext cx="4841875" cy="5634355"/>
            </a:xfrm>
            <a:custGeom>
              <a:avLst/>
              <a:gdLst/>
              <a:ahLst/>
              <a:cxnLst/>
              <a:rect l="l" t="t" r="r" b="b"/>
              <a:pathLst>
                <a:path w="4841875" h="5634355">
                  <a:moveTo>
                    <a:pt x="0" y="5634228"/>
                  </a:moveTo>
                  <a:lnTo>
                    <a:pt x="4841747" y="5634228"/>
                  </a:lnTo>
                  <a:lnTo>
                    <a:pt x="4841747" y="0"/>
                  </a:lnTo>
                  <a:lnTo>
                    <a:pt x="0" y="0"/>
                  </a:lnTo>
                  <a:lnTo>
                    <a:pt x="0" y="5634228"/>
                  </a:lnTo>
                  <a:close/>
                </a:path>
              </a:pathLst>
            </a:custGeom>
            <a:ln w="6095">
              <a:solidFill>
                <a:srgbClr val="000000"/>
              </a:solidFill>
            </a:ln>
          </p:spPr>
          <p:txBody>
            <a:bodyPr wrap="square" lIns="0" tIns="0" rIns="0" bIns="0" rtlCol="0"/>
            <a:lstStyle/>
            <a:p>
              <a:endParaRPr/>
            </a:p>
          </p:txBody>
        </p:sp>
      </p:grpSp>
      <p:sp>
        <p:nvSpPr>
          <p:cNvPr id="16" name="object 9">
            <a:extLst>
              <a:ext uri="{FF2B5EF4-FFF2-40B4-BE49-F238E27FC236}">
                <a16:creationId xmlns:a16="http://schemas.microsoft.com/office/drawing/2014/main" id="{D11E1A8F-6BBE-42D3-A81E-FC79B902AB3C}"/>
              </a:ext>
            </a:extLst>
          </p:cNvPr>
          <p:cNvSpPr txBox="1"/>
          <p:nvPr/>
        </p:nvSpPr>
        <p:spPr>
          <a:xfrm>
            <a:off x="6316644" y="172604"/>
            <a:ext cx="5691391" cy="6531916"/>
          </a:xfrm>
          <a:prstGeom prst="rect">
            <a:avLst/>
          </a:prstGeom>
        </p:spPr>
        <p:txBody>
          <a:bodyPr vert="horz" wrap="square" lIns="0" tIns="12065" rIns="0" bIns="0" rtlCol="0">
            <a:spAutoFit/>
          </a:bodyPr>
          <a:lstStyle/>
          <a:p>
            <a:pPr marL="12700" marR="48260" algn="ctr">
              <a:lnSpc>
                <a:spcPct val="100000"/>
              </a:lnSpc>
              <a:spcBef>
                <a:spcPts val="95"/>
              </a:spcBef>
            </a:pPr>
            <a:r>
              <a:rPr lang="en-US" sz="2300" b="1" spc="-5" dirty="0">
                <a:latin typeface="Arial" panose="020B0604020202020204" pitchFamily="34" charset="0"/>
                <a:cs typeface="Arial" panose="020B0604020202020204" pitchFamily="34" charset="0"/>
              </a:rPr>
              <a:t>Cities or Counties</a:t>
            </a:r>
          </a:p>
          <a:p>
            <a:pPr marL="12700" marR="48260">
              <a:lnSpc>
                <a:spcPct val="100000"/>
              </a:lnSpc>
              <a:spcBef>
                <a:spcPts val="95"/>
              </a:spcBef>
            </a:pPr>
            <a:endParaRPr lang="en-US" sz="1900" spc="-5" dirty="0">
              <a:latin typeface="Arial" panose="020B0604020202020204" pitchFamily="34" charset="0"/>
              <a:cs typeface="Arial" panose="020B0604020202020204" pitchFamily="34" charset="0"/>
            </a:endParaRPr>
          </a:p>
          <a:p>
            <a:pPr marL="12700" marR="48260">
              <a:lnSpc>
                <a:spcPct val="100000"/>
              </a:lnSpc>
              <a:spcBef>
                <a:spcPts val="95"/>
              </a:spcBef>
            </a:pPr>
            <a:r>
              <a:rPr sz="1900" spc="-5" dirty="0">
                <a:latin typeface="Arial" panose="020B0604020202020204" pitchFamily="34" charset="0"/>
                <a:cs typeface="Arial" panose="020B0604020202020204" pitchFamily="34" charset="0"/>
              </a:rPr>
              <a:t>Aging</a:t>
            </a:r>
            <a:r>
              <a:rPr sz="1900" spc="-25" dirty="0">
                <a:latin typeface="Arial" panose="020B0604020202020204" pitchFamily="34" charset="0"/>
                <a:cs typeface="Arial" panose="020B0604020202020204" pitchFamily="34" charset="0"/>
              </a:rPr>
              <a:t> </a:t>
            </a:r>
            <a:r>
              <a:rPr sz="1900" spc="-15" dirty="0">
                <a:latin typeface="Arial" panose="020B0604020202020204" pitchFamily="34" charset="0"/>
                <a:cs typeface="Arial" panose="020B0604020202020204" pitchFamily="34" charset="0"/>
              </a:rPr>
              <a:t>Programs,</a:t>
            </a:r>
            <a:r>
              <a:rPr sz="1900" spc="35" dirty="0">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Air </a:t>
            </a:r>
            <a:r>
              <a:rPr sz="1900" b="1" spc="-10" dirty="0">
                <a:solidFill>
                  <a:srgbClr val="CC00CC"/>
                </a:solidFill>
                <a:latin typeface="Arial" panose="020B0604020202020204" pitchFamily="34" charset="0"/>
                <a:cs typeface="Arial" panose="020B0604020202020204" pitchFamily="34" charset="0"/>
              </a:rPr>
              <a:t>Pollution Control,</a:t>
            </a:r>
            <a:r>
              <a:rPr sz="1900" b="1" spc="1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Airports, </a:t>
            </a:r>
            <a:r>
              <a:rPr sz="1900" b="1" spc="-5" dirty="0">
                <a:solidFill>
                  <a:srgbClr val="CC00CC"/>
                </a:solidFill>
                <a:latin typeface="Arial" panose="020B0604020202020204" pitchFamily="34" charset="0"/>
                <a:cs typeface="Arial" panose="020B0604020202020204" pitchFamily="34" charset="0"/>
              </a:rPr>
              <a:t> Alcoholic </a:t>
            </a:r>
            <a:r>
              <a:rPr sz="1900" b="1" spc="-10" dirty="0">
                <a:solidFill>
                  <a:srgbClr val="CC00CC"/>
                </a:solidFill>
                <a:latin typeface="Arial" panose="020B0604020202020204" pitchFamily="34" charset="0"/>
                <a:cs typeface="Arial" panose="020B0604020202020204" pitchFamily="34" charset="0"/>
              </a:rPr>
              <a:t>Rehabilitation,</a:t>
            </a:r>
            <a:r>
              <a:rPr sz="1900" b="1" spc="-5" dirty="0">
                <a:solidFill>
                  <a:srgbClr val="CC00CC"/>
                </a:solidFill>
                <a:latin typeface="Arial" panose="020B0604020202020204" pitchFamily="34" charset="0"/>
                <a:cs typeface="Arial" panose="020B0604020202020204" pitchFamily="34" charset="0"/>
              </a:rPr>
              <a:t> Ambulance </a:t>
            </a:r>
            <a:r>
              <a:rPr sz="1900" b="1" spc="-10" dirty="0">
                <a:solidFill>
                  <a:srgbClr val="CC00CC"/>
                </a:solidFill>
                <a:latin typeface="Arial" panose="020B0604020202020204" pitchFamily="34" charset="0"/>
                <a:cs typeface="Arial" panose="020B0604020202020204" pitchFamily="34" charset="0"/>
              </a:rPr>
              <a:t>Services, </a:t>
            </a:r>
            <a:r>
              <a:rPr sz="1900" b="1" spc="-5" dirty="0">
                <a:solidFill>
                  <a:srgbClr val="CC00CC"/>
                </a:solidFill>
                <a:latin typeface="Arial" panose="020B0604020202020204" pitchFamily="34" charset="0"/>
                <a:cs typeface="Arial" panose="020B0604020202020204" pitchFamily="34" charset="0"/>
              </a:rPr>
              <a:t> Animal</a:t>
            </a:r>
            <a:r>
              <a:rPr sz="1900" b="1" spc="-2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Shelters,</a:t>
            </a:r>
            <a:r>
              <a:rPr sz="1900" b="1" spc="15"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Armories,</a:t>
            </a:r>
            <a:r>
              <a:rPr sz="1900" spc="20" dirty="0">
                <a:latin typeface="Arial" panose="020B0604020202020204" pitchFamily="34" charset="0"/>
                <a:cs typeface="Arial" panose="020B0604020202020204" pitchFamily="34" charset="0"/>
              </a:rPr>
              <a:t> </a:t>
            </a:r>
            <a:r>
              <a:rPr sz="1900" spc="-5" dirty="0">
                <a:latin typeface="Arial" panose="020B0604020202020204" pitchFamily="34" charset="0"/>
                <a:cs typeface="Arial" panose="020B0604020202020204" pitchFamily="34" charset="0"/>
              </a:rPr>
              <a:t>Art</a:t>
            </a:r>
            <a:r>
              <a:rPr sz="1900" spc="10" dirty="0">
                <a:latin typeface="Arial" panose="020B0604020202020204" pitchFamily="34" charset="0"/>
                <a:cs typeface="Arial" panose="020B0604020202020204" pitchFamily="34" charset="0"/>
              </a:rPr>
              <a:t> </a:t>
            </a:r>
            <a:r>
              <a:rPr sz="1900" spc="-5" dirty="0">
                <a:latin typeface="Arial" panose="020B0604020202020204" pitchFamily="34" charset="0"/>
                <a:cs typeface="Arial" panose="020B0604020202020204" pitchFamily="34" charset="0"/>
              </a:rPr>
              <a:t>Galleries</a:t>
            </a:r>
            <a:r>
              <a:rPr sz="1900" dirty="0">
                <a:latin typeface="Arial" panose="020B0604020202020204" pitchFamily="34" charset="0"/>
                <a:cs typeface="Arial" panose="020B0604020202020204" pitchFamily="34" charset="0"/>
              </a:rPr>
              <a:t> </a:t>
            </a:r>
            <a:r>
              <a:rPr sz="1900" spc="-5" dirty="0">
                <a:latin typeface="Arial" panose="020B0604020202020204" pitchFamily="34" charset="0"/>
                <a:cs typeface="Arial" panose="020B0604020202020204" pitchFamily="34" charset="0"/>
              </a:rPr>
              <a:t>&amp; </a:t>
            </a:r>
            <a:r>
              <a:rPr sz="1900" dirty="0">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Museums, </a:t>
            </a:r>
            <a:r>
              <a:rPr sz="1900" b="1" spc="-5" dirty="0">
                <a:solidFill>
                  <a:srgbClr val="CC00CC"/>
                </a:solidFill>
                <a:latin typeface="Arial" panose="020B0604020202020204" pitchFamily="34" charset="0"/>
                <a:cs typeface="Arial" panose="020B0604020202020204" pitchFamily="34" charset="0"/>
              </a:rPr>
              <a:t>Auditoriums </a:t>
            </a:r>
            <a:r>
              <a:rPr sz="1900" spc="-5" dirty="0">
                <a:latin typeface="Arial" panose="020B0604020202020204" pitchFamily="34" charset="0"/>
                <a:cs typeface="Arial" panose="020B0604020202020204" pitchFamily="34" charset="0"/>
              </a:rPr>
              <a:t>&amp; Coliseums, </a:t>
            </a:r>
            <a:r>
              <a:rPr sz="1900" b="1" spc="-5" dirty="0">
                <a:solidFill>
                  <a:srgbClr val="CC00CC"/>
                </a:solidFill>
                <a:latin typeface="Arial" panose="020B0604020202020204" pitchFamily="34" charset="0"/>
                <a:cs typeface="Arial" panose="020B0604020202020204" pitchFamily="34" charset="0"/>
              </a:rPr>
              <a:t>Beach </a:t>
            </a:r>
            <a:r>
              <a:rPr sz="1900" b="1"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Erosion</a:t>
            </a:r>
            <a:r>
              <a:rPr sz="1900" b="1" spc="1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Control/Hurricane</a:t>
            </a:r>
            <a:r>
              <a:rPr sz="1900" b="1" spc="2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Prep,</a:t>
            </a:r>
            <a:r>
              <a:rPr sz="1900" b="1"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Bus Lines/Public </a:t>
            </a:r>
            <a:r>
              <a:rPr sz="1900" b="1" spc="-345" dirty="0">
                <a:solidFill>
                  <a:srgbClr val="CC00CC"/>
                </a:solidFill>
                <a:latin typeface="Arial" panose="020B0604020202020204" pitchFamily="34" charset="0"/>
                <a:cs typeface="Arial" panose="020B0604020202020204" pitchFamily="34" charset="0"/>
              </a:rPr>
              <a:t> </a:t>
            </a:r>
            <a:r>
              <a:rPr sz="1900" b="1" spc="-20" dirty="0">
                <a:solidFill>
                  <a:srgbClr val="CC00CC"/>
                </a:solidFill>
                <a:latin typeface="Arial" panose="020B0604020202020204" pitchFamily="34" charset="0"/>
                <a:cs typeface="Arial" panose="020B0604020202020204" pitchFamily="34" charset="0"/>
              </a:rPr>
              <a:t>Transportation,</a:t>
            </a:r>
            <a:r>
              <a:rPr sz="1900" b="1" spc="20"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Civil </a:t>
            </a:r>
            <a:r>
              <a:rPr sz="1900" b="1" spc="-10" dirty="0">
                <a:solidFill>
                  <a:srgbClr val="CC00CC"/>
                </a:solidFill>
                <a:latin typeface="Arial" panose="020B0604020202020204" pitchFamily="34" charset="0"/>
                <a:cs typeface="Arial" panose="020B0604020202020204" pitchFamily="34" charset="0"/>
              </a:rPr>
              <a:t>Defense</a:t>
            </a:r>
            <a:r>
              <a:rPr sz="1900" spc="-10" dirty="0">
                <a:latin typeface="Arial" panose="020B0604020202020204" pitchFamily="34" charset="0"/>
                <a:cs typeface="Arial" panose="020B0604020202020204" pitchFamily="34" charset="0"/>
              </a:rPr>
              <a:t>,</a:t>
            </a:r>
            <a:r>
              <a:rPr sz="1900" spc="30" dirty="0">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Community</a:t>
            </a:r>
            <a:r>
              <a:rPr sz="1900" b="1" spc="1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Action</a:t>
            </a:r>
            <a:r>
              <a:rPr sz="1900" spc="-10" dirty="0">
                <a:latin typeface="Arial" panose="020B0604020202020204" pitchFamily="34" charset="0"/>
                <a:cs typeface="Arial" panose="020B0604020202020204" pitchFamily="34" charset="0"/>
              </a:rPr>
              <a:t>, </a:t>
            </a:r>
            <a:r>
              <a:rPr sz="1900" spc="-345" dirty="0">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Community</a:t>
            </a:r>
            <a:r>
              <a:rPr sz="1900" b="1"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Appearance</a:t>
            </a:r>
            <a:r>
              <a:rPr sz="1900" spc="-10" dirty="0">
                <a:latin typeface="Arial" panose="020B0604020202020204" pitchFamily="34" charset="0"/>
                <a:cs typeface="Arial" panose="020B0604020202020204" pitchFamily="34" charset="0"/>
              </a:rPr>
              <a:t>,</a:t>
            </a:r>
            <a:r>
              <a:rPr sz="1900" spc="15" dirty="0">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Community </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Development,</a:t>
            </a:r>
            <a:r>
              <a:rPr sz="1900" b="1" spc="3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Drug</a:t>
            </a:r>
            <a:r>
              <a:rPr sz="1900" b="1"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Abuse</a:t>
            </a:r>
            <a:r>
              <a:rPr sz="1900" b="1" spc="10" dirty="0">
                <a:solidFill>
                  <a:srgbClr val="CC00CC"/>
                </a:solidFill>
                <a:latin typeface="Arial" panose="020B0604020202020204" pitchFamily="34" charset="0"/>
                <a:cs typeface="Arial" panose="020B0604020202020204" pitchFamily="34" charset="0"/>
              </a:rPr>
              <a:t> </a:t>
            </a:r>
            <a:r>
              <a:rPr sz="1900" b="1" spc="-15" dirty="0">
                <a:solidFill>
                  <a:srgbClr val="CC00CC"/>
                </a:solidFill>
                <a:latin typeface="Arial" panose="020B0604020202020204" pitchFamily="34" charset="0"/>
                <a:cs typeface="Arial" panose="020B0604020202020204" pitchFamily="34" charset="0"/>
              </a:rPr>
              <a:t>Programs</a:t>
            </a:r>
            <a:r>
              <a:rPr sz="1900" spc="-15" dirty="0">
                <a:latin typeface="Arial" panose="020B0604020202020204" pitchFamily="34" charset="0"/>
                <a:cs typeface="Arial" panose="020B0604020202020204" pitchFamily="34" charset="0"/>
              </a:rPr>
              <a:t>,</a:t>
            </a:r>
            <a:r>
              <a:rPr sz="1900" spc="20" dirty="0">
                <a:latin typeface="Arial" panose="020B0604020202020204" pitchFamily="34" charset="0"/>
                <a:cs typeface="Arial" panose="020B0604020202020204" pitchFamily="34" charset="0"/>
              </a:rPr>
              <a:t> </a:t>
            </a:r>
            <a:r>
              <a:rPr sz="1900" spc="-15" dirty="0">
                <a:latin typeface="Arial" panose="020B0604020202020204" pitchFamily="34" charset="0"/>
                <a:cs typeface="Arial" panose="020B0604020202020204" pitchFamily="34" charset="0"/>
              </a:rPr>
              <a:t>Economic </a:t>
            </a:r>
            <a:r>
              <a:rPr sz="1900" spc="-10" dirty="0">
                <a:latin typeface="Arial" panose="020B0604020202020204" pitchFamily="34" charset="0"/>
                <a:cs typeface="Arial" panose="020B0604020202020204" pitchFamily="34" charset="0"/>
              </a:rPr>
              <a:t> Development,</a:t>
            </a:r>
            <a:r>
              <a:rPr sz="1900" spc="30" dirty="0">
                <a:latin typeface="Arial" panose="020B0604020202020204" pitchFamily="34" charset="0"/>
                <a:cs typeface="Arial" panose="020B0604020202020204" pitchFamily="34" charset="0"/>
              </a:rPr>
              <a:t> </a:t>
            </a:r>
            <a:r>
              <a:rPr sz="1900" b="1" spc="-15" dirty="0">
                <a:solidFill>
                  <a:srgbClr val="CC00CC"/>
                </a:solidFill>
                <a:latin typeface="Arial" panose="020B0604020202020204" pitchFamily="34" charset="0"/>
                <a:cs typeface="Arial" panose="020B0604020202020204" pitchFamily="34" charset="0"/>
              </a:rPr>
              <a:t>Fire</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Protection,</a:t>
            </a:r>
            <a:r>
              <a:rPr sz="1900" b="1" spc="1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Historic </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Preservation,</a:t>
            </a:r>
            <a:r>
              <a:rPr sz="1900" b="1" spc="2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Hospitals,</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Human</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Relations, </a:t>
            </a:r>
            <a:r>
              <a:rPr sz="1900" b="1" spc="-5" dirty="0">
                <a:solidFill>
                  <a:srgbClr val="CC00CC"/>
                </a:solidFill>
                <a:latin typeface="Arial" panose="020B0604020202020204" pitchFamily="34" charset="0"/>
                <a:cs typeface="Arial" panose="020B0604020202020204" pitchFamily="34" charset="0"/>
              </a:rPr>
              <a:t> </a:t>
            </a:r>
            <a:r>
              <a:rPr sz="1900" spc="-5" dirty="0">
                <a:latin typeface="Arial" panose="020B0604020202020204" pitchFamily="34" charset="0"/>
                <a:cs typeface="Arial" panose="020B0604020202020204" pitchFamily="34" charset="0"/>
              </a:rPr>
              <a:t>Industrial </a:t>
            </a:r>
            <a:r>
              <a:rPr sz="1900" spc="-10" dirty="0">
                <a:latin typeface="Arial" panose="020B0604020202020204" pitchFamily="34" charset="0"/>
                <a:cs typeface="Arial" panose="020B0604020202020204" pitchFamily="34" charset="0"/>
              </a:rPr>
              <a:t>Promotion, </a:t>
            </a:r>
            <a:r>
              <a:rPr sz="1900" b="1" spc="-5" dirty="0">
                <a:solidFill>
                  <a:srgbClr val="CC00CC"/>
                </a:solidFill>
                <a:latin typeface="Arial" panose="020B0604020202020204" pitchFamily="34" charset="0"/>
                <a:cs typeface="Arial" panose="020B0604020202020204" pitchFamily="34" charset="0"/>
              </a:rPr>
              <a:t>Inspections, Jails, </a:t>
            </a:r>
            <a:r>
              <a:rPr sz="1900" b="1" spc="-10" dirty="0">
                <a:solidFill>
                  <a:srgbClr val="CC00CC"/>
                </a:solidFill>
                <a:latin typeface="Arial" panose="020B0604020202020204" pitchFamily="34" charset="0"/>
                <a:cs typeface="Arial" panose="020B0604020202020204" pitchFamily="34" charset="0"/>
              </a:rPr>
              <a:t>Law </a:t>
            </a:r>
            <a:r>
              <a:rPr sz="1900" b="1" spc="-5" dirty="0">
                <a:solidFill>
                  <a:srgbClr val="CC00CC"/>
                </a:solidFill>
                <a:latin typeface="Arial" panose="020B0604020202020204" pitchFamily="34" charset="0"/>
                <a:cs typeface="Arial" panose="020B0604020202020204" pitchFamily="34" charset="0"/>
              </a:rPr>
              <a:t> </a:t>
            </a:r>
            <a:r>
              <a:rPr sz="1900" b="1" spc="-15" dirty="0">
                <a:solidFill>
                  <a:srgbClr val="CC00CC"/>
                </a:solidFill>
                <a:latin typeface="Arial" panose="020B0604020202020204" pitchFamily="34" charset="0"/>
                <a:cs typeface="Arial" panose="020B0604020202020204" pitchFamily="34" charset="0"/>
              </a:rPr>
              <a:t>Enforcement,</a:t>
            </a:r>
            <a:r>
              <a:rPr sz="1900" b="1" spc="4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Libraries,</a:t>
            </a:r>
            <a:r>
              <a:rPr sz="1900" b="1" spc="10" dirty="0">
                <a:solidFill>
                  <a:srgbClr val="CC00CC"/>
                </a:solidFill>
                <a:latin typeface="Arial" panose="020B0604020202020204" pitchFamily="34" charset="0"/>
                <a:cs typeface="Arial" panose="020B0604020202020204" pitchFamily="34" charset="0"/>
              </a:rPr>
              <a:t> </a:t>
            </a:r>
            <a:r>
              <a:rPr sz="1900" b="1" spc="-25" dirty="0">
                <a:solidFill>
                  <a:srgbClr val="CC00CC"/>
                </a:solidFill>
                <a:latin typeface="Arial" panose="020B0604020202020204" pitchFamily="34" charset="0"/>
                <a:cs typeface="Arial" panose="020B0604020202020204" pitchFamily="34" charset="0"/>
              </a:rPr>
              <a:t>Manpower,</a:t>
            </a:r>
            <a:r>
              <a:rPr sz="1900" b="1" spc="1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National </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Guard,</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Off-Street</a:t>
            </a:r>
            <a:r>
              <a:rPr sz="1900" b="1" spc="2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Parking,</a:t>
            </a:r>
            <a:r>
              <a:rPr sz="1900" b="1"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Open</a:t>
            </a:r>
            <a:r>
              <a:rPr sz="1900" b="1" spc="1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Space,</a:t>
            </a:r>
            <a:r>
              <a:rPr sz="1900" b="1" spc="20" dirty="0">
                <a:solidFill>
                  <a:srgbClr val="CC00CC"/>
                </a:solidFill>
                <a:latin typeface="Arial" panose="020B0604020202020204" pitchFamily="34" charset="0"/>
                <a:cs typeface="Arial" panose="020B0604020202020204" pitchFamily="34" charset="0"/>
              </a:rPr>
              <a:t> </a:t>
            </a:r>
            <a:r>
              <a:rPr sz="1900" b="1" spc="-15" dirty="0">
                <a:solidFill>
                  <a:srgbClr val="CC00CC"/>
                </a:solidFill>
                <a:latin typeface="Arial" panose="020B0604020202020204" pitchFamily="34" charset="0"/>
                <a:cs typeface="Arial" panose="020B0604020202020204" pitchFamily="34" charset="0"/>
              </a:rPr>
              <a:t>Parks, </a:t>
            </a:r>
            <a:r>
              <a:rPr sz="1900" b="1" spc="-10"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Planning,</a:t>
            </a:r>
            <a:r>
              <a:rPr sz="1900" b="1" spc="-30" dirty="0">
                <a:solidFill>
                  <a:srgbClr val="CC00CC"/>
                </a:solidFill>
                <a:latin typeface="Arial" panose="020B0604020202020204" pitchFamily="34" charset="0"/>
                <a:cs typeface="Arial" panose="020B0604020202020204" pitchFamily="34" charset="0"/>
              </a:rPr>
              <a:t> </a:t>
            </a:r>
            <a:r>
              <a:rPr sz="1900" b="1" spc="-15" dirty="0">
                <a:solidFill>
                  <a:srgbClr val="CC00CC"/>
                </a:solidFill>
                <a:latin typeface="Arial" panose="020B0604020202020204" pitchFamily="34" charset="0"/>
                <a:cs typeface="Arial" panose="020B0604020202020204" pitchFamily="34" charset="0"/>
              </a:rPr>
              <a:t>Ports</a:t>
            </a:r>
            <a:r>
              <a:rPr sz="1900" b="1" spc="5"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and </a:t>
            </a:r>
            <a:r>
              <a:rPr sz="1900" b="1" spc="-10" dirty="0">
                <a:solidFill>
                  <a:srgbClr val="CC00CC"/>
                </a:solidFill>
                <a:latin typeface="Arial" panose="020B0604020202020204" pitchFamily="34" charset="0"/>
                <a:cs typeface="Arial" panose="020B0604020202020204" pitchFamily="34" charset="0"/>
              </a:rPr>
              <a:t>Harbors,</a:t>
            </a:r>
            <a:r>
              <a:rPr sz="1900" b="1" spc="15"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Public</a:t>
            </a:r>
            <a:r>
              <a:rPr sz="1900" b="1" spc="-20"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Housing,</a:t>
            </a:r>
            <a:endParaRPr sz="1900" b="1" dirty="0">
              <a:solidFill>
                <a:srgbClr val="CC00CC"/>
              </a:solidFill>
              <a:latin typeface="Arial" panose="020B0604020202020204" pitchFamily="34" charset="0"/>
              <a:cs typeface="Arial" panose="020B0604020202020204" pitchFamily="34" charset="0"/>
            </a:endParaRPr>
          </a:p>
          <a:p>
            <a:pPr marL="12700" marR="302260">
              <a:lnSpc>
                <a:spcPct val="100000"/>
              </a:lnSpc>
              <a:spcBef>
                <a:spcPts val="5"/>
              </a:spcBef>
            </a:pPr>
            <a:r>
              <a:rPr sz="1900" b="1" spc="-15" dirty="0">
                <a:solidFill>
                  <a:srgbClr val="CC00CC"/>
                </a:solidFill>
                <a:latin typeface="Arial" panose="020B0604020202020204" pitchFamily="34" charset="0"/>
                <a:cs typeface="Arial" panose="020B0604020202020204" pitchFamily="34" charset="0"/>
              </a:rPr>
              <a:t>Recreation,</a:t>
            </a:r>
            <a:r>
              <a:rPr sz="1900" b="1" spc="3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Rescue</a:t>
            </a:r>
            <a:r>
              <a:rPr sz="1900" b="1" spc="2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Squads,</a:t>
            </a:r>
            <a:r>
              <a:rPr sz="1900" dirty="0">
                <a:latin typeface="Arial" panose="020B0604020202020204" pitchFamily="34" charset="0"/>
                <a:cs typeface="Arial" panose="020B0604020202020204" pitchFamily="34" charset="0"/>
              </a:rPr>
              <a:t> </a:t>
            </a:r>
            <a:r>
              <a:rPr sz="1900" spc="-10" dirty="0">
                <a:latin typeface="Arial" panose="020B0604020202020204" pitchFamily="34" charset="0"/>
                <a:cs typeface="Arial" panose="020B0604020202020204" pitchFamily="34" charset="0"/>
              </a:rPr>
              <a:t>Senior</a:t>
            </a:r>
            <a:r>
              <a:rPr sz="1900" spc="15" dirty="0">
                <a:latin typeface="Arial" panose="020B0604020202020204" pitchFamily="34" charset="0"/>
                <a:cs typeface="Arial" panose="020B0604020202020204" pitchFamily="34" charset="0"/>
              </a:rPr>
              <a:t> </a:t>
            </a:r>
            <a:r>
              <a:rPr sz="1900" spc="-10" dirty="0">
                <a:latin typeface="Arial" panose="020B0604020202020204" pitchFamily="34" charset="0"/>
                <a:cs typeface="Arial" panose="020B0604020202020204" pitchFamily="34" charset="0"/>
              </a:rPr>
              <a:t>Citizens’ </a:t>
            </a:r>
            <a:r>
              <a:rPr sz="1900" spc="-5" dirty="0">
                <a:latin typeface="Arial" panose="020B0604020202020204" pitchFamily="34" charset="0"/>
                <a:cs typeface="Arial" panose="020B0604020202020204" pitchFamily="34" charset="0"/>
              </a:rPr>
              <a:t> </a:t>
            </a:r>
            <a:r>
              <a:rPr sz="1900" spc="-15" dirty="0">
                <a:latin typeface="Arial" panose="020B0604020202020204" pitchFamily="34" charset="0"/>
                <a:cs typeface="Arial" panose="020B0604020202020204" pitchFamily="34" charset="0"/>
              </a:rPr>
              <a:t>Programs,</a:t>
            </a:r>
            <a:r>
              <a:rPr sz="1900" spc="5" dirty="0">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Sewage</a:t>
            </a:r>
            <a:r>
              <a:rPr sz="1900" b="1" spc="15"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Collection &amp; Disposal,</a:t>
            </a:r>
            <a:r>
              <a:rPr sz="1900" b="1" spc="-20"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Solid </a:t>
            </a:r>
            <a:r>
              <a:rPr sz="1900" b="1" spc="-345" dirty="0">
                <a:solidFill>
                  <a:srgbClr val="CC00CC"/>
                </a:solidFill>
                <a:latin typeface="Arial" panose="020B0604020202020204" pitchFamily="34" charset="0"/>
                <a:cs typeface="Arial" panose="020B0604020202020204" pitchFamily="34" charset="0"/>
              </a:rPr>
              <a:t> </a:t>
            </a:r>
            <a:r>
              <a:rPr sz="1900" b="1" spc="-20" dirty="0">
                <a:solidFill>
                  <a:srgbClr val="CC00CC"/>
                </a:solidFill>
                <a:latin typeface="Arial" panose="020B0604020202020204" pitchFamily="34" charset="0"/>
                <a:cs typeface="Arial" panose="020B0604020202020204" pitchFamily="34" charset="0"/>
              </a:rPr>
              <a:t>Waste</a:t>
            </a:r>
            <a:r>
              <a:rPr sz="1900" b="1" spc="-10"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Collection</a:t>
            </a:r>
            <a:r>
              <a:rPr sz="1900" b="1" spc="-15"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&amp;</a:t>
            </a:r>
            <a:r>
              <a:rPr sz="1900" b="1" spc="-10" dirty="0">
                <a:solidFill>
                  <a:srgbClr val="CC00CC"/>
                </a:solidFill>
                <a:latin typeface="Arial" panose="020B0604020202020204" pitchFamily="34" charset="0"/>
                <a:cs typeface="Arial" panose="020B0604020202020204" pitchFamily="34" charset="0"/>
              </a:rPr>
              <a:t> </a:t>
            </a:r>
            <a:r>
              <a:rPr sz="1900" b="1" spc="-5" dirty="0">
                <a:solidFill>
                  <a:srgbClr val="CC00CC"/>
                </a:solidFill>
                <a:latin typeface="Arial" panose="020B0604020202020204" pitchFamily="34" charset="0"/>
                <a:cs typeface="Arial" panose="020B0604020202020204" pitchFamily="34" charset="0"/>
              </a:rPr>
              <a:t>Disposal,</a:t>
            </a:r>
            <a:r>
              <a:rPr sz="1900" b="1" spc="-10" dirty="0">
                <a:solidFill>
                  <a:srgbClr val="CC00CC"/>
                </a:solidFill>
                <a:latin typeface="Arial" panose="020B0604020202020204" pitchFamily="34" charset="0"/>
                <a:cs typeface="Arial" panose="020B0604020202020204" pitchFamily="34" charset="0"/>
              </a:rPr>
              <a:t> Storm</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Drainage,</a:t>
            </a:r>
            <a:endParaRPr sz="1900" b="1" dirty="0">
              <a:solidFill>
                <a:srgbClr val="CC00CC"/>
              </a:solidFill>
              <a:latin typeface="Arial" panose="020B0604020202020204" pitchFamily="34" charset="0"/>
              <a:cs typeface="Arial" panose="020B0604020202020204" pitchFamily="34" charset="0"/>
            </a:endParaRPr>
          </a:p>
          <a:p>
            <a:pPr marL="12700" marR="5080">
              <a:lnSpc>
                <a:spcPct val="100000"/>
              </a:lnSpc>
            </a:pPr>
            <a:r>
              <a:rPr sz="1900" b="1" spc="-5" dirty="0">
                <a:solidFill>
                  <a:srgbClr val="CC00CC"/>
                </a:solidFill>
                <a:latin typeface="Arial" panose="020B0604020202020204" pitchFamily="34" charset="0"/>
                <a:cs typeface="Arial" panose="020B0604020202020204" pitchFamily="34" charset="0"/>
              </a:rPr>
              <a:t>Urban</a:t>
            </a:r>
            <a:r>
              <a:rPr sz="1900" b="1" spc="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Redevelopment,</a:t>
            </a:r>
            <a:r>
              <a:rPr sz="1900" b="1" spc="40" dirty="0">
                <a:solidFill>
                  <a:srgbClr val="CC00CC"/>
                </a:solidFill>
                <a:latin typeface="Arial" panose="020B0604020202020204" pitchFamily="34" charset="0"/>
                <a:cs typeface="Arial" panose="020B0604020202020204" pitchFamily="34" charset="0"/>
              </a:rPr>
              <a:t> </a:t>
            </a:r>
            <a:r>
              <a:rPr sz="1900" b="1" spc="-25" dirty="0">
                <a:solidFill>
                  <a:srgbClr val="CC00CC"/>
                </a:solidFill>
                <a:latin typeface="Arial" panose="020B0604020202020204" pitchFamily="34" charset="0"/>
                <a:cs typeface="Arial" panose="020B0604020202020204" pitchFamily="34" charset="0"/>
              </a:rPr>
              <a:t>Veterans’</a:t>
            </a:r>
            <a:r>
              <a:rPr sz="1900" b="1" spc="4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Services,</a:t>
            </a:r>
            <a:r>
              <a:rPr sz="1900" b="1" spc="30" dirty="0">
                <a:solidFill>
                  <a:srgbClr val="CC00CC"/>
                </a:solidFill>
                <a:latin typeface="Arial" panose="020B0604020202020204" pitchFamily="34" charset="0"/>
                <a:cs typeface="Arial" panose="020B0604020202020204" pitchFamily="34" charset="0"/>
              </a:rPr>
              <a:t> </a:t>
            </a:r>
            <a:r>
              <a:rPr sz="1900" b="1" spc="-40" dirty="0">
                <a:solidFill>
                  <a:srgbClr val="CC00CC"/>
                </a:solidFill>
                <a:latin typeface="Arial" panose="020B0604020202020204" pitchFamily="34" charset="0"/>
                <a:cs typeface="Arial" panose="020B0604020202020204" pitchFamily="34" charset="0"/>
              </a:rPr>
              <a:t>Water, </a:t>
            </a:r>
            <a:r>
              <a:rPr sz="1900" b="1" spc="-350" dirty="0">
                <a:solidFill>
                  <a:srgbClr val="CC00CC"/>
                </a:solidFill>
                <a:latin typeface="Arial" panose="020B0604020202020204" pitchFamily="34" charset="0"/>
                <a:cs typeface="Arial" panose="020B0604020202020204" pitchFamily="34" charset="0"/>
              </a:rPr>
              <a:t> </a:t>
            </a:r>
            <a:r>
              <a:rPr sz="1900" b="1" spc="-20" dirty="0">
                <a:solidFill>
                  <a:srgbClr val="CC00CC"/>
                </a:solidFill>
                <a:latin typeface="Arial" panose="020B0604020202020204" pitchFamily="34" charset="0"/>
                <a:cs typeface="Arial" panose="020B0604020202020204" pitchFamily="34" charset="0"/>
              </a:rPr>
              <a:t>Watershed</a:t>
            </a:r>
            <a:r>
              <a:rPr sz="1900" b="1" spc="15" dirty="0">
                <a:solidFill>
                  <a:srgbClr val="CC00CC"/>
                </a:solidFill>
                <a:latin typeface="Arial" panose="020B0604020202020204" pitchFamily="34" charset="0"/>
                <a:cs typeface="Arial" panose="020B0604020202020204" pitchFamily="34" charset="0"/>
              </a:rPr>
              <a:t> </a:t>
            </a:r>
            <a:r>
              <a:rPr sz="1900" b="1" spc="-10" dirty="0">
                <a:solidFill>
                  <a:srgbClr val="CC00CC"/>
                </a:solidFill>
                <a:latin typeface="Arial" panose="020B0604020202020204" pitchFamily="34" charset="0"/>
                <a:cs typeface="Arial" panose="020B0604020202020204" pitchFamily="34" charset="0"/>
              </a:rPr>
              <a:t>Improvement</a:t>
            </a:r>
            <a:endParaRPr sz="1900" b="1" dirty="0">
              <a:solidFill>
                <a:srgbClr val="CC00CC"/>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B8D353A-9B80-3E9C-3718-65152FD3F809}"/>
              </a:ext>
            </a:extLst>
          </p:cNvPr>
          <p:cNvSpPr txBox="1"/>
          <p:nvPr/>
        </p:nvSpPr>
        <p:spPr>
          <a:xfrm>
            <a:off x="3590684" y="4840448"/>
            <a:ext cx="2505316" cy="1200329"/>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The </a:t>
            </a:r>
            <a:r>
              <a:rPr lang="en-US" b="1" dirty="0">
                <a:solidFill>
                  <a:srgbClr val="CC00FF"/>
                </a:solidFill>
                <a:latin typeface="Arial" panose="020B0604020202020204" pitchFamily="34" charset="0"/>
                <a:cs typeface="Arial" panose="020B0604020202020204" pitchFamily="34" charset="0"/>
              </a:rPr>
              <a:t>purple</a:t>
            </a:r>
            <a:r>
              <a:rPr lang="en-US" b="1" dirty="0">
                <a:latin typeface="Arial" panose="020B0604020202020204" pitchFamily="34" charset="0"/>
                <a:cs typeface="Arial" panose="020B0604020202020204" pitchFamily="34" charset="0"/>
              </a:rPr>
              <a:t> text indicates jobs that are performed in the military.</a:t>
            </a:r>
          </a:p>
        </p:txBody>
      </p:sp>
    </p:spTree>
    <p:extLst>
      <p:ext uri="{BB962C8B-B14F-4D97-AF65-F5344CB8AC3E}">
        <p14:creationId xmlns:p14="http://schemas.microsoft.com/office/powerpoint/2010/main" val="252019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E798-F1BD-4C2C-9A64-629DEE3481CA}"/>
              </a:ext>
            </a:extLst>
          </p:cNvPr>
          <p:cNvSpPr>
            <a:spLocks noGrp="1"/>
          </p:cNvSpPr>
          <p:nvPr>
            <p:ph type="title"/>
          </p:nvPr>
        </p:nvSpPr>
        <p:spPr>
          <a:xfrm>
            <a:off x="1200150" y="259965"/>
            <a:ext cx="9601200" cy="1325563"/>
          </a:xfrm>
        </p:spPr>
        <p:txBody>
          <a:bodyPr/>
          <a:lstStyle/>
          <a:p>
            <a:r>
              <a:rPr lang="en-US" dirty="0"/>
              <a:t>Veterans Local government management fellowship (VLGMF)</a:t>
            </a:r>
          </a:p>
        </p:txBody>
      </p:sp>
      <p:sp>
        <p:nvSpPr>
          <p:cNvPr id="3" name="Content Placeholder 2">
            <a:extLst>
              <a:ext uri="{FF2B5EF4-FFF2-40B4-BE49-F238E27FC236}">
                <a16:creationId xmlns:a16="http://schemas.microsoft.com/office/drawing/2014/main" id="{47C8730C-9B4B-4C69-A387-86CE5C1A2AFC}"/>
              </a:ext>
            </a:extLst>
          </p:cNvPr>
          <p:cNvSpPr>
            <a:spLocks noGrp="1"/>
          </p:cNvSpPr>
          <p:nvPr>
            <p:ph idx="1"/>
          </p:nvPr>
        </p:nvSpPr>
        <p:spPr>
          <a:xfrm>
            <a:off x="1133475" y="1483644"/>
            <a:ext cx="7048500" cy="3222334"/>
          </a:xfrm>
        </p:spPr>
        <p:txBody>
          <a:bodyPr vert="horz" lIns="0" tIns="0" rIns="0" bIns="0" rtlCol="0" anchor="t">
            <a:noAutofit/>
          </a:bodyPr>
          <a:lstStyle/>
          <a:p>
            <a:r>
              <a:rPr lang="en-US" dirty="0"/>
              <a:t>The program </a:t>
            </a:r>
            <a:r>
              <a:rPr lang="en-US" b="1" dirty="0"/>
              <a:t>matches transitioning service members with surrounding local government </a:t>
            </a:r>
            <a:r>
              <a:rPr lang="en-US" dirty="0"/>
              <a:t>sponsors based on skills, education, experience and the preference of both parties</a:t>
            </a:r>
          </a:p>
          <a:p>
            <a:r>
              <a:rPr lang="en-US" b="1" dirty="0">
                <a:latin typeface="Arial"/>
                <a:cs typeface="Arial"/>
              </a:rPr>
              <a:t>12 week program </a:t>
            </a:r>
            <a:r>
              <a:rPr lang="en-US" dirty="0">
                <a:latin typeface="Arial"/>
                <a:cs typeface="Arial"/>
              </a:rPr>
              <a:t>designed to provide hands on skills and mentorship to transitioning service members who want to continue to serve in local government</a:t>
            </a:r>
          </a:p>
          <a:p>
            <a:r>
              <a:rPr lang="en-US" b="1" dirty="0"/>
              <a:t>Open application – </a:t>
            </a:r>
            <a:r>
              <a:rPr lang="en-US" dirty="0"/>
              <a:t>fellows request the dates that align with their transition timeline</a:t>
            </a:r>
            <a:endParaRPr lang="en-US" dirty="0">
              <a:solidFill>
                <a:schemeClr val="bg1">
                  <a:lumMod val="50000"/>
                </a:schemeClr>
              </a:solidFill>
            </a:endParaRPr>
          </a:p>
        </p:txBody>
      </p:sp>
      <p:pic>
        <p:nvPicPr>
          <p:cNvPr id="6" name="Picture 5" descr="A close up of a brick building&#10;&#10;Description automatically generated">
            <a:extLst>
              <a:ext uri="{FF2B5EF4-FFF2-40B4-BE49-F238E27FC236}">
                <a16:creationId xmlns:a16="http://schemas.microsoft.com/office/drawing/2014/main" id="{B98354B7-E6CD-4F08-9116-2D788BA1A4FB}"/>
              </a:ext>
            </a:extLst>
          </p:cNvPr>
          <p:cNvPicPr>
            <a:picLocks noChangeAspect="1"/>
          </p:cNvPicPr>
          <p:nvPr/>
        </p:nvPicPr>
        <p:blipFill>
          <a:blip r:embed="rId3"/>
          <a:stretch>
            <a:fillRect/>
          </a:stretch>
        </p:blipFill>
        <p:spPr>
          <a:xfrm>
            <a:off x="9401175" y="651977"/>
            <a:ext cx="2643187" cy="1867102"/>
          </a:xfrm>
          <a:prstGeom prst="rect">
            <a:avLst/>
          </a:prstGeom>
        </p:spPr>
      </p:pic>
    </p:spTree>
    <p:extLst>
      <p:ext uri="{BB962C8B-B14F-4D97-AF65-F5344CB8AC3E}">
        <p14:creationId xmlns:p14="http://schemas.microsoft.com/office/powerpoint/2010/main" val="267139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3073-4E1D-4025-9151-8A5C35E92E2B}"/>
              </a:ext>
            </a:extLst>
          </p:cNvPr>
          <p:cNvSpPr>
            <a:spLocks noGrp="1"/>
          </p:cNvSpPr>
          <p:nvPr>
            <p:ph type="title"/>
          </p:nvPr>
        </p:nvSpPr>
        <p:spPr>
          <a:xfrm>
            <a:off x="1371600" y="612766"/>
            <a:ext cx="9601200" cy="1325563"/>
          </a:xfrm>
        </p:spPr>
        <p:txBody>
          <a:bodyPr/>
          <a:lstStyle/>
          <a:p>
            <a:r>
              <a:rPr lang="en-US" dirty="0"/>
              <a:t>Who are </a:t>
            </a:r>
            <a:r>
              <a:rPr lang="en-US" dirty="0" err="1"/>
              <a:t>vlgmf</a:t>
            </a:r>
            <a:r>
              <a:rPr lang="en-US" dirty="0"/>
              <a:t>?</a:t>
            </a:r>
          </a:p>
        </p:txBody>
      </p:sp>
      <p:sp>
        <p:nvSpPr>
          <p:cNvPr id="8" name="Content Placeholder 2">
            <a:extLst>
              <a:ext uri="{FF2B5EF4-FFF2-40B4-BE49-F238E27FC236}">
                <a16:creationId xmlns:a16="http://schemas.microsoft.com/office/drawing/2014/main" id="{9EA4A689-D39B-4B64-B092-33BAB35BBF86}"/>
              </a:ext>
            </a:extLst>
          </p:cNvPr>
          <p:cNvSpPr>
            <a:spLocks noGrp="1"/>
          </p:cNvSpPr>
          <p:nvPr>
            <p:ph idx="1"/>
          </p:nvPr>
        </p:nvSpPr>
        <p:spPr>
          <a:xfrm>
            <a:off x="1209040" y="1275548"/>
            <a:ext cx="9601200" cy="3222334"/>
          </a:xfrm>
        </p:spPr>
        <p:txBody>
          <a:bodyPr/>
          <a:lstStyle/>
          <a:p>
            <a:r>
              <a:rPr lang="en-US" b="1" dirty="0"/>
              <a:t>Primarily</a:t>
            </a:r>
            <a:r>
              <a:rPr lang="en-US" dirty="0"/>
              <a:t> Active Duty within 180 days of transition but Spouses/Retirees/Reserve/National Guard are eligible</a:t>
            </a:r>
          </a:p>
          <a:p>
            <a:r>
              <a:rPr lang="en-US" b="1" dirty="0"/>
              <a:t>Bachelor’s Degree </a:t>
            </a:r>
            <a:r>
              <a:rPr lang="en-US" dirty="0"/>
              <a:t>and three years of leadership experience OR </a:t>
            </a:r>
            <a:r>
              <a:rPr lang="en-US" b="1" dirty="0"/>
              <a:t>Associate’s Degree </a:t>
            </a:r>
            <a:r>
              <a:rPr lang="en-US" dirty="0"/>
              <a:t>with five years of leadership experience OR enrolled in a program which will result in a higher education degree within three years (we do make exceptions)</a:t>
            </a:r>
          </a:p>
          <a:p>
            <a:r>
              <a:rPr lang="en-US" dirty="0"/>
              <a:t>All career levels from early career to executive leaders</a:t>
            </a:r>
          </a:p>
          <a:p>
            <a:r>
              <a:rPr lang="en-US" dirty="0"/>
              <a:t>Varied skillsets but the most common backgrounds are HR, IT, Communications, Project Management</a:t>
            </a:r>
          </a:p>
          <a:p>
            <a:r>
              <a:rPr lang="en-US" dirty="0"/>
              <a:t>Must have </a:t>
            </a:r>
            <a:r>
              <a:rPr lang="en-US" b="1" dirty="0"/>
              <a:t>strong desire to pursue</a:t>
            </a:r>
            <a:r>
              <a:rPr lang="en-US" dirty="0"/>
              <a:t> </a:t>
            </a:r>
            <a:r>
              <a:rPr lang="en-US" b="1" dirty="0"/>
              <a:t>a career in local government</a:t>
            </a:r>
            <a:endParaRPr lang="en-US" dirty="0"/>
          </a:p>
        </p:txBody>
      </p:sp>
      <p:pic>
        <p:nvPicPr>
          <p:cNvPr id="1026" name="Picture 2" descr="Licking Heights - Team Home Licking Heights Hornets Sports">
            <a:extLst>
              <a:ext uri="{FF2B5EF4-FFF2-40B4-BE49-F238E27FC236}">
                <a16:creationId xmlns:a16="http://schemas.microsoft.com/office/drawing/2014/main" id="{C2CA6A91-3AFE-4FFA-9F1E-F5FE640A87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5" y="4763"/>
            <a:ext cx="2143125" cy="172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124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F315-4F60-7D43-9CB9-53369265FC0C}"/>
              </a:ext>
            </a:extLst>
          </p:cNvPr>
          <p:cNvSpPr>
            <a:spLocks noGrp="1"/>
          </p:cNvSpPr>
          <p:nvPr>
            <p:ph type="title"/>
          </p:nvPr>
        </p:nvSpPr>
        <p:spPr>
          <a:xfrm>
            <a:off x="741680" y="345440"/>
            <a:ext cx="11074400" cy="666427"/>
          </a:xfrm>
        </p:spPr>
        <p:txBody>
          <a:bodyPr/>
          <a:lstStyle/>
          <a:p>
            <a:r>
              <a:rPr lang="en-US" sz="3600" dirty="0"/>
              <a:t>Host organization requirements (1 of 2)</a:t>
            </a:r>
          </a:p>
        </p:txBody>
      </p:sp>
      <p:sp>
        <p:nvSpPr>
          <p:cNvPr id="3" name="Content Placeholder 2">
            <a:extLst>
              <a:ext uri="{FF2B5EF4-FFF2-40B4-BE49-F238E27FC236}">
                <a16:creationId xmlns:a16="http://schemas.microsoft.com/office/drawing/2014/main" id="{BC4C848C-56BB-5E4D-9F74-F4CF02733164}"/>
              </a:ext>
            </a:extLst>
          </p:cNvPr>
          <p:cNvSpPr>
            <a:spLocks noGrp="1"/>
          </p:cNvSpPr>
          <p:nvPr>
            <p:ph idx="1"/>
          </p:nvPr>
        </p:nvSpPr>
        <p:spPr>
          <a:xfrm>
            <a:off x="784613" y="1053423"/>
            <a:ext cx="9592128" cy="4565057"/>
          </a:xfrm>
        </p:spPr>
        <p:txBody>
          <a:bodyPr vert="horz" lIns="0" tIns="0" rIns="0" bIns="0" rtlCol="0" anchor="t">
            <a:noAutofit/>
          </a:bodyPr>
          <a:lstStyle/>
          <a:p>
            <a:pPr marL="800100" lvl="1" indent="-342900">
              <a:buClr>
                <a:srgbClr val="3F82B2"/>
              </a:buClr>
              <a:buFont typeface="Wingdings" panose="05000000000000000000" pitchFamily="2" charset="2"/>
              <a:buChar char="§"/>
            </a:pPr>
            <a:r>
              <a:rPr lang="en-US" sz="2800" dirty="0">
                <a:latin typeface="Arial"/>
                <a:cs typeface="Arial"/>
              </a:rPr>
              <a:t>Provide the opportunity to apply for a position at the end of the fellowship </a:t>
            </a:r>
            <a:endParaRPr lang="en-US" dirty="0"/>
          </a:p>
          <a:p>
            <a:pPr marL="800100" lvl="1" indent="-342900">
              <a:buClr>
                <a:srgbClr val="3F82B2"/>
              </a:buClr>
              <a:buFont typeface="Wingdings" panose="05000000000000000000" pitchFamily="2" charset="2"/>
              <a:buChar char="§"/>
            </a:pPr>
            <a:r>
              <a:rPr lang="en-US" sz="2800" dirty="0">
                <a:latin typeface="Arial"/>
                <a:cs typeface="Arial"/>
              </a:rPr>
              <a:t>Provide mentoring sessions and assist with resume/interview practice</a:t>
            </a:r>
            <a:endParaRPr lang="en-US" dirty="0">
              <a:latin typeface="Arial"/>
              <a:cs typeface="Arial"/>
            </a:endParaRPr>
          </a:p>
          <a:p>
            <a:pPr marL="800100" lvl="1" indent="-342900">
              <a:buClr>
                <a:srgbClr val="3F82B2"/>
              </a:buClr>
              <a:buFont typeface="Wingdings" panose="05000000000000000000" pitchFamily="2" charset="2"/>
              <a:buChar char="§"/>
            </a:pPr>
            <a:r>
              <a:rPr lang="en-US" sz="2800" dirty="0"/>
              <a:t>Provide a broad range of exposure to various local government departments OR a focused exposure in one area</a:t>
            </a:r>
          </a:p>
          <a:p>
            <a:pPr marL="800100" lvl="1" indent="-342900">
              <a:buClr>
                <a:srgbClr val="3F82B2"/>
              </a:buClr>
              <a:buFont typeface="Wingdings" panose="05000000000000000000" pitchFamily="2" charset="2"/>
              <a:buChar char="§"/>
            </a:pPr>
            <a:r>
              <a:rPr lang="en-US" sz="2800" dirty="0">
                <a:latin typeface="Arial"/>
                <a:cs typeface="Arial"/>
              </a:rPr>
              <a:t>Provide educational and professional development opportunities as available</a:t>
            </a:r>
          </a:p>
          <a:p>
            <a:pPr marL="0" indent="0">
              <a:lnSpc>
                <a:spcPct val="110000"/>
              </a:lnSpc>
              <a:buNone/>
            </a:pPr>
            <a:endParaRPr lang="en-US" sz="2800" dirty="0">
              <a:solidFill>
                <a:schemeClr val="tx1">
                  <a:lumMod val="50000"/>
                  <a:lumOff val="50000"/>
                </a:schemeClr>
              </a:solidFill>
            </a:endParaRPr>
          </a:p>
          <a:p>
            <a:pPr>
              <a:lnSpc>
                <a:spcPct val="110000"/>
              </a:lnSpc>
            </a:pPr>
            <a:endParaRPr lang="en-US" sz="2800" dirty="0">
              <a:solidFill>
                <a:schemeClr val="tx1">
                  <a:lumMod val="50000"/>
                  <a:lumOff val="50000"/>
                </a:schemeClr>
              </a:solidFill>
            </a:endParaRPr>
          </a:p>
        </p:txBody>
      </p:sp>
      <p:pic>
        <p:nvPicPr>
          <p:cNvPr id="5" name="Picture 4">
            <a:extLst>
              <a:ext uri="{FF2B5EF4-FFF2-40B4-BE49-F238E27FC236}">
                <a16:creationId xmlns:a16="http://schemas.microsoft.com/office/drawing/2014/main" id="{1B81857F-D38B-4209-B79A-9A02DB28D8CE}"/>
              </a:ext>
            </a:extLst>
          </p:cNvPr>
          <p:cNvPicPr>
            <a:picLocks noChangeAspect="1"/>
          </p:cNvPicPr>
          <p:nvPr/>
        </p:nvPicPr>
        <p:blipFill>
          <a:blip r:embed="rId3"/>
          <a:stretch>
            <a:fillRect/>
          </a:stretch>
        </p:blipFill>
        <p:spPr>
          <a:xfrm>
            <a:off x="10376741" y="4625595"/>
            <a:ext cx="1816834" cy="2043404"/>
          </a:xfrm>
          <a:prstGeom prst="rect">
            <a:avLst/>
          </a:prstGeom>
        </p:spPr>
      </p:pic>
    </p:spTree>
    <p:extLst>
      <p:ext uri="{BB962C8B-B14F-4D97-AF65-F5344CB8AC3E}">
        <p14:creationId xmlns:p14="http://schemas.microsoft.com/office/powerpoint/2010/main" val="29171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F315-4F60-7D43-9CB9-53369265FC0C}"/>
              </a:ext>
            </a:extLst>
          </p:cNvPr>
          <p:cNvSpPr>
            <a:spLocks noGrp="1"/>
          </p:cNvSpPr>
          <p:nvPr>
            <p:ph type="title"/>
          </p:nvPr>
        </p:nvSpPr>
        <p:spPr>
          <a:xfrm>
            <a:off x="558800" y="345562"/>
            <a:ext cx="11074400" cy="666427"/>
          </a:xfrm>
        </p:spPr>
        <p:txBody>
          <a:bodyPr/>
          <a:lstStyle/>
          <a:p>
            <a:r>
              <a:rPr lang="en-US" sz="3600" dirty="0"/>
              <a:t>Host organization requirements (2 of 2)</a:t>
            </a:r>
          </a:p>
        </p:txBody>
      </p:sp>
      <p:sp>
        <p:nvSpPr>
          <p:cNvPr id="3" name="Content Placeholder 2">
            <a:extLst>
              <a:ext uri="{FF2B5EF4-FFF2-40B4-BE49-F238E27FC236}">
                <a16:creationId xmlns:a16="http://schemas.microsoft.com/office/drawing/2014/main" id="{BC4C848C-56BB-5E4D-9F74-F4CF02733164}"/>
              </a:ext>
            </a:extLst>
          </p:cNvPr>
          <p:cNvSpPr>
            <a:spLocks noGrp="1"/>
          </p:cNvSpPr>
          <p:nvPr>
            <p:ph idx="1"/>
          </p:nvPr>
        </p:nvSpPr>
        <p:spPr>
          <a:xfrm>
            <a:off x="843280" y="1182875"/>
            <a:ext cx="9601200" cy="4045088"/>
          </a:xfrm>
        </p:spPr>
        <p:txBody>
          <a:bodyPr/>
          <a:lstStyle/>
          <a:p>
            <a:pPr marL="0" indent="0">
              <a:buClr>
                <a:srgbClr val="3F82B2"/>
              </a:buClr>
              <a:buNone/>
            </a:pPr>
            <a:r>
              <a:rPr lang="en-US" sz="2800" b="1" dirty="0"/>
              <a:t>Provide a Fellowship Workplan </a:t>
            </a:r>
          </a:p>
          <a:p>
            <a:pPr lvl="1">
              <a:buClr>
                <a:srgbClr val="3F82B2"/>
              </a:buClr>
            </a:pPr>
            <a:r>
              <a:rPr lang="en-US" b="1" dirty="0"/>
              <a:t>Specialized – </a:t>
            </a:r>
            <a:r>
              <a:rPr lang="en-US" dirty="0"/>
              <a:t>Designed to support the fellow’s goals to learn more about one Department; the fellow works in that Department the entire time.</a:t>
            </a:r>
          </a:p>
          <a:p>
            <a:pPr lvl="1">
              <a:buClr>
                <a:srgbClr val="3F82B2"/>
              </a:buClr>
            </a:pPr>
            <a:r>
              <a:rPr lang="en-US" b="1" dirty="0"/>
              <a:t>Rotational</a:t>
            </a:r>
            <a:r>
              <a:rPr lang="en-US" dirty="0"/>
              <a:t> – The fellow spends 2-4 weeks in different departments to gain a broad overview of how a town/city/county government operates.</a:t>
            </a:r>
          </a:p>
          <a:p>
            <a:pPr lvl="1">
              <a:buClr>
                <a:srgbClr val="3F82B2"/>
              </a:buClr>
            </a:pPr>
            <a:r>
              <a:rPr lang="en-US" b="1" dirty="0"/>
              <a:t>Project Based </a:t>
            </a:r>
            <a:r>
              <a:rPr lang="en-US" dirty="0"/>
              <a:t>– The fellow is assigned different projects as needed throughout the organization.</a:t>
            </a:r>
          </a:p>
          <a:p>
            <a:pPr marL="3657600" lvl="8" indent="0">
              <a:buClr>
                <a:srgbClr val="3F82B2"/>
              </a:buClr>
              <a:buNone/>
            </a:pPr>
            <a:endParaRPr lang="en-US" dirty="0">
              <a:hlinkClick r:id="rId3"/>
            </a:endParaRPr>
          </a:p>
          <a:p>
            <a:pPr lvl="1">
              <a:buClr>
                <a:srgbClr val="3F82B2"/>
              </a:buClr>
            </a:pPr>
            <a:endParaRPr lang="en-US" sz="2800" dirty="0"/>
          </a:p>
          <a:p>
            <a:pPr lvl="1">
              <a:buClr>
                <a:srgbClr val="3F82B2"/>
              </a:buClr>
            </a:pPr>
            <a:endParaRPr lang="en-US" sz="2800" b="1" dirty="0"/>
          </a:p>
          <a:p>
            <a:pPr>
              <a:lnSpc>
                <a:spcPct val="110000"/>
              </a:lnSpc>
              <a:buFont typeface="Wingdings" panose="05000000000000000000" pitchFamily="2" charset="2"/>
              <a:buChar char="§"/>
            </a:pPr>
            <a:endParaRPr lang="en-US" sz="2800" dirty="0">
              <a:solidFill>
                <a:schemeClr val="tx1">
                  <a:lumMod val="50000"/>
                  <a:lumOff val="50000"/>
                </a:schemeClr>
              </a:solidFill>
            </a:endParaRPr>
          </a:p>
          <a:p>
            <a:pPr>
              <a:lnSpc>
                <a:spcPct val="110000"/>
              </a:lnSpc>
            </a:pPr>
            <a:endParaRPr lang="en-US" sz="2800" dirty="0">
              <a:solidFill>
                <a:schemeClr val="tx1">
                  <a:lumMod val="50000"/>
                  <a:lumOff val="50000"/>
                </a:schemeClr>
              </a:solidFill>
            </a:endParaRPr>
          </a:p>
        </p:txBody>
      </p:sp>
      <p:pic>
        <p:nvPicPr>
          <p:cNvPr id="8" name="Picture 7">
            <a:extLst>
              <a:ext uri="{FF2B5EF4-FFF2-40B4-BE49-F238E27FC236}">
                <a16:creationId xmlns:a16="http://schemas.microsoft.com/office/drawing/2014/main" id="{7B1DD957-7A23-4BF3-95BF-C561CBD39A16}"/>
              </a:ext>
            </a:extLst>
          </p:cNvPr>
          <p:cNvPicPr>
            <a:picLocks noChangeAspect="1"/>
          </p:cNvPicPr>
          <p:nvPr/>
        </p:nvPicPr>
        <p:blipFill>
          <a:blip r:embed="rId4"/>
          <a:stretch>
            <a:fillRect/>
          </a:stretch>
        </p:blipFill>
        <p:spPr>
          <a:xfrm>
            <a:off x="10328910" y="4277360"/>
            <a:ext cx="1863090" cy="1568651"/>
          </a:xfrm>
          <a:prstGeom prst="rect">
            <a:avLst/>
          </a:prstGeom>
        </p:spPr>
      </p:pic>
    </p:spTree>
    <p:extLst>
      <p:ext uri="{BB962C8B-B14F-4D97-AF65-F5344CB8AC3E}">
        <p14:creationId xmlns:p14="http://schemas.microsoft.com/office/powerpoint/2010/main" val="2622779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BE3C8C-F0B2-46AB-8E97-090A10F600A4}"/>
              </a:ext>
            </a:extLst>
          </p:cNvPr>
          <p:cNvPicPr>
            <a:picLocks noChangeAspect="1"/>
          </p:cNvPicPr>
          <p:nvPr/>
        </p:nvPicPr>
        <p:blipFill>
          <a:blip r:embed="rId3"/>
          <a:stretch>
            <a:fillRect/>
          </a:stretch>
        </p:blipFill>
        <p:spPr>
          <a:xfrm>
            <a:off x="9982926" y="103252"/>
            <a:ext cx="2204720" cy="1614837"/>
          </a:xfrm>
          <a:prstGeom prst="rect">
            <a:avLst/>
          </a:prstGeom>
        </p:spPr>
      </p:pic>
      <p:sp>
        <p:nvSpPr>
          <p:cNvPr id="2" name="Title 1">
            <a:extLst>
              <a:ext uri="{FF2B5EF4-FFF2-40B4-BE49-F238E27FC236}">
                <a16:creationId xmlns:a16="http://schemas.microsoft.com/office/drawing/2014/main" id="{E401F315-4F60-7D43-9CB9-53369265FC0C}"/>
              </a:ext>
            </a:extLst>
          </p:cNvPr>
          <p:cNvSpPr>
            <a:spLocks noGrp="1"/>
          </p:cNvSpPr>
          <p:nvPr>
            <p:ph type="title"/>
          </p:nvPr>
        </p:nvSpPr>
        <p:spPr>
          <a:xfrm>
            <a:off x="1371600" y="455610"/>
            <a:ext cx="11074400" cy="666427"/>
          </a:xfrm>
        </p:spPr>
        <p:txBody>
          <a:bodyPr/>
          <a:lstStyle/>
          <a:p>
            <a:r>
              <a:rPr lang="en-US" sz="3600" dirty="0"/>
              <a:t>Host organization FAQs</a:t>
            </a:r>
          </a:p>
        </p:txBody>
      </p:sp>
      <p:sp>
        <p:nvSpPr>
          <p:cNvPr id="3" name="Content Placeholder 2">
            <a:extLst>
              <a:ext uri="{FF2B5EF4-FFF2-40B4-BE49-F238E27FC236}">
                <a16:creationId xmlns:a16="http://schemas.microsoft.com/office/drawing/2014/main" id="{BC4C848C-56BB-5E4D-9F74-F4CF02733164}"/>
              </a:ext>
            </a:extLst>
          </p:cNvPr>
          <p:cNvSpPr>
            <a:spLocks noGrp="1"/>
          </p:cNvSpPr>
          <p:nvPr>
            <p:ph idx="1"/>
          </p:nvPr>
        </p:nvSpPr>
        <p:spPr>
          <a:xfrm>
            <a:off x="1135743" y="1474395"/>
            <a:ext cx="9450977" cy="4292774"/>
          </a:xfrm>
        </p:spPr>
        <p:txBody>
          <a:bodyPr vert="horz" lIns="0" tIns="0" rIns="0" bIns="0" rtlCol="0" anchor="t">
            <a:noAutofit/>
          </a:bodyPr>
          <a:lstStyle/>
          <a:p>
            <a:pPr algn="l"/>
            <a:r>
              <a:rPr lang="en-US" i="0" dirty="0">
                <a:solidFill>
                  <a:srgbClr val="515151"/>
                </a:solidFill>
                <a:effectLst/>
                <a:latin typeface="Arial"/>
                <a:cs typeface="Arial"/>
              </a:rPr>
              <a:t>Goal is to provide the fellow with skills to begin a career in local government and the opportunity to interview for a position in your community or a neighboring community</a:t>
            </a:r>
            <a:r>
              <a:rPr lang="en-US" dirty="0">
                <a:solidFill>
                  <a:srgbClr val="515151"/>
                </a:solidFill>
                <a:latin typeface="Arial"/>
                <a:cs typeface="Arial"/>
              </a:rPr>
              <a:t>.</a:t>
            </a:r>
            <a:r>
              <a:rPr lang="en-US" i="0" dirty="0">
                <a:solidFill>
                  <a:srgbClr val="515151"/>
                </a:solidFill>
                <a:effectLst/>
                <a:latin typeface="Arial"/>
                <a:cs typeface="Arial"/>
              </a:rPr>
              <a:t> </a:t>
            </a:r>
          </a:p>
          <a:p>
            <a:pPr algn="l"/>
            <a:r>
              <a:rPr lang="en-US" dirty="0">
                <a:solidFill>
                  <a:srgbClr val="515151"/>
                </a:solidFill>
                <a:latin typeface="Arial"/>
                <a:cs typeface="Arial"/>
              </a:rPr>
              <a:t>No contract to participate, only a non-legally binding agreement</a:t>
            </a:r>
            <a:endParaRPr lang="en-US" i="0" dirty="0">
              <a:solidFill>
                <a:srgbClr val="515151"/>
              </a:solidFill>
              <a:effectLst/>
              <a:latin typeface="Arial"/>
              <a:cs typeface="Arial"/>
            </a:endParaRPr>
          </a:p>
          <a:p>
            <a:pPr algn="l"/>
            <a:r>
              <a:rPr lang="en-US" i="0" dirty="0">
                <a:solidFill>
                  <a:srgbClr val="515151"/>
                </a:solidFill>
                <a:effectLst/>
                <a:latin typeface="Arial"/>
                <a:cs typeface="Arial"/>
              </a:rPr>
              <a:t>A host community is asked to participate as often as fellows want to come to their region</a:t>
            </a:r>
          </a:p>
          <a:p>
            <a:pPr algn="l"/>
            <a:r>
              <a:rPr lang="en-US" i="0" dirty="0">
                <a:solidFill>
                  <a:srgbClr val="515151"/>
                </a:solidFill>
                <a:effectLst/>
                <a:latin typeface="Arial"/>
                <a:cs typeface="Arial"/>
              </a:rPr>
              <a:t>No requirement to be located near a military installation. </a:t>
            </a:r>
          </a:p>
          <a:p>
            <a:pPr algn="l"/>
            <a:r>
              <a:rPr lang="en-US" dirty="0">
                <a:solidFill>
                  <a:srgbClr val="515151"/>
                </a:solidFill>
              </a:rPr>
              <a:t>Host organizations that do their own recruiting have the best results.</a:t>
            </a:r>
            <a:endParaRPr lang="en-US" i="0" dirty="0">
              <a:solidFill>
                <a:srgbClr val="515151"/>
              </a:solidFill>
              <a:effectLst/>
            </a:endParaRPr>
          </a:p>
          <a:p>
            <a:pPr marL="0" indent="0">
              <a:buNone/>
            </a:pPr>
            <a:br>
              <a:rPr lang="en-US" dirty="0"/>
            </a:br>
            <a:endParaRPr lang="en-US" dirty="0">
              <a:hlinkClick r:id="rId4"/>
            </a:endParaRPr>
          </a:p>
          <a:p>
            <a:pPr lvl="1">
              <a:buClr>
                <a:srgbClr val="3F82B2"/>
              </a:buClr>
            </a:pPr>
            <a:endParaRPr lang="en-US" dirty="0"/>
          </a:p>
          <a:p>
            <a:pPr lvl="1">
              <a:buClr>
                <a:srgbClr val="3F82B2"/>
              </a:buClr>
            </a:pPr>
            <a:endParaRPr lang="en-US" dirty="0"/>
          </a:p>
          <a:p>
            <a:pPr>
              <a:lnSpc>
                <a:spcPct val="110000"/>
              </a:lnSpc>
              <a:buFont typeface="Wingdings" panose="05000000000000000000" pitchFamily="2" charset="2"/>
              <a:buChar char="§"/>
            </a:pPr>
            <a:endParaRPr lang="en-US" dirty="0">
              <a:solidFill>
                <a:schemeClr val="tx1">
                  <a:lumMod val="50000"/>
                  <a:lumOff val="50000"/>
                </a:schemeClr>
              </a:solidFill>
            </a:endParaRPr>
          </a:p>
          <a:p>
            <a:pPr>
              <a:lnSpc>
                <a:spcPct val="110000"/>
              </a:lnSpc>
            </a:pPr>
            <a:endParaRPr lang="en-US" dirty="0">
              <a:solidFill>
                <a:schemeClr val="tx1">
                  <a:lumMod val="50000"/>
                  <a:lumOff val="50000"/>
                </a:schemeClr>
              </a:solidFill>
            </a:endParaRPr>
          </a:p>
        </p:txBody>
      </p:sp>
    </p:spTree>
    <p:extLst>
      <p:ext uri="{BB962C8B-B14F-4D97-AF65-F5344CB8AC3E}">
        <p14:creationId xmlns:p14="http://schemas.microsoft.com/office/powerpoint/2010/main" val="961456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3073-4E1D-4025-9151-8A5C35E92E2B}"/>
              </a:ext>
            </a:extLst>
          </p:cNvPr>
          <p:cNvSpPr>
            <a:spLocks noGrp="1"/>
          </p:cNvSpPr>
          <p:nvPr>
            <p:ph type="title"/>
          </p:nvPr>
        </p:nvSpPr>
        <p:spPr>
          <a:xfrm>
            <a:off x="1371600" y="819150"/>
            <a:ext cx="9601200" cy="1325563"/>
          </a:xfrm>
        </p:spPr>
        <p:txBody>
          <a:bodyPr/>
          <a:lstStyle/>
          <a:p>
            <a:r>
              <a:rPr lang="en-US" dirty="0"/>
              <a:t>How do I sign up?</a:t>
            </a:r>
          </a:p>
        </p:txBody>
      </p:sp>
      <p:sp>
        <p:nvSpPr>
          <p:cNvPr id="8" name="Content Placeholder 2">
            <a:extLst>
              <a:ext uri="{FF2B5EF4-FFF2-40B4-BE49-F238E27FC236}">
                <a16:creationId xmlns:a16="http://schemas.microsoft.com/office/drawing/2014/main" id="{9EA4A689-D39B-4B64-B092-33BAB35BBF86}"/>
              </a:ext>
            </a:extLst>
          </p:cNvPr>
          <p:cNvSpPr>
            <a:spLocks noGrp="1"/>
          </p:cNvSpPr>
          <p:nvPr>
            <p:ph idx="1"/>
          </p:nvPr>
        </p:nvSpPr>
        <p:spPr>
          <a:xfrm>
            <a:off x="1209040" y="1844891"/>
            <a:ext cx="9601200" cy="3222334"/>
          </a:xfrm>
        </p:spPr>
        <p:txBody>
          <a:bodyPr vert="horz" lIns="0" tIns="0" rIns="0" bIns="0" rtlCol="0" anchor="t">
            <a:noAutofit/>
          </a:bodyPr>
          <a:lstStyle/>
          <a:p>
            <a:pPr marL="0" indent="0">
              <a:buNone/>
            </a:pPr>
            <a:endParaRPr lang="en-US" sz="2800" b="1" dirty="0"/>
          </a:p>
          <a:p>
            <a:r>
              <a:rPr lang="en-US" sz="2800" b="1" dirty="0">
                <a:latin typeface="Arial"/>
                <a:cs typeface="Arial"/>
              </a:rPr>
              <a:t>Contact ICMA, veterans@icma.org, 202-962-3551</a:t>
            </a:r>
            <a:endParaRPr lang="en-US" sz="2800" b="1" dirty="0"/>
          </a:p>
        </p:txBody>
      </p:sp>
      <p:pic>
        <p:nvPicPr>
          <p:cNvPr id="4" name="Picture 3">
            <a:extLst>
              <a:ext uri="{FF2B5EF4-FFF2-40B4-BE49-F238E27FC236}">
                <a16:creationId xmlns:a16="http://schemas.microsoft.com/office/drawing/2014/main" id="{FBA0AB3B-1953-48B2-AC57-29DBCBEAB11C}"/>
              </a:ext>
            </a:extLst>
          </p:cNvPr>
          <p:cNvPicPr>
            <a:picLocks noChangeAspect="1"/>
          </p:cNvPicPr>
          <p:nvPr/>
        </p:nvPicPr>
        <p:blipFill>
          <a:blip r:embed="rId3"/>
          <a:stretch>
            <a:fillRect/>
          </a:stretch>
        </p:blipFill>
        <p:spPr>
          <a:xfrm>
            <a:off x="9001387" y="3897799"/>
            <a:ext cx="3176282" cy="2541026"/>
          </a:xfrm>
          <a:prstGeom prst="rect">
            <a:avLst/>
          </a:prstGeom>
        </p:spPr>
      </p:pic>
    </p:spTree>
    <p:extLst>
      <p:ext uri="{BB962C8B-B14F-4D97-AF65-F5344CB8AC3E}">
        <p14:creationId xmlns:p14="http://schemas.microsoft.com/office/powerpoint/2010/main" val="244239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F315-4F60-7D43-9CB9-53369265FC0C}"/>
              </a:ext>
            </a:extLst>
          </p:cNvPr>
          <p:cNvSpPr>
            <a:spLocks noGrp="1"/>
          </p:cNvSpPr>
          <p:nvPr>
            <p:ph type="title"/>
          </p:nvPr>
        </p:nvSpPr>
        <p:spPr>
          <a:xfrm>
            <a:off x="1371600" y="914400"/>
            <a:ext cx="11074400" cy="666427"/>
          </a:xfrm>
        </p:spPr>
        <p:txBody>
          <a:bodyPr/>
          <a:lstStyle/>
          <a:p>
            <a:r>
              <a:rPr lang="en-US" sz="3600" dirty="0"/>
              <a:t>resources</a:t>
            </a:r>
          </a:p>
        </p:txBody>
      </p:sp>
      <p:sp>
        <p:nvSpPr>
          <p:cNvPr id="3" name="Content Placeholder 2">
            <a:extLst>
              <a:ext uri="{FF2B5EF4-FFF2-40B4-BE49-F238E27FC236}">
                <a16:creationId xmlns:a16="http://schemas.microsoft.com/office/drawing/2014/main" id="{BC4C848C-56BB-5E4D-9F74-F4CF02733164}"/>
              </a:ext>
            </a:extLst>
          </p:cNvPr>
          <p:cNvSpPr>
            <a:spLocks noGrp="1"/>
          </p:cNvSpPr>
          <p:nvPr>
            <p:ph idx="1"/>
          </p:nvPr>
        </p:nvSpPr>
        <p:spPr>
          <a:xfrm>
            <a:off x="1371600" y="1690875"/>
            <a:ext cx="9601200" cy="4045088"/>
          </a:xfrm>
        </p:spPr>
        <p:txBody>
          <a:bodyPr/>
          <a:lstStyle/>
          <a:p>
            <a:pPr>
              <a:buClr>
                <a:srgbClr val="3F82B2"/>
              </a:buClr>
            </a:pPr>
            <a:r>
              <a:rPr lang="en-US" dirty="0">
                <a:hlinkClick r:id="rId3"/>
              </a:rPr>
              <a:t>https://icma.org/vlgmf/host-community-information</a:t>
            </a:r>
            <a:endParaRPr lang="en-US" dirty="0"/>
          </a:p>
          <a:p>
            <a:pPr>
              <a:buClr>
                <a:srgbClr val="3F82B2"/>
              </a:buClr>
            </a:pPr>
            <a:r>
              <a:rPr lang="en-US" dirty="0">
                <a:hlinkClick r:id="rId4"/>
              </a:rPr>
              <a:t>https://icma.org/building-veteran-fellow-work-plan</a:t>
            </a:r>
            <a:endParaRPr lang="en-US" dirty="0"/>
          </a:p>
          <a:p>
            <a:pPr>
              <a:buClr>
                <a:srgbClr val="3F82B2"/>
              </a:buClr>
            </a:pPr>
            <a:r>
              <a:rPr lang="en-US" dirty="0">
                <a:hlinkClick r:id="rId5"/>
              </a:rPr>
              <a:t>https://icma.org/documents/human-resources-recruitment-handbook-hiring-veterans-local-government-positions</a:t>
            </a:r>
            <a:endParaRPr lang="en-US" dirty="0"/>
          </a:p>
          <a:p>
            <a:pPr marL="0" indent="0">
              <a:buClr>
                <a:srgbClr val="3F82B2"/>
              </a:buClr>
              <a:buNone/>
            </a:pPr>
            <a:endParaRPr lang="en-US" dirty="0"/>
          </a:p>
          <a:p>
            <a:pPr marL="0" indent="0">
              <a:buClr>
                <a:srgbClr val="3F82B2"/>
              </a:buClr>
              <a:buNone/>
            </a:pPr>
            <a:endParaRPr lang="en-US" dirty="0">
              <a:hlinkClick r:id="rId4"/>
            </a:endParaRPr>
          </a:p>
          <a:p>
            <a:pPr lvl="1">
              <a:buClr>
                <a:srgbClr val="3F82B2"/>
              </a:buClr>
            </a:pPr>
            <a:endParaRPr lang="en-US" sz="2800" dirty="0"/>
          </a:p>
          <a:p>
            <a:pPr lvl="1">
              <a:buClr>
                <a:srgbClr val="3F82B2"/>
              </a:buClr>
            </a:pPr>
            <a:endParaRPr lang="en-US" sz="2800" b="1" dirty="0"/>
          </a:p>
          <a:p>
            <a:pPr>
              <a:lnSpc>
                <a:spcPct val="110000"/>
              </a:lnSpc>
              <a:buFont typeface="Wingdings" panose="05000000000000000000" pitchFamily="2" charset="2"/>
              <a:buChar char="§"/>
            </a:pPr>
            <a:endParaRPr lang="en-US" sz="2800" dirty="0">
              <a:solidFill>
                <a:schemeClr val="tx1">
                  <a:lumMod val="50000"/>
                  <a:lumOff val="50000"/>
                </a:schemeClr>
              </a:solidFill>
            </a:endParaRPr>
          </a:p>
          <a:p>
            <a:pPr>
              <a:lnSpc>
                <a:spcPct val="110000"/>
              </a:lnSpc>
            </a:pPr>
            <a:endParaRPr lang="en-US" sz="2800" dirty="0">
              <a:solidFill>
                <a:schemeClr val="tx1">
                  <a:lumMod val="50000"/>
                  <a:lumOff val="50000"/>
                </a:schemeClr>
              </a:solidFill>
            </a:endParaRPr>
          </a:p>
        </p:txBody>
      </p:sp>
    </p:spTree>
    <p:extLst>
      <p:ext uri="{BB962C8B-B14F-4D97-AF65-F5344CB8AC3E}">
        <p14:creationId xmlns:p14="http://schemas.microsoft.com/office/powerpoint/2010/main" val="79961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96FC9F-FEF6-E045-B847-9D160624B5AA}"/>
              </a:ext>
            </a:extLst>
          </p:cNvPr>
          <p:cNvSpPr>
            <a:spLocks noGrp="1"/>
          </p:cNvSpPr>
          <p:nvPr>
            <p:ph type="title"/>
          </p:nvPr>
        </p:nvSpPr>
        <p:spPr>
          <a:xfrm>
            <a:off x="1292731" y="1985464"/>
            <a:ext cx="9606538" cy="1783994"/>
          </a:xfrm>
        </p:spPr>
        <p:txBody>
          <a:bodyPr/>
          <a:lstStyle/>
          <a:p>
            <a:pPr algn="ctr"/>
            <a:r>
              <a:rPr lang="en-US" dirty="0"/>
              <a:t>still serving </a:t>
            </a:r>
            <a:br>
              <a:rPr lang="en-US" dirty="0"/>
            </a:br>
            <a:r>
              <a:rPr lang="en-US" dirty="0"/>
              <a:t>Veterans in local government</a:t>
            </a:r>
          </a:p>
        </p:txBody>
      </p:sp>
      <p:pic>
        <p:nvPicPr>
          <p:cNvPr id="3" name="Picture 2" descr="A picture containing drawing&#10;&#10;Description automatically generated">
            <a:extLst>
              <a:ext uri="{FF2B5EF4-FFF2-40B4-BE49-F238E27FC236}">
                <a16:creationId xmlns:a16="http://schemas.microsoft.com/office/drawing/2014/main" id="{A2C4AAC1-4A40-824E-8E5D-7EF10AA1279E}"/>
              </a:ext>
            </a:extLst>
          </p:cNvPr>
          <p:cNvPicPr>
            <a:picLocks noChangeAspect="1"/>
          </p:cNvPicPr>
          <p:nvPr/>
        </p:nvPicPr>
        <p:blipFill>
          <a:blip r:embed="rId3"/>
          <a:stretch>
            <a:fillRect/>
          </a:stretch>
        </p:blipFill>
        <p:spPr>
          <a:xfrm>
            <a:off x="3140136" y="4068859"/>
            <a:ext cx="6338448" cy="1230313"/>
          </a:xfrm>
          <a:prstGeom prst="rect">
            <a:avLst/>
          </a:prstGeom>
        </p:spPr>
      </p:pic>
    </p:spTree>
    <p:extLst>
      <p:ext uri="{BB962C8B-B14F-4D97-AF65-F5344CB8AC3E}">
        <p14:creationId xmlns:p14="http://schemas.microsoft.com/office/powerpoint/2010/main" val="409514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EBF17A9-D87F-584E-AE30-20D87E8870F2}">
  <we:reference id="wa104178141" version="3.10.0.197" store="en-US" storeType="OMEX"/>
  <we:alternateReferences>
    <we:reference id="wa104178141" version="3.10.0.197"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67C6318381EFA4DB356A08D40122B5A" ma:contentTypeVersion="19" ma:contentTypeDescription="Create a new document." ma:contentTypeScope="" ma:versionID="eb78a94403e49dbd668b8c4c4282f044">
  <xsd:schema xmlns:xsd="http://www.w3.org/2001/XMLSchema" xmlns:xs="http://www.w3.org/2001/XMLSchema" xmlns:p="http://schemas.microsoft.com/office/2006/metadata/properties" xmlns:ns2="0869395a-24e6-4f9d-a30a-9032b3e4a33d" xmlns:ns3="b904ec1b-f9a3-481c-a76d-ff0fd8cca94d" targetNamespace="http://schemas.microsoft.com/office/2006/metadata/properties" ma:root="true" ma:fieldsID="6a93d6070aadaff623e8d4c642bc357e" ns2:_="" ns3:_="">
    <xsd:import namespace="0869395a-24e6-4f9d-a30a-9032b3e4a33d"/>
    <xsd:import namespace="b904ec1b-f9a3-481c-a76d-ff0fd8cca94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thisversionsent"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9395a-24e6-4f9d-a30a-9032b3e4a3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thisversionsent" ma:index="20" nillable="true" ma:displayName="this version sent" ma:format="Dropdown" ma:internalName="thisversionsent">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d206917-2747-4d96-95dd-67b7143af06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4ec1b-f9a3-481c-a76d-ff0fd8cca94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b94a04a4-acb9-4af2-a453-7f4691200795}" ma:internalName="TaxCatchAll" ma:showField="CatchAllData" ma:web="b904ec1b-f9a3-481c-a76d-ff0fd8cca9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04ec1b-f9a3-481c-a76d-ff0fd8cca94d" xsi:nil="true"/>
    <lcf76f155ced4ddcb4097134ff3c332f xmlns="0869395a-24e6-4f9d-a30a-9032b3e4a33d">
      <Terms xmlns="http://schemas.microsoft.com/office/infopath/2007/PartnerControls"/>
    </lcf76f155ced4ddcb4097134ff3c332f>
    <thisversionsent xmlns="0869395a-24e6-4f9d-a30a-9032b3e4a33d" xsi:nil="true"/>
  </documentManagement>
</p:properties>
</file>

<file path=customXml/itemProps1.xml><?xml version="1.0" encoding="utf-8"?>
<ds:datastoreItem xmlns:ds="http://schemas.openxmlformats.org/officeDocument/2006/customXml" ds:itemID="{EE9BFC34-15CC-4DBC-B054-9D173F484F89}">
  <ds:schemaRefs>
    <ds:schemaRef ds:uri="http://schemas.microsoft.com/sharepoint/v3/contenttype/forms"/>
  </ds:schemaRefs>
</ds:datastoreItem>
</file>

<file path=customXml/itemProps2.xml><?xml version="1.0" encoding="utf-8"?>
<ds:datastoreItem xmlns:ds="http://schemas.openxmlformats.org/officeDocument/2006/customXml" ds:itemID="{4358331A-4AF7-4DF2-84D1-B75DBF62735B}"/>
</file>

<file path=customXml/itemProps3.xml><?xml version="1.0" encoding="utf-8"?>
<ds:datastoreItem xmlns:ds="http://schemas.openxmlformats.org/officeDocument/2006/customXml" ds:itemID="{06007194-363F-4745-91CA-138CFCFA55FF}">
  <ds:schemaRefs>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http://purl.org/dc/elements/1.1/"/>
    <ds:schemaRef ds:uri="http://www.w3.org/XML/1998/namespace"/>
    <ds:schemaRef ds:uri="http://schemas.microsoft.com/office/2006/metadata/properties"/>
    <ds:schemaRef ds:uri="c1ab8aaf-2f09-4ebb-bdcb-19cb8026f793"/>
  </ds:schemaRefs>
</ds:datastoreItem>
</file>

<file path=docProps/app.xml><?xml version="1.0" encoding="utf-8"?>
<Properties xmlns="http://schemas.openxmlformats.org/officeDocument/2006/extended-properties" xmlns:vt="http://schemas.openxmlformats.org/officeDocument/2006/docPropsVTypes">
  <Template/>
  <TotalTime>4866</TotalTime>
  <Words>1611</Words>
  <Application>Microsoft Office PowerPoint</Application>
  <PresentationFormat>Widescreen</PresentationFormat>
  <Paragraphs>114</Paragraphs>
  <Slides>13</Slides>
  <Notes>11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 New Roman</vt:lpstr>
      <vt:lpstr>Wingdings</vt:lpstr>
      <vt:lpstr>Office Theme</vt:lpstr>
      <vt:lpstr>PowerPoint Presentation</vt:lpstr>
      <vt:lpstr>AGENDA</vt:lpstr>
      <vt:lpstr>More than 200,000 service members return to civilian life every year.  Many want to continue a career in service.  </vt:lpstr>
      <vt:lpstr>WhY Host/hire a veteran?</vt:lpstr>
      <vt:lpstr>PowerPoint Presentation</vt:lpstr>
      <vt:lpstr>Veterans Local government management fellowship (VLGMF)</vt:lpstr>
      <vt:lpstr>Who are vlgmf?</vt:lpstr>
      <vt:lpstr>Host organization requirements (1 of 2)</vt:lpstr>
      <vt:lpstr>Host organization requirements (2 of 2)</vt:lpstr>
      <vt:lpstr>Host organization FAQs</vt:lpstr>
      <vt:lpstr>How do I sign up?</vt:lpstr>
      <vt:lpstr>resources</vt:lpstr>
      <vt:lpstr>still serving  Veterans in local government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Pathways to the Future ICMA through Learning</dc:title>
  <dc:creator>Microsoft Office User</dc:creator>
  <cp:lastModifiedBy>Jen Tetatzin</cp:lastModifiedBy>
  <cp:revision>208</cp:revision>
  <cp:lastPrinted>2020-06-19T13:53:58Z</cp:lastPrinted>
  <dcterms:created xsi:type="dcterms:W3CDTF">2020-04-22T22:51:03Z</dcterms:created>
  <dcterms:modified xsi:type="dcterms:W3CDTF">2026-10-13T00:22:08Z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0x010100267C6318381EFA4DB356A08D40122B5A</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